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2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4" r:id="rId1"/>
    <p:sldMasterId id="2147483699" r:id="rId2"/>
  </p:sldMasterIdLst>
  <p:notesMasterIdLst>
    <p:notesMasterId r:id="rId56"/>
  </p:notesMasterIdLst>
  <p:handoutMasterIdLst>
    <p:handoutMasterId r:id="rId57"/>
  </p:handoutMasterIdLst>
  <p:sldIdLst>
    <p:sldId id="256" r:id="rId3"/>
    <p:sldId id="268" r:id="rId4"/>
    <p:sldId id="257" r:id="rId5"/>
    <p:sldId id="258" r:id="rId6"/>
    <p:sldId id="259" r:id="rId7"/>
    <p:sldId id="260" r:id="rId8"/>
    <p:sldId id="261" r:id="rId9"/>
    <p:sldId id="264" r:id="rId10"/>
    <p:sldId id="266" r:id="rId11"/>
    <p:sldId id="269" r:id="rId12"/>
    <p:sldId id="270" r:id="rId13"/>
    <p:sldId id="271" r:id="rId14"/>
    <p:sldId id="262" r:id="rId15"/>
    <p:sldId id="272" r:id="rId16"/>
    <p:sldId id="273" r:id="rId17"/>
    <p:sldId id="274" r:id="rId18"/>
    <p:sldId id="263" r:id="rId19"/>
    <p:sldId id="267" r:id="rId20"/>
    <p:sldId id="275" r:id="rId21"/>
    <p:sldId id="277" r:id="rId22"/>
    <p:sldId id="278" r:id="rId23"/>
    <p:sldId id="279" r:id="rId24"/>
    <p:sldId id="280" r:id="rId25"/>
    <p:sldId id="281" r:id="rId26"/>
    <p:sldId id="282" r:id="rId27"/>
    <p:sldId id="311" r:id="rId28"/>
    <p:sldId id="276" r:id="rId29"/>
    <p:sldId id="286" r:id="rId30"/>
    <p:sldId id="285" r:id="rId31"/>
    <p:sldId id="287" r:id="rId32"/>
    <p:sldId id="289" r:id="rId33"/>
    <p:sldId id="312" r:id="rId34"/>
    <p:sldId id="313" r:id="rId35"/>
    <p:sldId id="314" r:id="rId36"/>
    <p:sldId id="290" r:id="rId37"/>
    <p:sldId id="315" r:id="rId38"/>
    <p:sldId id="291" r:id="rId39"/>
    <p:sldId id="293" r:id="rId40"/>
    <p:sldId id="294" r:id="rId41"/>
    <p:sldId id="295" r:id="rId42"/>
    <p:sldId id="310" r:id="rId43"/>
    <p:sldId id="296" r:id="rId44"/>
    <p:sldId id="297" r:id="rId45"/>
    <p:sldId id="298" r:id="rId46"/>
    <p:sldId id="288" r:id="rId47"/>
    <p:sldId id="303" r:id="rId48"/>
    <p:sldId id="307" r:id="rId49"/>
    <p:sldId id="308" r:id="rId50"/>
    <p:sldId id="309" r:id="rId51"/>
    <p:sldId id="299" r:id="rId52"/>
    <p:sldId id="300" r:id="rId53"/>
    <p:sldId id="301" r:id="rId54"/>
    <p:sldId id="302" r:id="rId5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varScale="1">
        <p:scale>
          <a:sx n="105" d="100"/>
          <a:sy n="105" d="100"/>
        </p:scale>
        <p:origin x="1794"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customXml" Target="../customXml/item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64" Type="http://schemas.openxmlformats.org/officeDocument/2006/relationships/customXml" Target="../customXml/item3.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69635" name="Rectangle 3"/>
          <p:cNvSpPr>
            <a:spLocks noGrp="1" noChangeArrowheads="1"/>
          </p:cNvSpPr>
          <p:nvPr>
            <p:ph type="dt" sz="quarter"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69636" name="Rectangle 4"/>
          <p:cNvSpPr>
            <a:spLocks noGrp="1" noChangeArrowheads="1"/>
          </p:cNvSpPr>
          <p:nvPr>
            <p:ph type="ftr" sz="quarter" idx="2"/>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69637" name="Rectangle 5"/>
          <p:cNvSpPr>
            <a:spLocks noGrp="1" noChangeArrowheads="1"/>
          </p:cNvSpPr>
          <p:nvPr>
            <p:ph type="sldNum" sz="quarter" idx="3"/>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870AEA7-3425-4F7A-9C93-58E62AEBD658}" type="slidenum">
              <a:rPr lang="en-US"/>
              <a:pPr>
                <a:defRPr/>
              </a:pPr>
              <a:t>‹#›</a:t>
            </a:fld>
            <a:endParaRPr lang="en-US"/>
          </a:p>
        </p:txBody>
      </p:sp>
    </p:spTree>
    <p:extLst>
      <p:ext uri="{BB962C8B-B14F-4D97-AF65-F5344CB8AC3E}">
        <p14:creationId xmlns:p14="http://schemas.microsoft.com/office/powerpoint/2010/main" val="1628804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7891" name="Rectangle 3"/>
          <p:cNvSpPr>
            <a:spLocks noGrp="1" noChangeArrowheads="1"/>
          </p:cNvSpPr>
          <p:nvPr>
            <p:ph type="dt"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701040" y="4416426"/>
            <a:ext cx="560832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7894" name="Rectangle 6"/>
          <p:cNvSpPr>
            <a:spLocks noGrp="1" noChangeArrowheads="1"/>
          </p:cNvSpPr>
          <p:nvPr>
            <p:ph type="ftr" sz="quarter" idx="4"/>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7895" name="Rectangle 7"/>
          <p:cNvSpPr>
            <a:spLocks noGrp="1" noChangeArrowheads="1"/>
          </p:cNvSpPr>
          <p:nvPr>
            <p:ph type="sldNum" sz="quarter" idx="5"/>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0AA953B-EB64-4C92-90DE-1215889572AA}" type="slidenum">
              <a:rPr lang="en-US"/>
              <a:pPr>
                <a:defRPr/>
              </a:pPr>
              <a:t>‹#›</a:t>
            </a:fld>
            <a:endParaRPr lang="en-US"/>
          </a:p>
        </p:txBody>
      </p:sp>
    </p:spTree>
    <p:extLst>
      <p:ext uri="{BB962C8B-B14F-4D97-AF65-F5344CB8AC3E}">
        <p14:creationId xmlns:p14="http://schemas.microsoft.com/office/powerpoint/2010/main" val="24696839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0AA953B-EB64-4C92-90DE-1215889572AA}" type="slidenum">
              <a:rPr lang="en-US" smtClean="0"/>
              <a:pPr>
                <a:defRPr/>
              </a:pPr>
              <a:t>1</a:t>
            </a:fld>
            <a:endParaRPr lang="en-US"/>
          </a:p>
        </p:txBody>
      </p:sp>
    </p:spTree>
    <p:extLst>
      <p:ext uri="{BB962C8B-B14F-4D97-AF65-F5344CB8AC3E}">
        <p14:creationId xmlns:p14="http://schemas.microsoft.com/office/powerpoint/2010/main" val="40870454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D1D6E-53FE-FC44-D3A5-9AD2AC73D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338F8-58B8-D735-A576-C8C70383BA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87CC70-ADFC-C970-9E55-F612E33D62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0529F6-43CE-4E6E-C569-DAE2273273F9}"/>
              </a:ext>
            </a:extLst>
          </p:cNvPr>
          <p:cNvSpPr>
            <a:spLocks noGrp="1"/>
          </p:cNvSpPr>
          <p:nvPr>
            <p:ph type="sldNum" sz="quarter" idx="5"/>
          </p:nvPr>
        </p:nvSpPr>
        <p:spPr/>
        <p:txBody>
          <a:bodyPr/>
          <a:lstStyle/>
          <a:p>
            <a:fld id="{4081E327-1126-4E45-AA80-4E18C0C093A3}" type="slidenum">
              <a:rPr lang="en-US" smtClean="0"/>
              <a:t>33</a:t>
            </a:fld>
            <a:endParaRPr lang="en-US"/>
          </a:p>
        </p:txBody>
      </p:sp>
    </p:spTree>
    <p:extLst>
      <p:ext uri="{BB962C8B-B14F-4D97-AF65-F5344CB8AC3E}">
        <p14:creationId xmlns:p14="http://schemas.microsoft.com/office/powerpoint/2010/main" val="2966763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BB397-E03D-31DF-FD25-F09C28C19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B1C63-89FF-F2AA-57A0-8B7A0360F1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9BDC0E-9E06-BF38-612D-60B3541D5F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45258F-378D-73F6-6CE6-179D53D054F2}"/>
              </a:ext>
            </a:extLst>
          </p:cNvPr>
          <p:cNvSpPr>
            <a:spLocks noGrp="1"/>
          </p:cNvSpPr>
          <p:nvPr>
            <p:ph type="sldNum" sz="quarter" idx="5"/>
          </p:nvPr>
        </p:nvSpPr>
        <p:spPr/>
        <p:txBody>
          <a:bodyPr/>
          <a:lstStyle/>
          <a:p>
            <a:fld id="{4081E327-1126-4E45-AA80-4E18C0C093A3}" type="slidenum">
              <a:rPr lang="en-US" smtClean="0"/>
              <a:t>34</a:t>
            </a:fld>
            <a:endParaRPr lang="en-US"/>
          </a:p>
        </p:txBody>
      </p:sp>
    </p:spTree>
    <p:extLst>
      <p:ext uri="{BB962C8B-B14F-4D97-AF65-F5344CB8AC3E}">
        <p14:creationId xmlns:p14="http://schemas.microsoft.com/office/powerpoint/2010/main" val="4230956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14633-42B1-F04A-56F3-8B511145D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0EC5F2-D0E3-316C-E9EA-E14EF82552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10B37-191F-B098-BB5A-0B2F892103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A24E5E-86DA-40F1-477D-882D5EA4A661}"/>
              </a:ext>
            </a:extLst>
          </p:cNvPr>
          <p:cNvSpPr>
            <a:spLocks noGrp="1"/>
          </p:cNvSpPr>
          <p:nvPr>
            <p:ph type="sldNum" sz="quarter" idx="5"/>
          </p:nvPr>
        </p:nvSpPr>
        <p:spPr/>
        <p:txBody>
          <a:bodyPr/>
          <a:lstStyle/>
          <a:p>
            <a:fld id="{4081E327-1126-4E45-AA80-4E18C0C093A3}" type="slidenum">
              <a:rPr lang="en-US" smtClean="0"/>
              <a:t>36</a:t>
            </a:fld>
            <a:endParaRPr lang="en-US"/>
          </a:p>
        </p:txBody>
      </p:sp>
    </p:spTree>
    <p:extLst>
      <p:ext uri="{BB962C8B-B14F-4D97-AF65-F5344CB8AC3E}">
        <p14:creationId xmlns:p14="http://schemas.microsoft.com/office/powerpoint/2010/main" val="1823143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 first 3 years is just working; after first 3 years working is defined as in area were educated</a:t>
            </a:r>
          </a:p>
        </p:txBody>
      </p:sp>
      <p:sp>
        <p:nvSpPr>
          <p:cNvPr id="4" name="Slide Number Placeholder 3"/>
          <p:cNvSpPr>
            <a:spLocks noGrp="1"/>
          </p:cNvSpPr>
          <p:nvPr>
            <p:ph type="sldNum" sz="quarter" idx="5"/>
          </p:nvPr>
        </p:nvSpPr>
        <p:spPr/>
        <p:txBody>
          <a:bodyPr/>
          <a:lstStyle/>
          <a:p>
            <a:fld id="{4081E327-1126-4E45-AA80-4E18C0C093A3}" type="slidenum">
              <a:rPr lang="en-US" smtClean="0"/>
              <a:t>37</a:t>
            </a:fld>
            <a:endParaRPr lang="en-US"/>
          </a:p>
        </p:txBody>
      </p:sp>
    </p:spTree>
    <p:extLst>
      <p:ext uri="{BB962C8B-B14F-4D97-AF65-F5344CB8AC3E}">
        <p14:creationId xmlns:p14="http://schemas.microsoft.com/office/powerpoint/2010/main" val="1351492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579AA2-50EA-C04F-8B0C-5342F36102BB}" type="slidenum">
              <a:rPr lang="en-US" smtClean="0"/>
              <a:t>38</a:t>
            </a:fld>
            <a:endParaRPr lang="en-US" dirty="0"/>
          </a:p>
        </p:txBody>
      </p:sp>
    </p:spTree>
    <p:extLst>
      <p:ext uri="{BB962C8B-B14F-4D97-AF65-F5344CB8AC3E}">
        <p14:creationId xmlns:p14="http://schemas.microsoft.com/office/powerpoint/2010/main" val="22015382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A80E3-AE11-1064-E030-C54BFF9E8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60ACCF-9790-1F83-7C1A-55B998E5E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D28621-BAF6-F763-9730-A48353882C95}"/>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C4104977-5473-3FA8-6450-90CF1AC07B38}"/>
              </a:ext>
            </a:extLst>
          </p:cNvPr>
          <p:cNvSpPr>
            <a:spLocks noGrp="1"/>
          </p:cNvSpPr>
          <p:nvPr>
            <p:ph type="sldNum" sz="quarter" idx="5"/>
          </p:nvPr>
        </p:nvSpPr>
        <p:spPr/>
        <p:txBody>
          <a:bodyPr/>
          <a:lstStyle/>
          <a:p>
            <a:fld id="{7B579AA2-50EA-C04F-8B0C-5342F36102BB}" type="slidenum">
              <a:rPr lang="en-US" smtClean="0"/>
              <a:t>40</a:t>
            </a:fld>
            <a:endParaRPr lang="en-US" dirty="0"/>
          </a:p>
        </p:txBody>
      </p:sp>
    </p:spTree>
    <p:extLst>
      <p:ext uri="{BB962C8B-B14F-4D97-AF65-F5344CB8AC3E}">
        <p14:creationId xmlns:p14="http://schemas.microsoft.com/office/powerpoint/2010/main" val="2399220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Award can be less than regular minimum Pell</a:t>
            </a:r>
          </a:p>
        </p:txBody>
      </p:sp>
      <p:sp>
        <p:nvSpPr>
          <p:cNvPr id="4" name="Slide Number Placeholder 3"/>
          <p:cNvSpPr>
            <a:spLocks noGrp="1"/>
          </p:cNvSpPr>
          <p:nvPr>
            <p:ph type="sldNum" sz="quarter" idx="5"/>
          </p:nvPr>
        </p:nvSpPr>
        <p:spPr/>
        <p:txBody>
          <a:bodyPr/>
          <a:lstStyle/>
          <a:p>
            <a:fld id="{4081E327-1126-4E45-AA80-4E18C0C093A3}" type="slidenum">
              <a:rPr lang="en-US" smtClean="0"/>
              <a:t>44</a:t>
            </a:fld>
            <a:endParaRPr lang="en-US"/>
          </a:p>
        </p:txBody>
      </p:sp>
    </p:spTree>
    <p:extLst>
      <p:ext uri="{BB962C8B-B14F-4D97-AF65-F5344CB8AC3E}">
        <p14:creationId xmlns:p14="http://schemas.microsoft.com/office/powerpoint/2010/main" val="306402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Six digit code.  13 – Education, 13.12 – Teacher Education, 13.1202 – Elementary Education</a:t>
            </a:r>
          </a:p>
          <a:p>
            <a:endParaRPr lang="en-US" dirty="0"/>
          </a:p>
        </p:txBody>
      </p:sp>
      <p:sp>
        <p:nvSpPr>
          <p:cNvPr id="4" name="Slide Number Placeholder 3"/>
          <p:cNvSpPr>
            <a:spLocks noGrp="1"/>
          </p:cNvSpPr>
          <p:nvPr>
            <p:ph type="sldNum" sz="quarter" idx="5"/>
          </p:nvPr>
        </p:nvSpPr>
        <p:spPr/>
        <p:txBody>
          <a:bodyPr/>
          <a:lstStyle/>
          <a:p>
            <a:pPr>
              <a:defRPr/>
            </a:pPr>
            <a:fld id="{C0AA953B-EB64-4C92-90DE-1215889572AA}" type="slidenum">
              <a:rPr lang="en-US" smtClean="0"/>
              <a:pPr>
                <a:defRPr/>
              </a:pPr>
              <a:t>6</a:t>
            </a:fld>
            <a:endParaRPr lang="en-US"/>
          </a:p>
        </p:txBody>
      </p:sp>
    </p:spTree>
    <p:extLst>
      <p:ext uri="{BB962C8B-B14F-4D97-AF65-F5344CB8AC3E}">
        <p14:creationId xmlns:p14="http://schemas.microsoft.com/office/powerpoint/2010/main" val="436041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0AA953B-EB64-4C92-90DE-1215889572AA}" type="slidenum">
              <a:rPr lang="en-US" smtClean="0"/>
              <a:pPr>
                <a:defRPr/>
              </a:pPr>
              <a:t>7</a:t>
            </a:fld>
            <a:endParaRPr lang="en-US"/>
          </a:p>
        </p:txBody>
      </p:sp>
    </p:spTree>
    <p:extLst>
      <p:ext uri="{BB962C8B-B14F-4D97-AF65-F5344CB8AC3E}">
        <p14:creationId xmlns:p14="http://schemas.microsoft.com/office/powerpoint/2010/main" val="112988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 not sure on # of Completers; during Neg Reg estimated 30-50</a:t>
            </a:r>
          </a:p>
        </p:txBody>
      </p:sp>
      <p:sp>
        <p:nvSpPr>
          <p:cNvPr id="4" name="Slide Number Placeholder 3"/>
          <p:cNvSpPr>
            <a:spLocks noGrp="1"/>
          </p:cNvSpPr>
          <p:nvPr>
            <p:ph type="sldNum" sz="quarter" idx="5"/>
          </p:nvPr>
        </p:nvSpPr>
        <p:spPr/>
        <p:txBody>
          <a:bodyPr/>
          <a:lstStyle/>
          <a:p>
            <a:pPr>
              <a:defRPr/>
            </a:pPr>
            <a:fld id="{C0AA953B-EB64-4C92-90DE-1215889572AA}" type="slidenum">
              <a:rPr lang="en-US" smtClean="0"/>
              <a:pPr>
                <a:defRPr/>
              </a:pPr>
              <a:t>14</a:t>
            </a:fld>
            <a:endParaRPr lang="en-US"/>
          </a:p>
        </p:txBody>
      </p:sp>
    </p:spTree>
    <p:extLst>
      <p:ext uri="{BB962C8B-B14F-4D97-AF65-F5344CB8AC3E}">
        <p14:creationId xmlns:p14="http://schemas.microsoft.com/office/powerpoint/2010/main" val="211115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1E327-1126-4E45-AA80-4E18C0C093A3}" type="slidenum">
              <a:rPr lang="en-US" smtClean="0"/>
              <a:t>26</a:t>
            </a:fld>
            <a:endParaRPr lang="en-US"/>
          </a:p>
        </p:txBody>
      </p:sp>
    </p:spTree>
    <p:extLst>
      <p:ext uri="{BB962C8B-B14F-4D97-AF65-F5344CB8AC3E}">
        <p14:creationId xmlns:p14="http://schemas.microsoft.com/office/powerpoint/2010/main" val="631994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1E327-1126-4E45-AA80-4E18C0C093A3}" type="slidenum">
              <a:rPr lang="en-US" smtClean="0"/>
              <a:t>27</a:t>
            </a:fld>
            <a:endParaRPr lang="en-US"/>
          </a:p>
        </p:txBody>
      </p:sp>
    </p:spTree>
    <p:extLst>
      <p:ext uri="{BB962C8B-B14F-4D97-AF65-F5344CB8AC3E}">
        <p14:creationId xmlns:p14="http://schemas.microsoft.com/office/powerpoint/2010/main" val="1012405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1E327-1126-4E45-AA80-4E18C0C093A3}" type="slidenum">
              <a:rPr lang="en-US" smtClean="0"/>
              <a:t>29</a:t>
            </a:fld>
            <a:endParaRPr lang="en-US"/>
          </a:p>
        </p:txBody>
      </p:sp>
    </p:spTree>
    <p:extLst>
      <p:ext uri="{BB962C8B-B14F-4D97-AF65-F5344CB8AC3E}">
        <p14:creationId xmlns:p14="http://schemas.microsoft.com/office/powerpoint/2010/main" val="158230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1E327-1126-4E45-AA80-4E18C0C093A3}" type="slidenum">
              <a:rPr lang="en-US" smtClean="0"/>
              <a:t>31</a:t>
            </a:fld>
            <a:endParaRPr lang="en-US"/>
          </a:p>
        </p:txBody>
      </p:sp>
    </p:spTree>
    <p:extLst>
      <p:ext uri="{BB962C8B-B14F-4D97-AF65-F5344CB8AC3E}">
        <p14:creationId xmlns:p14="http://schemas.microsoft.com/office/powerpoint/2010/main" val="1516916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4F6CC-6F9E-B77C-C594-D66C32FA2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25204C-80DF-B281-828A-72C8A4EB16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ADF82-E6D6-D0A0-6EA0-CC7C0A3609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1FAA43-0589-B10E-ECCC-3566E91E86F9}"/>
              </a:ext>
            </a:extLst>
          </p:cNvPr>
          <p:cNvSpPr>
            <a:spLocks noGrp="1"/>
          </p:cNvSpPr>
          <p:nvPr>
            <p:ph type="sldNum" sz="quarter" idx="5"/>
          </p:nvPr>
        </p:nvSpPr>
        <p:spPr/>
        <p:txBody>
          <a:bodyPr/>
          <a:lstStyle/>
          <a:p>
            <a:fld id="{4081E327-1126-4E45-AA80-4E18C0C093A3}" type="slidenum">
              <a:rPr lang="en-US" smtClean="0"/>
              <a:t>32</a:t>
            </a:fld>
            <a:endParaRPr lang="en-US"/>
          </a:p>
        </p:txBody>
      </p:sp>
    </p:spTree>
    <p:extLst>
      <p:ext uri="{BB962C8B-B14F-4D97-AF65-F5344CB8AC3E}">
        <p14:creationId xmlns:p14="http://schemas.microsoft.com/office/powerpoint/2010/main" val="3632664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t>March 16, 2023</a:t>
            </a:r>
          </a:p>
        </p:txBody>
      </p:sp>
      <p:sp>
        <p:nvSpPr>
          <p:cNvPr id="5"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lvl1pPr>
              <a:defRPr/>
            </a:lvl1pPr>
          </a:lstStyle>
          <a:p>
            <a:pPr>
              <a:defRPr/>
            </a:pPr>
            <a:fld id="{E97AD978-CD20-44CF-929A-A0D4EF946B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March 16, 2023</a:t>
            </a:r>
          </a:p>
        </p:txBody>
      </p:sp>
      <p:sp>
        <p:nvSpPr>
          <p:cNvPr id="5"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lvl1pPr>
              <a:defRPr/>
            </a:lvl1pPr>
          </a:lstStyle>
          <a:p>
            <a:pPr>
              <a:defRPr/>
            </a:pPr>
            <a:fld id="{D2D7C716-BE14-4C90-96D2-5FBA42782FA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March 16, 2023</a:t>
            </a:r>
          </a:p>
        </p:txBody>
      </p:sp>
      <p:sp>
        <p:nvSpPr>
          <p:cNvPr id="5"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lvl1pPr>
              <a:defRPr/>
            </a:lvl1pPr>
          </a:lstStyle>
          <a:p>
            <a:pPr>
              <a:defRPr/>
            </a:pPr>
            <a:fld id="{DB4491FC-4178-46F3-8477-8CDEDC2B917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p>
            <a:pPr>
              <a:defRPr/>
            </a:pPr>
            <a:fld id="{E97AD978-CD20-44CF-929A-A0D4EF946BA5}" type="slidenum">
              <a:rPr lang="en-US" smtClean="0"/>
              <a:pPr>
                <a:defRPr/>
              </a:pPr>
              <a:t>‹#›</a:t>
            </a:fld>
            <a:endParaRPr lang="en-US"/>
          </a:p>
        </p:txBody>
      </p:sp>
    </p:spTree>
    <p:extLst>
      <p:ext uri="{BB962C8B-B14F-4D97-AF65-F5344CB8AC3E}">
        <p14:creationId xmlns:p14="http://schemas.microsoft.com/office/powerpoint/2010/main" val="22763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March 16, 2023</a:t>
            </a:r>
            <a:endParaRPr lang="en-US" dirty="0"/>
          </a:p>
        </p:txBody>
      </p:sp>
      <p:sp>
        <p:nvSpPr>
          <p:cNvPr id="5" name="Footer Placeholder 4"/>
          <p:cNvSpPr>
            <a:spLocks noGrp="1"/>
          </p:cNvSpPr>
          <p:nvPr>
            <p:ph type="ftr" sz="quarter" idx="11"/>
          </p:nvPr>
        </p:nvSpPr>
        <p:spPr/>
        <p:txBody>
          <a:body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p>
            <a:pPr>
              <a:defRPr/>
            </a:pPr>
            <a:fld id="{39FE050F-16FD-4253-B0A2-B2A85814118A}" type="slidenum">
              <a:rPr lang="en-US" smtClean="0"/>
              <a:pPr>
                <a:defRPr/>
              </a:pPr>
              <a:t>‹#›</a:t>
            </a:fld>
            <a:endParaRPr lang="en-US"/>
          </a:p>
        </p:txBody>
      </p:sp>
    </p:spTree>
    <p:extLst>
      <p:ext uri="{BB962C8B-B14F-4D97-AF65-F5344CB8AC3E}">
        <p14:creationId xmlns:p14="http://schemas.microsoft.com/office/powerpoint/2010/main" val="2369659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p>
            <a:pPr>
              <a:defRPr/>
            </a:pPr>
            <a:fld id="{301278CD-D525-4B2E-B385-D5E1F490F4FF}" type="slidenum">
              <a:rPr lang="en-US" smtClean="0"/>
              <a:pPr>
                <a:defRPr/>
              </a:pPr>
              <a:t>‹#›</a:t>
            </a:fld>
            <a:endParaRPr lang="en-US"/>
          </a:p>
        </p:txBody>
      </p:sp>
    </p:spTree>
    <p:extLst>
      <p:ext uri="{BB962C8B-B14F-4D97-AF65-F5344CB8AC3E}">
        <p14:creationId xmlns:p14="http://schemas.microsoft.com/office/powerpoint/2010/main" val="590769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March 16, 2023</a:t>
            </a:r>
          </a:p>
        </p:txBody>
      </p:sp>
      <p:sp>
        <p:nvSpPr>
          <p:cNvPr id="6" name="Footer Placeholder 5"/>
          <p:cNvSpPr>
            <a:spLocks noGrp="1"/>
          </p:cNvSpPr>
          <p:nvPr>
            <p:ph type="ftr" sz="quarter" idx="11"/>
          </p:nvPr>
        </p:nvSpPr>
        <p:spPr/>
        <p:txBody>
          <a:bodyPr/>
          <a:lstStyle/>
          <a:p>
            <a:pPr>
              <a:defRPr/>
            </a:pPr>
            <a:r>
              <a:rPr lang="en-US" dirty="0"/>
              <a:t>Coordinating Commission for Postsecondary Education</a:t>
            </a:r>
          </a:p>
        </p:txBody>
      </p:sp>
      <p:sp>
        <p:nvSpPr>
          <p:cNvPr id="7" name="Slide Number Placeholder 6"/>
          <p:cNvSpPr>
            <a:spLocks noGrp="1"/>
          </p:cNvSpPr>
          <p:nvPr>
            <p:ph type="sldNum" sz="quarter" idx="12"/>
          </p:nvPr>
        </p:nvSpPr>
        <p:spPr/>
        <p:txBody>
          <a:bodyPr/>
          <a:lstStyle/>
          <a:p>
            <a:pPr>
              <a:defRPr/>
            </a:pPr>
            <a:fld id="{591CB4A5-4C18-49DA-B770-A2463CED1702}" type="slidenum">
              <a:rPr lang="en-US" smtClean="0"/>
              <a:pPr>
                <a:defRPr/>
              </a:pPr>
              <a:t>‹#›</a:t>
            </a:fld>
            <a:endParaRPr lang="en-US"/>
          </a:p>
        </p:txBody>
      </p:sp>
    </p:spTree>
    <p:extLst>
      <p:ext uri="{BB962C8B-B14F-4D97-AF65-F5344CB8AC3E}">
        <p14:creationId xmlns:p14="http://schemas.microsoft.com/office/powerpoint/2010/main" val="4288406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March 16, 2023</a:t>
            </a:r>
          </a:p>
        </p:txBody>
      </p:sp>
      <p:sp>
        <p:nvSpPr>
          <p:cNvPr id="8" name="Footer Placeholder 7"/>
          <p:cNvSpPr>
            <a:spLocks noGrp="1"/>
          </p:cNvSpPr>
          <p:nvPr>
            <p:ph type="ftr" sz="quarter" idx="11"/>
          </p:nvPr>
        </p:nvSpPr>
        <p:spPr/>
        <p:txBody>
          <a:bodyPr/>
          <a:lstStyle/>
          <a:p>
            <a:pPr>
              <a:defRPr/>
            </a:pPr>
            <a:r>
              <a:rPr lang="en-US" dirty="0"/>
              <a:t>Coordinating Commission for Postsecondary Education</a:t>
            </a:r>
          </a:p>
        </p:txBody>
      </p:sp>
      <p:sp>
        <p:nvSpPr>
          <p:cNvPr id="9" name="Slide Number Placeholder 8"/>
          <p:cNvSpPr>
            <a:spLocks noGrp="1"/>
          </p:cNvSpPr>
          <p:nvPr>
            <p:ph type="sldNum" sz="quarter" idx="12"/>
          </p:nvPr>
        </p:nvSpPr>
        <p:spPr/>
        <p:txBody>
          <a:bodyPr/>
          <a:lstStyle/>
          <a:p>
            <a:pPr>
              <a:defRPr/>
            </a:pPr>
            <a:fld id="{44801E17-ACEA-4B60-B412-4FEB710AEF41}" type="slidenum">
              <a:rPr lang="en-US" smtClean="0"/>
              <a:pPr>
                <a:defRPr/>
              </a:pPr>
              <a:t>‹#›</a:t>
            </a:fld>
            <a:endParaRPr lang="en-US"/>
          </a:p>
        </p:txBody>
      </p:sp>
    </p:spTree>
    <p:extLst>
      <p:ext uri="{BB962C8B-B14F-4D97-AF65-F5344CB8AC3E}">
        <p14:creationId xmlns:p14="http://schemas.microsoft.com/office/powerpoint/2010/main" val="2503600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t>March 16, 2023</a:t>
            </a:r>
          </a:p>
        </p:txBody>
      </p:sp>
      <p:sp>
        <p:nvSpPr>
          <p:cNvPr id="4" name="Footer Placeholder 3"/>
          <p:cNvSpPr>
            <a:spLocks noGrp="1"/>
          </p:cNvSpPr>
          <p:nvPr>
            <p:ph type="ftr" sz="quarter" idx="11"/>
          </p:nvPr>
        </p:nvSpPr>
        <p:spPr/>
        <p:txBody>
          <a:bodyPr/>
          <a:lstStyle/>
          <a:p>
            <a:pPr>
              <a:defRPr/>
            </a:pPr>
            <a:r>
              <a:rPr lang="en-US" dirty="0"/>
              <a:t>Coordinating Commission for Postsecondary Education</a:t>
            </a:r>
          </a:p>
        </p:txBody>
      </p:sp>
      <p:sp>
        <p:nvSpPr>
          <p:cNvPr id="5" name="Slide Number Placeholder 4"/>
          <p:cNvSpPr>
            <a:spLocks noGrp="1"/>
          </p:cNvSpPr>
          <p:nvPr>
            <p:ph type="sldNum" sz="quarter" idx="12"/>
          </p:nvPr>
        </p:nvSpPr>
        <p:spPr/>
        <p:txBody>
          <a:bodyPr/>
          <a:lstStyle/>
          <a:p>
            <a:pPr>
              <a:defRPr/>
            </a:pPr>
            <a:fld id="{C9ED8ADC-CC27-4B30-926D-EE573F3BB31A}" type="slidenum">
              <a:rPr lang="en-US" smtClean="0"/>
              <a:pPr>
                <a:defRPr/>
              </a:pPr>
              <a:t>‹#›</a:t>
            </a:fld>
            <a:endParaRPr lang="en-US"/>
          </a:p>
        </p:txBody>
      </p:sp>
    </p:spTree>
    <p:extLst>
      <p:ext uri="{BB962C8B-B14F-4D97-AF65-F5344CB8AC3E}">
        <p14:creationId xmlns:p14="http://schemas.microsoft.com/office/powerpoint/2010/main" val="3931537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March 16, 2023</a:t>
            </a:r>
          </a:p>
        </p:txBody>
      </p:sp>
      <p:sp>
        <p:nvSpPr>
          <p:cNvPr id="3" name="Footer Placeholder 2"/>
          <p:cNvSpPr>
            <a:spLocks noGrp="1"/>
          </p:cNvSpPr>
          <p:nvPr>
            <p:ph type="ftr" sz="quarter" idx="11"/>
          </p:nvPr>
        </p:nvSpPr>
        <p:spPr/>
        <p:txBody>
          <a:bodyPr/>
          <a:lstStyle/>
          <a:p>
            <a:pPr>
              <a:defRPr/>
            </a:pPr>
            <a:r>
              <a:rPr lang="en-US" dirty="0"/>
              <a:t>Coordinating Commission for Postsecondary Education</a:t>
            </a:r>
          </a:p>
        </p:txBody>
      </p:sp>
      <p:sp>
        <p:nvSpPr>
          <p:cNvPr id="4" name="Slide Number Placeholder 3"/>
          <p:cNvSpPr>
            <a:spLocks noGrp="1"/>
          </p:cNvSpPr>
          <p:nvPr>
            <p:ph type="sldNum" sz="quarter" idx="12"/>
          </p:nvPr>
        </p:nvSpPr>
        <p:spPr/>
        <p:txBody>
          <a:bodyPr/>
          <a:lstStyle/>
          <a:p>
            <a:pPr>
              <a:defRPr/>
            </a:pPr>
            <a:fld id="{55325ED8-5EE7-4DE7-9FAA-AC0D5B0F9BE3}" type="slidenum">
              <a:rPr lang="en-US" smtClean="0"/>
              <a:pPr>
                <a:defRPr/>
              </a:pPr>
              <a:t>‹#›</a:t>
            </a:fld>
            <a:endParaRPr lang="en-US"/>
          </a:p>
        </p:txBody>
      </p:sp>
    </p:spTree>
    <p:extLst>
      <p:ext uri="{BB962C8B-B14F-4D97-AF65-F5344CB8AC3E}">
        <p14:creationId xmlns:p14="http://schemas.microsoft.com/office/powerpoint/2010/main" val="2631851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March 16, 2023</a:t>
            </a:r>
          </a:p>
        </p:txBody>
      </p:sp>
      <p:sp>
        <p:nvSpPr>
          <p:cNvPr id="6" name="Footer Placeholder 5"/>
          <p:cNvSpPr>
            <a:spLocks noGrp="1"/>
          </p:cNvSpPr>
          <p:nvPr>
            <p:ph type="ftr" sz="quarter" idx="11"/>
          </p:nvPr>
        </p:nvSpPr>
        <p:spPr/>
        <p:txBody>
          <a:bodyPr/>
          <a:lstStyle/>
          <a:p>
            <a:pPr>
              <a:defRPr/>
            </a:pPr>
            <a:r>
              <a:rPr lang="en-US" dirty="0"/>
              <a:t>Coordinating Commission for Postsecondary Education</a:t>
            </a:r>
          </a:p>
        </p:txBody>
      </p:sp>
      <p:sp>
        <p:nvSpPr>
          <p:cNvPr id="7" name="Slide Number Placeholder 6"/>
          <p:cNvSpPr>
            <a:spLocks noGrp="1"/>
          </p:cNvSpPr>
          <p:nvPr>
            <p:ph type="sldNum" sz="quarter" idx="12"/>
          </p:nvPr>
        </p:nvSpPr>
        <p:spPr/>
        <p:txBody>
          <a:bodyPr/>
          <a:lstStyle/>
          <a:p>
            <a:pPr>
              <a:defRPr/>
            </a:pPr>
            <a:fld id="{D6B13FBF-04CD-4CD0-8EC7-EE51EE9B8066}" type="slidenum">
              <a:rPr lang="en-US" smtClean="0"/>
              <a:pPr>
                <a:defRPr/>
              </a:pPr>
              <a:t>‹#›</a:t>
            </a:fld>
            <a:endParaRPr lang="en-US"/>
          </a:p>
        </p:txBody>
      </p:sp>
    </p:spTree>
    <p:extLst>
      <p:ext uri="{BB962C8B-B14F-4D97-AF65-F5344CB8AC3E}">
        <p14:creationId xmlns:p14="http://schemas.microsoft.com/office/powerpoint/2010/main" val="270840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March 16, 2023</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lvl1pPr>
              <a:defRPr/>
            </a:lvl1pPr>
          </a:lstStyle>
          <a:p>
            <a:pPr>
              <a:defRPr/>
            </a:pPr>
            <a:fld id="{39FE050F-16FD-4253-B0A2-B2A85814118A}"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March 16, 2023</a:t>
            </a:r>
          </a:p>
        </p:txBody>
      </p:sp>
      <p:sp>
        <p:nvSpPr>
          <p:cNvPr id="6" name="Footer Placeholder 5"/>
          <p:cNvSpPr>
            <a:spLocks noGrp="1"/>
          </p:cNvSpPr>
          <p:nvPr>
            <p:ph type="ftr" sz="quarter" idx="11"/>
          </p:nvPr>
        </p:nvSpPr>
        <p:spPr/>
        <p:txBody>
          <a:bodyPr/>
          <a:lstStyle/>
          <a:p>
            <a:pPr>
              <a:defRPr/>
            </a:pPr>
            <a:r>
              <a:rPr lang="en-US" dirty="0"/>
              <a:t>Coordinating Commission for Postsecondary Education</a:t>
            </a:r>
          </a:p>
        </p:txBody>
      </p:sp>
      <p:sp>
        <p:nvSpPr>
          <p:cNvPr id="7" name="Slide Number Placeholder 6"/>
          <p:cNvSpPr>
            <a:spLocks noGrp="1"/>
          </p:cNvSpPr>
          <p:nvPr>
            <p:ph type="sldNum" sz="quarter" idx="12"/>
          </p:nvPr>
        </p:nvSpPr>
        <p:spPr/>
        <p:txBody>
          <a:bodyPr/>
          <a:lstStyle/>
          <a:p>
            <a:pPr>
              <a:defRPr/>
            </a:pPr>
            <a:fld id="{866A092C-35C0-453C-8A83-EB1C086BEC40}" type="slidenum">
              <a:rPr lang="en-US" smtClean="0"/>
              <a:pPr>
                <a:defRPr/>
              </a:pPr>
              <a:t>‹#›</a:t>
            </a:fld>
            <a:endParaRPr lang="en-US"/>
          </a:p>
        </p:txBody>
      </p:sp>
    </p:spTree>
    <p:extLst>
      <p:ext uri="{BB962C8B-B14F-4D97-AF65-F5344CB8AC3E}">
        <p14:creationId xmlns:p14="http://schemas.microsoft.com/office/powerpoint/2010/main" val="15278127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p>
            <a:pPr>
              <a:defRPr/>
            </a:pPr>
            <a:fld id="{D7C65FDF-D3C6-4CE3-88CF-6E06A03DE37C}" type="slidenum">
              <a:rPr lang="en-US" smtClean="0"/>
              <a:pPr>
                <a:defRPr/>
              </a:pPr>
              <a:t>‹#›</a:t>
            </a:fld>
            <a:endParaRPr lang="en-US"/>
          </a:p>
        </p:txBody>
      </p:sp>
    </p:spTree>
    <p:extLst>
      <p:ext uri="{BB962C8B-B14F-4D97-AF65-F5344CB8AC3E}">
        <p14:creationId xmlns:p14="http://schemas.microsoft.com/office/powerpoint/2010/main" val="37195596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p>
            <a:pPr>
              <a:defRPr/>
            </a:pPr>
            <a:fld id="{D7C65FDF-D3C6-4CE3-88CF-6E06A03DE37C}"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2803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a:t>Coordinating Commission for Postsecondary Education</a:t>
            </a:r>
          </a:p>
        </p:txBody>
      </p:sp>
      <p:sp>
        <p:nvSpPr>
          <p:cNvPr id="6" name="Slide Number Placeholder 5"/>
          <p:cNvSpPr>
            <a:spLocks noGrp="1"/>
          </p:cNvSpPr>
          <p:nvPr>
            <p:ph type="sldNum" sz="quarter" idx="12"/>
          </p:nvPr>
        </p:nvSpPr>
        <p:spPr/>
        <p:txBody>
          <a:bodyPr/>
          <a:lstStyle/>
          <a:p>
            <a:pPr>
              <a:defRPr/>
            </a:pPr>
            <a:fld id="{D7C65FDF-D3C6-4CE3-88CF-6E06A03DE37C}" type="slidenum">
              <a:rPr lang="en-US" smtClean="0"/>
              <a:pPr>
                <a:defRPr/>
              </a:pPr>
              <a:t>‹#›</a:t>
            </a:fld>
            <a:endParaRPr lang="en-US"/>
          </a:p>
        </p:txBody>
      </p:sp>
    </p:spTree>
    <p:extLst>
      <p:ext uri="{BB962C8B-B14F-4D97-AF65-F5344CB8AC3E}">
        <p14:creationId xmlns:p14="http://schemas.microsoft.com/office/powerpoint/2010/main" val="14988422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a:t>Coordinating Commission for Postsecondary Education</a:t>
            </a:r>
          </a:p>
        </p:txBody>
      </p:sp>
      <p:sp>
        <p:nvSpPr>
          <p:cNvPr id="6" name="Slide Number Placeholder 5"/>
          <p:cNvSpPr>
            <a:spLocks noGrp="1"/>
          </p:cNvSpPr>
          <p:nvPr>
            <p:ph type="sldNum" sz="quarter" idx="12"/>
          </p:nvPr>
        </p:nvSpPr>
        <p:spPr/>
        <p:txBody>
          <a:bodyPr/>
          <a:lstStyle/>
          <a:p>
            <a:pPr>
              <a:defRPr/>
            </a:pPr>
            <a:fld id="{D7C65FDF-D3C6-4CE3-88CF-6E06A03DE37C}"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65760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a:t>Coordinating Commission for Postsecondary Education</a:t>
            </a:r>
          </a:p>
        </p:txBody>
      </p:sp>
      <p:sp>
        <p:nvSpPr>
          <p:cNvPr id="6" name="Slide Number Placeholder 5"/>
          <p:cNvSpPr>
            <a:spLocks noGrp="1"/>
          </p:cNvSpPr>
          <p:nvPr>
            <p:ph type="sldNum" sz="quarter" idx="12"/>
          </p:nvPr>
        </p:nvSpPr>
        <p:spPr/>
        <p:txBody>
          <a:bodyPr/>
          <a:lstStyle/>
          <a:p>
            <a:pPr>
              <a:defRPr/>
            </a:pPr>
            <a:fld id="{D7C65FDF-D3C6-4CE3-88CF-6E06A03DE37C}" type="slidenum">
              <a:rPr lang="en-US" smtClean="0"/>
              <a:pPr>
                <a:defRPr/>
              </a:pPr>
              <a:t>‹#›</a:t>
            </a:fld>
            <a:endParaRPr lang="en-US"/>
          </a:p>
        </p:txBody>
      </p:sp>
    </p:spTree>
    <p:extLst>
      <p:ext uri="{BB962C8B-B14F-4D97-AF65-F5344CB8AC3E}">
        <p14:creationId xmlns:p14="http://schemas.microsoft.com/office/powerpoint/2010/main" val="653814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a:t>Coordinating Commission for Postsecondary Education</a:t>
            </a:r>
          </a:p>
        </p:txBody>
      </p:sp>
      <p:sp>
        <p:nvSpPr>
          <p:cNvPr id="6" name="Slide Number Placeholder 5"/>
          <p:cNvSpPr>
            <a:spLocks noGrp="1"/>
          </p:cNvSpPr>
          <p:nvPr>
            <p:ph type="sldNum" sz="quarter" idx="12"/>
          </p:nvPr>
        </p:nvSpPr>
        <p:spPr/>
        <p:txBody>
          <a:bodyPr/>
          <a:lstStyle/>
          <a:p>
            <a:pPr>
              <a:defRPr/>
            </a:pPr>
            <a:fld id="{D2D7C716-BE14-4C90-96D2-5FBA42782FAC}" type="slidenum">
              <a:rPr lang="en-US" smtClean="0"/>
              <a:pPr>
                <a:defRPr/>
              </a:pPr>
              <a:t>‹#›</a:t>
            </a:fld>
            <a:endParaRPr lang="en-US"/>
          </a:p>
        </p:txBody>
      </p:sp>
    </p:spTree>
    <p:extLst>
      <p:ext uri="{BB962C8B-B14F-4D97-AF65-F5344CB8AC3E}">
        <p14:creationId xmlns:p14="http://schemas.microsoft.com/office/powerpoint/2010/main" val="11016086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March 16, 2023</a:t>
            </a:r>
          </a:p>
        </p:txBody>
      </p:sp>
      <p:sp>
        <p:nvSpPr>
          <p:cNvPr id="5" name="Footer Placeholder 4"/>
          <p:cNvSpPr>
            <a:spLocks noGrp="1"/>
          </p:cNvSpPr>
          <p:nvPr>
            <p:ph type="ftr" sz="quarter" idx="11"/>
          </p:nvPr>
        </p:nvSpPr>
        <p:spPr/>
        <p:txBody>
          <a:bodyPr/>
          <a:lstStyle/>
          <a:p>
            <a:pPr>
              <a:defRPr/>
            </a:pPr>
            <a:r>
              <a:rPr lang="en-US"/>
              <a:t>Coordinating Commission for Postsecondary Education</a:t>
            </a:r>
          </a:p>
        </p:txBody>
      </p:sp>
      <p:sp>
        <p:nvSpPr>
          <p:cNvPr id="6" name="Slide Number Placeholder 5"/>
          <p:cNvSpPr>
            <a:spLocks noGrp="1"/>
          </p:cNvSpPr>
          <p:nvPr>
            <p:ph type="sldNum" sz="quarter" idx="12"/>
          </p:nvPr>
        </p:nvSpPr>
        <p:spPr/>
        <p:txBody>
          <a:bodyPr/>
          <a:lstStyle/>
          <a:p>
            <a:pPr>
              <a:defRPr/>
            </a:pPr>
            <a:fld id="{DB4491FC-4178-46F3-8477-8CDEDC2B9178}" type="slidenum">
              <a:rPr lang="en-US" smtClean="0"/>
              <a:pPr>
                <a:defRPr/>
              </a:pPr>
              <a:t>‹#›</a:t>
            </a:fld>
            <a:endParaRPr lang="en-US"/>
          </a:p>
        </p:txBody>
      </p:sp>
    </p:spTree>
    <p:extLst>
      <p:ext uri="{BB962C8B-B14F-4D97-AF65-F5344CB8AC3E}">
        <p14:creationId xmlns:p14="http://schemas.microsoft.com/office/powerpoint/2010/main" val="259883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March 16, 2023</a:t>
            </a:r>
          </a:p>
        </p:txBody>
      </p:sp>
      <p:sp>
        <p:nvSpPr>
          <p:cNvPr id="5"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6" name="Slide Number Placeholder 5"/>
          <p:cNvSpPr>
            <a:spLocks noGrp="1"/>
          </p:cNvSpPr>
          <p:nvPr>
            <p:ph type="sldNum" sz="quarter" idx="12"/>
          </p:nvPr>
        </p:nvSpPr>
        <p:spPr/>
        <p:txBody>
          <a:bodyPr/>
          <a:lstStyle>
            <a:lvl1pPr>
              <a:defRPr/>
            </a:lvl1pPr>
          </a:lstStyle>
          <a:p>
            <a:pPr>
              <a:defRPr/>
            </a:pPr>
            <a:fld id="{301278CD-D525-4B2E-B385-D5E1F490F4F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t>March 16, 2023</a:t>
            </a:r>
          </a:p>
        </p:txBody>
      </p:sp>
      <p:sp>
        <p:nvSpPr>
          <p:cNvPr id="6"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7" name="Slide Number Placeholder 5"/>
          <p:cNvSpPr>
            <a:spLocks noGrp="1"/>
          </p:cNvSpPr>
          <p:nvPr>
            <p:ph type="sldNum" sz="quarter" idx="12"/>
          </p:nvPr>
        </p:nvSpPr>
        <p:spPr/>
        <p:txBody>
          <a:bodyPr/>
          <a:lstStyle>
            <a:lvl1pPr>
              <a:defRPr/>
            </a:lvl1pPr>
          </a:lstStyle>
          <a:p>
            <a:pPr>
              <a:defRPr/>
            </a:pPr>
            <a:fld id="{591CB4A5-4C18-49DA-B770-A2463CED170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t>March 16, 2023</a:t>
            </a:r>
          </a:p>
        </p:txBody>
      </p:sp>
      <p:sp>
        <p:nvSpPr>
          <p:cNvPr id="8"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9" name="Slide Number Placeholder 5"/>
          <p:cNvSpPr>
            <a:spLocks noGrp="1"/>
          </p:cNvSpPr>
          <p:nvPr>
            <p:ph type="sldNum" sz="quarter" idx="12"/>
          </p:nvPr>
        </p:nvSpPr>
        <p:spPr/>
        <p:txBody>
          <a:bodyPr/>
          <a:lstStyle>
            <a:lvl1pPr>
              <a:defRPr/>
            </a:lvl1pPr>
          </a:lstStyle>
          <a:p>
            <a:pPr>
              <a:defRPr/>
            </a:pPr>
            <a:fld id="{44801E17-ACEA-4B60-B412-4FEB710AEF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t>March 16, 2023</a:t>
            </a:r>
          </a:p>
        </p:txBody>
      </p:sp>
      <p:sp>
        <p:nvSpPr>
          <p:cNvPr id="4"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5" name="Slide Number Placeholder 5"/>
          <p:cNvSpPr>
            <a:spLocks noGrp="1"/>
          </p:cNvSpPr>
          <p:nvPr>
            <p:ph type="sldNum" sz="quarter" idx="12"/>
          </p:nvPr>
        </p:nvSpPr>
        <p:spPr/>
        <p:txBody>
          <a:bodyPr/>
          <a:lstStyle>
            <a:lvl1pPr>
              <a:defRPr/>
            </a:lvl1pPr>
          </a:lstStyle>
          <a:p>
            <a:pPr>
              <a:defRPr/>
            </a:pPr>
            <a:fld id="{C9ED8ADC-CC27-4B30-926D-EE573F3BB31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March 16, 2023</a:t>
            </a:r>
          </a:p>
        </p:txBody>
      </p:sp>
      <p:sp>
        <p:nvSpPr>
          <p:cNvPr id="3"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4" name="Slide Number Placeholder 5"/>
          <p:cNvSpPr>
            <a:spLocks noGrp="1"/>
          </p:cNvSpPr>
          <p:nvPr>
            <p:ph type="sldNum" sz="quarter" idx="12"/>
          </p:nvPr>
        </p:nvSpPr>
        <p:spPr/>
        <p:txBody>
          <a:bodyPr/>
          <a:lstStyle>
            <a:lvl1pPr>
              <a:defRPr/>
            </a:lvl1pPr>
          </a:lstStyle>
          <a:p>
            <a:pPr>
              <a:defRPr/>
            </a:pPr>
            <a:fld id="{55325ED8-5EE7-4DE7-9FAA-AC0D5B0F9B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March 16, 2023</a:t>
            </a:r>
          </a:p>
        </p:txBody>
      </p:sp>
      <p:sp>
        <p:nvSpPr>
          <p:cNvPr id="6"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7" name="Slide Number Placeholder 5"/>
          <p:cNvSpPr>
            <a:spLocks noGrp="1"/>
          </p:cNvSpPr>
          <p:nvPr>
            <p:ph type="sldNum" sz="quarter" idx="12"/>
          </p:nvPr>
        </p:nvSpPr>
        <p:spPr/>
        <p:txBody>
          <a:bodyPr/>
          <a:lstStyle>
            <a:lvl1pPr>
              <a:defRPr/>
            </a:lvl1pPr>
          </a:lstStyle>
          <a:p>
            <a:pPr>
              <a:defRPr/>
            </a:pPr>
            <a:fld id="{D6B13FBF-04CD-4CD0-8EC7-EE51EE9B80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March 16, 2023</a:t>
            </a:r>
          </a:p>
        </p:txBody>
      </p:sp>
      <p:sp>
        <p:nvSpPr>
          <p:cNvPr id="6" name="Footer Placeholder 4"/>
          <p:cNvSpPr>
            <a:spLocks noGrp="1"/>
          </p:cNvSpPr>
          <p:nvPr>
            <p:ph type="ftr" sz="quarter" idx="11"/>
          </p:nvPr>
        </p:nvSpPr>
        <p:spPr/>
        <p:txBody>
          <a:bodyPr/>
          <a:lstStyle>
            <a:lvl1pPr>
              <a:defRPr/>
            </a:lvl1pPr>
          </a:lstStyle>
          <a:p>
            <a:pPr>
              <a:defRPr/>
            </a:pPr>
            <a:r>
              <a:rPr lang="en-US" dirty="0"/>
              <a:t>Coordinating Commission for Postsecondary Education</a:t>
            </a:r>
          </a:p>
        </p:txBody>
      </p:sp>
      <p:sp>
        <p:nvSpPr>
          <p:cNvPr id="7" name="Slide Number Placeholder 5"/>
          <p:cNvSpPr>
            <a:spLocks noGrp="1"/>
          </p:cNvSpPr>
          <p:nvPr>
            <p:ph type="sldNum" sz="quarter" idx="12"/>
          </p:nvPr>
        </p:nvSpPr>
        <p:spPr/>
        <p:txBody>
          <a:bodyPr/>
          <a:lstStyle>
            <a:lvl1pPr>
              <a:defRPr/>
            </a:lvl1pPr>
          </a:lstStyle>
          <a:p>
            <a:pPr>
              <a:defRPr/>
            </a:pPr>
            <a:fld id="{866A092C-35C0-453C-8A83-EB1C086BEC4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smtClean="0">
                <a:solidFill>
                  <a:schemeClr val="tx1">
                    <a:tint val="75000"/>
                  </a:schemeClr>
                </a:solidFill>
              </a:defRPr>
            </a:lvl1pPr>
          </a:lstStyle>
          <a:p>
            <a:pPr>
              <a:defRPr/>
            </a:pPr>
            <a:r>
              <a:rPr lang="en-US"/>
              <a:t>March 16, 2023</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smtClean="0">
                <a:solidFill>
                  <a:schemeClr val="tx1">
                    <a:tint val="75000"/>
                  </a:schemeClr>
                </a:solidFill>
              </a:defRPr>
            </a:lvl1pPr>
          </a:lstStyle>
          <a:p>
            <a:pPr>
              <a:defRPr/>
            </a:pPr>
            <a:r>
              <a:rPr lang="en-US" dirty="0"/>
              <a:t>Coordinating Commission for Postsecondary Education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smtClean="0">
                <a:solidFill>
                  <a:schemeClr val="tx1">
                    <a:tint val="75000"/>
                  </a:schemeClr>
                </a:solidFill>
              </a:defRPr>
            </a:lvl1pPr>
          </a:lstStyle>
          <a:p>
            <a:pPr>
              <a:defRPr/>
            </a:pPr>
            <a:fld id="{D7C65FDF-D3C6-4CE3-88CF-6E06A03DE37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r>
              <a:rPr lang="en-US"/>
              <a:t>March 16, 2023</a:t>
            </a: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dirty="0"/>
              <a:t>Coordinating Commission for Postsecondary Education</a:t>
            </a: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D7C65FDF-D3C6-4CE3-88CF-6E06A03DE37C}" type="slidenum">
              <a:rPr lang="en-US" smtClean="0"/>
              <a:pPr>
                <a:defRPr/>
              </a:pPr>
              <a:t>‹#›</a:t>
            </a:fld>
            <a:endParaRPr lang="en-US"/>
          </a:p>
        </p:txBody>
      </p:sp>
    </p:spTree>
    <p:extLst>
      <p:ext uri="{BB962C8B-B14F-4D97-AF65-F5344CB8AC3E}">
        <p14:creationId xmlns:p14="http://schemas.microsoft.com/office/powerpoint/2010/main" val="306442454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057400"/>
            <a:ext cx="7010400" cy="1470025"/>
          </a:xfrm>
        </p:spPr>
        <p:txBody>
          <a:bodyPr/>
          <a:lstStyle/>
          <a:p>
            <a:pPr eaLnBrk="1" hangingPunct="1">
              <a:defRPr/>
            </a:pPr>
            <a:r>
              <a:rPr lang="en-US" dirty="0">
                <a:latin typeface="Arial" panose="020B0604020202020204" pitchFamily="34" charset="0"/>
                <a:cs typeface="Arial" panose="020B0604020202020204" pitchFamily="34" charset="0"/>
              </a:rPr>
              <a:t>Negotiated Rulemaking Session</a:t>
            </a:r>
          </a:p>
        </p:txBody>
      </p:sp>
      <p:sp>
        <p:nvSpPr>
          <p:cNvPr id="2051" name="Rectangle 3"/>
          <p:cNvSpPr>
            <a:spLocks noGrp="1" noChangeArrowheads="1"/>
          </p:cNvSpPr>
          <p:nvPr>
            <p:ph type="subTitle" idx="1"/>
          </p:nvPr>
        </p:nvSpPr>
        <p:spPr>
          <a:xfrm>
            <a:off x="1371600" y="3733800"/>
            <a:ext cx="6400800" cy="1676400"/>
          </a:xfrm>
        </p:spPr>
        <p:txBody>
          <a:bodyPr/>
          <a:lstStyle/>
          <a:p>
            <a:pPr eaLnBrk="1" hangingPunct="1">
              <a:defRPr/>
            </a:pPr>
            <a:r>
              <a:rPr lang="en-US" sz="2800" dirty="0">
                <a:solidFill>
                  <a:schemeClr val="tx1"/>
                </a:solidFill>
                <a:latin typeface="Arial" panose="020B0604020202020204" pitchFamily="34" charset="0"/>
                <a:cs typeface="Arial" panose="020B0604020202020204" pitchFamily="34" charset="0"/>
              </a:rPr>
              <a:t>J. Ritchie Morrow</a:t>
            </a:r>
          </a:p>
          <a:p>
            <a:pPr eaLnBrk="1" hangingPunct="1">
              <a:defRPr/>
            </a:pPr>
            <a:r>
              <a:rPr lang="en-US" sz="2800" dirty="0">
                <a:solidFill>
                  <a:schemeClr val="tx1"/>
                </a:solidFill>
                <a:latin typeface="Arial" panose="020B0604020202020204" pitchFamily="34" charset="0"/>
                <a:cs typeface="Arial" panose="020B0604020202020204" pitchFamily="34" charset="0"/>
              </a:rPr>
              <a:t>CCPE Financial Aid Officer</a:t>
            </a:r>
          </a:p>
          <a:p>
            <a:pPr eaLnBrk="1" hangingPunct="1">
              <a:defRPr/>
            </a:pPr>
            <a:r>
              <a:rPr lang="en-US" sz="2800" dirty="0">
                <a:solidFill>
                  <a:schemeClr val="tx1"/>
                </a:solidFill>
                <a:latin typeface="Arial" panose="020B0604020202020204" pitchFamily="34" charset="0"/>
                <a:cs typeface="Arial" panose="020B0604020202020204" pitchFamily="34" charset="0"/>
              </a:rPr>
              <a:t>March 19, 2026</a:t>
            </a:r>
          </a:p>
          <a:p>
            <a:pPr eaLnBrk="1" hangingPunct="1">
              <a:defRPr/>
            </a:pPr>
            <a:endParaRPr lang="en-US" sz="2800" dirty="0"/>
          </a:p>
        </p:txBody>
      </p:sp>
      <p:pic>
        <p:nvPicPr>
          <p:cNvPr id="1027" name="Picture 3" descr="C:\Users\Financial Aid Coord\Documents\Office Stuff\Logo\ccpe-logo-horizontal-color-L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52400"/>
            <a:ext cx="6172200" cy="147443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FE7B-5B9D-5B93-16EB-13B343A39C30}"/>
              </a:ext>
            </a:extLst>
          </p:cNvPr>
          <p:cNvSpPr>
            <a:spLocks noGrp="1"/>
          </p:cNvSpPr>
          <p:nvPr>
            <p:ph type="title"/>
          </p:nvPr>
        </p:nvSpPr>
        <p:spPr/>
        <p:txBody>
          <a:bodyPr/>
          <a:lstStyle/>
          <a:p>
            <a:r>
              <a:rPr lang="en-US" dirty="0"/>
              <a:t>Program Accountability - Timing</a:t>
            </a:r>
          </a:p>
        </p:txBody>
      </p:sp>
      <p:sp>
        <p:nvSpPr>
          <p:cNvPr id="3" name="Content Placeholder 2">
            <a:extLst>
              <a:ext uri="{FF2B5EF4-FFF2-40B4-BE49-F238E27FC236}">
                <a16:creationId xmlns:a16="http://schemas.microsoft.com/office/drawing/2014/main" id="{61C88B50-D020-402C-E486-D72441D150AC}"/>
              </a:ext>
            </a:extLst>
          </p:cNvPr>
          <p:cNvSpPr>
            <a:spLocks noGrp="1"/>
          </p:cNvSpPr>
          <p:nvPr>
            <p:ph idx="1"/>
          </p:nvPr>
        </p:nvSpPr>
        <p:spPr/>
        <p:txBody>
          <a:bodyPr/>
          <a:lstStyle/>
          <a:p>
            <a:r>
              <a:rPr lang="en-US" dirty="0"/>
              <a:t>Under proposed rule, first earnings test would be calculated in early 2027</a:t>
            </a:r>
          </a:p>
          <a:p>
            <a:pPr lvl="1"/>
            <a:r>
              <a:rPr lang="en-US" dirty="0"/>
              <a:t>July 1, 20207 is first year programs could fail earnings test</a:t>
            </a:r>
          </a:p>
          <a:p>
            <a:r>
              <a:rPr lang="en-US" dirty="0"/>
              <a:t>Second earnings test calculated early 2028</a:t>
            </a:r>
          </a:p>
          <a:p>
            <a:pPr lvl="1"/>
            <a:r>
              <a:rPr lang="en-US" dirty="0"/>
              <a:t>July 1, 2028 first date programs could lose access to DL</a:t>
            </a:r>
          </a:p>
        </p:txBody>
      </p:sp>
      <p:sp>
        <p:nvSpPr>
          <p:cNvPr id="5" name="Footer Placeholder 4">
            <a:extLst>
              <a:ext uri="{FF2B5EF4-FFF2-40B4-BE49-F238E27FC236}">
                <a16:creationId xmlns:a16="http://schemas.microsoft.com/office/drawing/2014/main" id="{2A40A99F-4160-216C-56A3-A77C28CA688F}"/>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00DA9B54-1A85-1B85-8D06-248CDCEE4590}"/>
              </a:ext>
            </a:extLst>
          </p:cNvPr>
          <p:cNvSpPr>
            <a:spLocks noGrp="1"/>
          </p:cNvSpPr>
          <p:nvPr>
            <p:ph type="sldNum" sz="quarter" idx="12"/>
          </p:nvPr>
        </p:nvSpPr>
        <p:spPr/>
        <p:txBody>
          <a:bodyPr/>
          <a:lstStyle/>
          <a:p>
            <a:pPr>
              <a:defRPr/>
            </a:pPr>
            <a:fld id="{39FE050F-16FD-4253-B0A2-B2A85814118A}" type="slidenum">
              <a:rPr lang="en-US" smtClean="0"/>
              <a:pPr>
                <a:defRPr/>
              </a:pPr>
              <a:t>10</a:t>
            </a:fld>
            <a:endParaRPr lang="en-US"/>
          </a:p>
        </p:txBody>
      </p:sp>
    </p:spTree>
    <p:extLst>
      <p:ext uri="{BB962C8B-B14F-4D97-AF65-F5344CB8AC3E}">
        <p14:creationId xmlns:p14="http://schemas.microsoft.com/office/powerpoint/2010/main" val="756076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05073" y="2876209"/>
            <a:ext cx="8025765" cy="730091"/>
            <a:chOff x="673430" y="2691944"/>
            <a:chExt cx="10701020" cy="973455"/>
          </a:xfrm>
        </p:grpSpPr>
        <p:sp>
          <p:nvSpPr>
            <p:cNvPr id="3" name="object 3"/>
            <p:cNvSpPr/>
            <p:nvPr/>
          </p:nvSpPr>
          <p:spPr>
            <a:xfrm>
              <a:off x="694067" y="3178370"/>
              <a:ext cx="10659745" cy="7620"/>
            </a:xfrm>
            <a:custGeom>
              <a:avLst/>
              <a:gdLst/>
              <a:ahLst/>
              <a:cxnLst/>
              <a:rect l="l" t="t" r="r" b="b"/>
              <a:pathLst>
                <a:path w="10659745" h="7619">
                  <a:moveTo>
                    <a:pt x="10659732" y="7454"/>
                  </a:moveTo>
                  <a:lnTo>
                    <a:pt x="0" y="0"/>
                  </a:lnTo>
                </a:path>
              </a:pathLst>
            </a:custGeom>
            <a:ln w="41275">
              <a:solidFill>
                <a:srgbClr val="08828A"/>
              </a:solidFill>
            </a:ln>
          </p:spPr>
          <p:txBody>
            <a:bodyPr wrap="square" lIns="0" tIns="0" rIns="0" bIns="0" rtlCol="0"/>
            <a:lstStyle/>
            <a:p>
              <a:endParaRPr/>
            </a:p>
          </p:txBody>
        </p:sp>
        <p:sp>
          <p:nvSpPr>
            <p:cNvPr id="4" name="object 4"/>
            <p:cNvSpPr/>
            <p:nvPr/>
          </p:nvSpPr>
          <p:spPr>
            <a:xfrm>
              <a:off x="9680035" y="2710994"/>
              <a:ext cx="997585" cy="935355"/>
            </a:xfrm>
            <a:custGeom>
              <a:avLst/>
              <a:gdLst/>
              <a:ahLst/>
              <a:cxnLst/>
              <a:rect l="l" t="t" r="r" b="b"/>
              <a:pathLst>
                <a:path w="997584"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5" name="object 5"/>
            <p:cNvSpPr/>
            <p:nvPr/>
          </p:nvSpPr>
          <p:spPr>
            <a:xfrm>
              <a:off x="9680035" y="2710994"/>
              <a:ext cx="997585" cy="935355"/>
            </a:xfrm>
            <a:custGeom>
              <a:avLst/>
              <a:gdLst/>
              <a:ahLst/>
              <a:cxnLst/>
              <a:rect l="l" t="t" r="r" b="b"/>
              <a:pathLst>
                <a:path w="997584"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6" name="object 6" descr="$PPTXTitle"/>
          <p:cNvSpPr txBox="1">
            <a:spLocks noGrp="1"/>
          </p:cNvSpPr>
          <p:nvPr>
            <p:ph type="title"/>
          </p:nvPr>
        </p:nvSpPr>
        <p:spPr>
          <a:xfrm>
            <a:off x="542091" y="252013"/>
            <a:ext cx="6544509" cy="1393505"/>
          </a:xfrm>
          <a:prstGeom prst="rect">
            <a:avLst/>
          </a:prstGeom>
        </p:spPr>
        <p:txBody>
          <a:bodyPr vert="horz" wrap="square" lIns="0" tIns="282748" rIns="0" bIns="0" rtlCol="0" anchor="t">
            <a:spAutoFit/>
          </a:bodyPr>
          <a:lstStyle/>
          <a:p>
            <a:pPr marL="11430">
              <a:spcBef>
                <a:spcPts val="75"/>
              </a:spcBef>
            </a:pPr>
            <a:r>
              <a:rPr dirty="0"/>
              <a:t>(2)</a:t>
            </a:r>
            <a:r>
              <a:rPr spc="-45" dirty="0"/>
              <a:t> </a:t>
            </a:r>
            <a:r>
              <a:rPr dirty="0"/>
              <a:t>Cohorts</a:t>
            </a:r>
            <a:r>
              <a:rPr spc="-41" dirty="0"/>
              <a:t> </a:t>
            </a:r>
            <a:r>
              <a:rPr dirty="0"/>
              <a:t>used</a:t>
            </a:r>
            <a:r>
              <a:rPr spc="-38" dirty="0"/>
              <a:t> </a:t>
            </a:r>
            <a:r>
              <a:rPr dirty="0"/>
              <a:t>for</a:t>
            </a:r>
            <a:r>
              <a:rPr spc="-41" dirty="0"/>
              <a:t> </a:t>
            </a:r>
            <a:r>
              <a:rPr dirty="0"/>
              <a:t>Earnings</a:t>
            </a:r>
            <a:r>
              <a:rPr spc="-30" dirty="0"/>
              <a:t> </a:t>
            </a:r>
            <a:r>
              <a:rPr spc="-15" dirty="0"/>
              <a:t>Test</a:t>
            </a:r>
          </a:p>
        </p:txBody>
      </p:sp>
      <p:sp>
        <p:nvSpPr>
          <p:cNvPr id="7" name="object 7"/>
          <p:cNvSpPr txBox="1"/>
          <p:nvPr/>
        </p:nvSpPr>
        <p:spPr>
          <a:xfrm>
            <a:off x="7450841" y="3117200"/>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2027</a:t>
            </a:r>
            <a:endParaRPr sz="1350">
              <a:latin typeface="Calibri"/>
              <a:cs typeface="Calibri"/>
            </a:endParaRPr>
          </a:p>
        </p:txBody>
      </p:sp>
      <p:sp>
        <p:nvSpPr>
          <p:cNvPr id="8" name="object 8"/>
          <p:cNvSpPr txBox="1"/>
          <p:nvPr/>
        </p:nvSpPr>
        <p:spPr>
          <a:xfrm>
            <a:off x="3415422" y="4332609"/>
            <a:ext cx="2093119" cy="840615"/>
          </a:xfrm>
          <a:prstGeom prst="rect">
            <a:avLst/>
          </a:prstGeom>
        </p:spPr>
        <p:txBody>
          <a:bodyPr vert="horz" wrap="square" lIns="0" tIns="9525" rIns="0" bIns="0" rtlCol="0">
            <a:spAutoFit/>
          </a:bodyPr>
          <a:lstStyle/>
          <a:p>
            <a:pPr marL="476" algn="ctr">
              <a:spcBef>
                <a:spcPts val="75"/>
              </a:spcBef>
            </a:pPr>
            <a:r>
              <a:rPr sz="1350" dirty="0">
                <a:solidFill>
                  <a:srgbClr val="001E27"/>
                </a:solidFill>
                <a:latin typeface="Calibri"/>
                <a:cs typeface="Calibri"/>
              </a:rPr>
              <a:t>The</a:t>
            </a:r>
            <a:r>
              <a:rPr sz="1350" spc="-30" dirty="0">
                <a:solidFill>
                  <a:srgbClr val="001E27"/>
                </a:solidFill>
                <a:latin typeface="Calibri"/>
                <a:cs typeface="Calibri"/>
              </a:rPr>
              <a:t> </a:t>
            </a:r>
            <a:r>
              <a:rPr sz="1350" dirty="0">
                <a:solidFill>
                  <a:srgbClr val="001E27"/>
                </a:solidFill>
                <a:latin typeface="Calibri"/>
                <a:cs typeface="Calibri"/>
              </a:rPr>
              <a:t>earnings</a:t>
            </a:r>
            <a:r>
              <a:rPr sz="1350" spc="-26" dirty="0">
                <a:solidFill>
                  <a:srgbClr val="001E27"/>
                </a:solidFill>
                <a:latin typeface="Calibri"/>
                <a:cs typeface="Calibri"/>
              </a:rPr>
              <a:t> </a:t>
            </a:r>
            <a:r>
              <a:rPr sz="1350" dirty="0">
                <a:solidFill>
                  <a:srgbClr val="001E27"/>
                </a:solidFill>
                <a:latin typeface="Calibri"/>
                <a:cs typeface="Calibri"/>
              </a:rPr>
              <a:t>test</a:t>
            </a:r>
            <a:r>
              <a:rPr sz="1350" spc="-34" dirty="0">
                <a:solidFill>
                  <a:srgbClr val="001E27"/>
                </a:solidFill>
                <a:latin typeface="Calibri"/>
                <a:cs typeface="Calibri"/>
              </a:rPr>
              <a:t> </a:t>
            </a:r>
            <a:r>
              <a:rPr sz="1350" spc="-19" dirty="0">
                <a:solidFill>
                  <a:srgbClr val="001E27"/>
                </a:solidFill>
                <a:latin typeface="Calibri"/>
                <a:cs typeface="Calibri"/>
              </a:rPr>
              <a:t>for</a:t>
            </a:r>
            <a:endParaRPr sz="1350">
              <a:latin typeface="Calibri"/>
              <a:cs typeface="Calibri"/>
            </a:endParaRPr>
          </a:p>
          <a:p>
            <a:pPr marL="476" algn="ctr"/>
            <a:r>
              <a:rPr sz="1350" b="1" dirty="0">
                <a:solidFill>
                  <a:srgbClr val="FF0000"/>
                </a:solidFill>
                <a:latin typeface="Calibri"/>
                <a:cs typeface="Calibri"/>
              </a:rPr>
              <a:t>July</a:t>
            </a:r>
            <a:r>
              <a:rPr sz="1350" b="1" spc="-11" dirty="0">
                <a:solidFill>
                  <a:srgbClr val="FF0000"/>
                </a:solidFill>
                <a:latin typeface="Calibri"/>
                <a:cs typeface="Calibri"/>
              </a:rPr>
              <a:t> </a:t>
            </a:r>
            <a:r>
              <a:rPr sz="1350" b="1" dirty="0">
                <a:solidFill>
                  <a:srgbClr val="FF0000"/>
                </a:solidFill>
                <a:latin typeface="Calibri"/>
                <a:cs typeface="Calibri"/>
              </a:rPr>
              <a:t>1,</a:t>
            </a:r>
            <a:r>
              <a:rPr sz="1350" b="1" spc="4" dirty="0">
                <a:solidFill>
                  <a:srgbClr val="FF0000"/>
                </a:solidFill>
                <a:latin typeface="Calibri"/>
                <a:cs typeface="Calibri"/>
              </a:rPr>
              <a:t> </a:t>
            </a:r>
            <a:r>
              <a:rPr sz="1350" b="1" spc="-15" dirty="0">
                <a:solidFill>
                  <a:srgbClr val="FF0000"/>
                </a:solidFill>
                <a:latin typeface="Calibri"/>
                <a:cs typeface="Calibri"/>
              </a:rPr>
              <a:t>2027</a:t>
            </a:r>
            <a:endParaRPr sz="1350">
              <a:latin typeface="Calibri"/>
              <a:cs typeface="Calibri"/>
            </a:endParaRPr>
          </a:p>
          <a:p>
            <a:pPr marL="9525" marR="3810" algn="ctr"/>
            <a:r>
              <a:rPr sz="1350" dirty="0">
                <a:solidFill>
                  <a:srgbClr val="001E27"/>
                </a:solidFill>
                <a:latin typeface="Calibri"/>
                <a:cs typeface="Calibri"/>
              </a:rPr>
              <a:t>is</a:t>
            </a:r>
            <a:r>
              <a:rPr sz="1350" spc="-19" dirty="0">
                <a:solidFill>
                  <a:srgbClr val="001E27"/>
                </a:solidFill>
                <a:latin typeface="Calibri"/>
                <a:cs typeface="Calibri"/>
              </a:rPr>
              <a:t> </a:t>
            </a:r>
            <a:r>
              <a:rPr sz="1350" spc="-8" dirty="0">
                <a:solidFill>
                  <a:srgbClr val="001E27"/>
                </a:solidFill>
                <a:latin typeface="Calibri"/>
                <a:cs typeface="Calibri"/>
              </a:rPr>
              <a:t>calculated </a:t>
            </a:r>
            <a:r>
              <a:rPr sz="1350" dirty="0">
                <a:solidFill>
                  <a:srgbClr val="001E27"/>
                </a:solidFill>
                <a:latin typeface="Calibri"/>
                <a:cs typeface="Calibri"/>
              </a:rPr>
              <a:t>using</a:t>
            </a:r>
            <a:r>
              <a:rPr sz="1350" spc="-15" dirty="0">
                <a:solidFill>
                  <a:srgbClr val="001E27"/>
                </a:solidFill>
                <a:latin typeface="Calibri"/>
                <a:cs typeface="Calibri"/>
              </a:rPr>
              <a:t> </a:t>
            </a:r>
            <a:r>
              <a:rPr sz="1350" spc="-8" dirty="0">
                <a:solidFill>
                  <a:srgbClr val="001E27"/>
                </a:solidFill>
                <a:latin typeface="Calibri"/>
                <a:cs typeface="Calibri"/>
              </a:rPr>
              <a:t>completers </a:t>
            </a:r>
            <a:r>
              <a:rPr sz="1350" dirty="0">
                <a:solidFill>
                  <a:srgbClr val="001E27"/>
                </a:solidFill>
                <a:latin typeface="Calibri"/>
                <a:cs typeface="Calibri"/>
              </a:rPr>
              <a:t>from</a:t>
            </a:r>
            <a:r>
              <a:rPr sz="1350" spc="-38" dirty="0">
                <a:solidFill>
                  <a:srgbClr val="001E27"/>
                </a:solidFill>
                <a:latin typeface="Calibri"/>
                <a:cs typeface="Calibri"/>
              </a:rPr>
              <a:t> </a:t>
            </a:r>
            <a:r>
              <a:rPr sz="1350" dirty="0">
                <a:solidFill>
                  <a:srgbClr val="001E27"/>
                </a:solidFill>
                <a:latin typeface="Calibri"/>
                <a:cs typeface="Calibri"/>
              </a:rPr>
              <a:t>the</a:t>
            </a:r>
            <a:r>
              <a:rPr sz="1350" spc="-34" dirty="0">
                <a:solidFill>
                  <a:srgbClr val="001E27"/>
                </a:solidFill>
                <a:latin typeface="Calibri"/>
                <a:cs typeface="Calibri"/>
              </a:rPr>
              <a:t> </a:t>
            </a:r>
            <a:r>
              <a:rPr sz="1350" dirty="0">
                <a:solidFill>
                  <a:srgbClr val="001E27"/>
                </a:solidFill>
                <a:latin typeface="Calibri"/>
                <a:cs typeface="Calibri"/>
              </a:rPr>
              <a:t>2021</a:t>
            </a:r>
            <a:r>
              <a:rPr sz="1350" spc="-30" dirty="0">
                <a:solidFill>
                  <a:srgbClr val="001E27"/>
                </a:solidFill>
                <a:latin typeface="Calibri"/>
                <a:cs typeface="Calibri"/>
              </a:rPr>
              <a:t> </a:t>
            </a:r>
            <a:r>
              <a:rPr sz="1350" dirty="0">
                <a:solidFill>
                  <a:srgbClr val="001E27"/>
                </a:solidFill>
                <a:latin typeface="Calibri"/>
                <a:cs typeface="Calibri"/>
              </a:rPr>
              <a:t>Award</a:t>
            </a:r>
            <a:r>
              <a:rPr sz="1350" spc="-34" dirty="0">
                <a:solidFill>
                  <a:srgbClr val="001E27"/>
                </a:solidFill>
                <a:latin typeface="Calibri"/>
                <a:cs typeface="Calibri"/>
              </a:rPr>
              <a:t> </a:t>
            </a:r>
            <a:r>
              <a:rPr sz="1350" spc="-15" dirty="0">
                <a:solidFill>
                  <a:srgbClr val="001E27"/>
                </a:solidFill>
                <a:latin typeface="Calibri"/>
                <a:cs typeface="Calibri"/>
              </a:rPr>
              <a:t>Year</a:t>
            </a:r>
            <a:endParaRPr sz="1350">
              <a:latin typeface="Calibri"/>
              <a:cs typeface="Calibri"/>
            </a:endParaRPr>
          </a:p>
        </p:txBody>
      </p:sp>
      <p:grpSp>
        <p:nvGrpSpPr>
          <p:cNvPr id="9" name="object 9"/>
          <p:cNvGrpSpPr/>
          <p:nvPr/>
        </p:nvGrpSpPr>
        <p:grpSpPr>
          <a:xfrm>
            <a:off x="5637253" y="3919045"/>
            <a:ext cx="2168843" cy="783908"/>
            <a:chOff x="7516337" y="4082393"/>
            <a:chExt cx="2891790" cy="1045210"/>
          </a:xfrm>
        </p:grpSpPr>
        <p:sp>
          <p:nvSpPr>
            <p:cNvPr id="10" name="object 10"/>
            <p:cNvSpPr/>
            <p:nvPr/>
          </p:nvSpPr>
          <p:spPr>
            <a:xfrm>
              <a:off x="7522687" y="4088743"/>
              <a:ext cx="2879090" cy="1032510"/>
            </a:xfrm>
            <a:custGeom>
              <a:avLst/>
              <a:gdLst/>
              <a:ahLst/>
              <a:cxnLst/>
              <a:rect l="l" t="t" r="r" b="b"/>
              <a:pathLst>
                <a:path w="2879090" h="1032510">
                  <a:moveTo>
                    <a:pt x="2620632" y="0"/>
                  </a:moveTo>
                  <a:lnTo>
                    <a:pt x="2362644" y="257987"/>
                  </a:lnTo>
                  <a:lnTo>
                    <a:pt x="2491638" y="257987"/>
                  </a:lnTo>
                  <a:lnTo>
                    <a:pt x="2491638" y="773963"/>
                  </a:lnTo>
                  <a:lnTo>
                    <a:pt x="0" y="773963"/>
                  </a:lnTo>
                  <a:lnTo>
                    <a:pt x="0" y="1031951"/>
                  </a:lnTo>
                  <a:lnTo>
                    <a:pt x="2749613" y="1031951"/>
                  </a:lnTo>
                  <a:lnTo>
                    <a:pt x="2749613" y="257987"/>
                  </a:lnTo>
                  <a:lnTo>
                    <a:pt x="2878607" y="257987"/>
                  </a:lnTo>
                  <a:lnTo>
                    <a:pt x="2620632" y="0"/>
                  </a:lnTo>
                  <a:close/>
                </a:path>
              </a:pathLst>
            </a:custGeom>
            <a:solidFill>
              <a:srgbClr val="08828A"/>
            </a:solidFill>
          </p:spPr>
          <p:txBody>
            <a:bodyPr wrap="square" lIns="0" tIns="0" rIns="0" bIns="0" rtlCol="0"/>
            <a:lstStyle/>
            <a:p>
              <a:endParaRPr/>
            </a:p>
          </p:txBody>
        </p:sp>
        <p:sp>
          <p:nvSpPr>
            <p:cNvPr id="11" name="object 11"/>
            <p:cNvSpPr/>
            <p:nvPr/>
          </p:nvSpPr>
          <p:spPr>
            <a:xfrm>
              <a:off x="7522687" y="4088743"/>
              <a:ext cx="2879090" cy="1032510"/>
            </a:xfrm>
            <a:custGeom>
              <a:avLst/>
              <a:gdLst/>
              <a:ahLst/>
              <a:cxnLst/>
              <a:rect l="l" t="t" r="r" b="b"/>
              <a:pathLst>
                <a:path w="2879090" h="1032510">
                  <a:moveTo>
                    <a:pt x="0" y="773963"/>
                  </a:moveTo>
                  <a:lnTo>
                    <a:pt x="2491638" y="773963"/>
                  </a:lnTo>
                  <a:lnTo>
                    <a:pt x="2491638" y="257987"/>
                  </a:lnTo>
                  <a:lnTo>
                    <a:pt x="2362644" y="257987"/>
                  </a:lnTo>
                  <a:lnTo>
                    <a:pt x="2620632" y="0"/>
                  </a:lnTo>
                  <a:lnTo>
                    <a:pt x="2878607" y="257987"/>
                  </a:lnTo>
                  <a:lnTo>
                    <a:pt x="2749613" y="257987"/>
                  </a:lnTo>
                  <a:lnTo>
                    <a:pt x="2749613" y="1031951"/>
                  </a:lnTo>
                  <a:lnTo>
                    <a:pt x="0" y="1031951"/>
                  </a:lnTo>
                  <a:lnTo>
                    <a:pt x="0" y="773963"/>
                  </a:lnTo>
                  <a:close/>
                </a:path>
              </a:pathLst>
            </a:custGeom>
            <a:ln w="12700">
              <a:solidFill>
                <a:srgbClr val="013337"/>
              </a:solidFill>
            </a:ln>
          </p:spPr>
          <p:txBody>
            <a:bodyPr wrap="square" lIns="0" tIns="0" rIns="0" bIns="0" rtlCol="0"/>
            <a:lstStyle/>
            <a:p>
              <a:endParaRPr/>
            </a:p>
          </p:txBody>
        </p:sp>
      </p:grpSp>
      <p:grpSp>
        <p:nvGrpSpPr>
          <p:cNvPr id="12" name="object 12"/>
          <p:cNvGrpSpPr/>
          <p:nvPr/>
        </p:nvGrpSpPr>
        <p:grpSpPr>
          <a:xfrm>
            <a:off x="1164746" y="3873007"/>
            <a:ext cx="2069783" cy="910114"/>
            <a:chOff x="1552995" y="4021009"/>
            <a:chExt cx="2759710" cy="1213485"/>
          </a:xfrm>
        </p:grpSpPr>
        <p:sp>
          <p:nvSpPr>
            <p:cNvPr id="13" name="object 13"/>
            <p:cNvSpPr/>
            <p:nvPr/>
          </p:nvSpPr>
          <p:spPr>
            <a:xfrm>
              <a:off x="1559345" y="4027359"/>
              <a:ext cx="2747010" cy="1200785"/>
            </a:xfrm>
            <a:custGeom>
              <a:avLst/>
              <a:gdLst/>
              <a:ahLst/>
              <a:cxnLst/>
              <a:rect l="l" t="t" r="r" b="b"/>
              <a:pathLst>
                <a:path w="2747010" h="1200785">
                  <a:moveTo>
                    <a:pt x="300075" y="0"/>
                  </a:moveTo>
                  <a:lnTo>
                    <a:pt x="0" y="0"/>
                  </a:lnTo>
                  <a:lnTo>
                    <a:pt x="0" y="1050289"/>
                  </a:lnTo>
                  <a:lnTo>
                    <a:pt x="2446782" y="1050289"/>
                  </a:lnTo>
                  <a:lnTo>
                    <a:pt x="2446782" y="1200327"/>
                  </a:lnTo>
                  <a:lnTo>
                    <a:pt x="2746870" y="900252"/>
                  </a:lnTo>
                  <a:lnTo>
                    <a:pt x="2446782" y="600163"/>
                  </a:lnTo>
                  <a:lnTo>
                    <a:pt x="2446782" y="750201"/>
                  </a:lnTo>
                  <a:lnTo>
                    <a:pt x="300075" y="750201"/>
                  </a:lnTo>
                  <a:lnTo>
                    <a:pt x="300075" y="0"/>
                  </a:lnTo>
                  <a:close/>
                </a:path>
              </a:pathLst>
            </a:custGeom>
            <a:solidFill>
              <a:srgbClr val="08828A"/>
            </a:solidFill>
          </p:spPr>
          <p:txBody>
            <a:bodyPr wrap="square" lIns="0" tIns="0" rIns="0" bIns="0" rtlCol="0"/>
            <a:lstStyle/>
            <a:p>
              <a:endParaRPr/>
            </a:p>
          </p:txBody>
        </p:sp>
        <p:sp>
          <p:nvSpPr>
            <p:cNvPr id="14" name="object 14"/>
            <p:cNvSpPr/>
            <p:nvPr/>
          </p:nvSpPr>
          <p:spPr>
            <a:xfrm>
              <a:off x="1559345" y="4027359"/>
              <a:ext cx="2747010" cy="1200785"/>
            </a:xfrm>
            <a:custGeom>
              <a:avLst/>
              <a:gdLst/>
              <a:ahLst/>
              <a:cxnLst/>
              <a:rect l="l" t="t" r="r" b="b"/>
              <a:pathLst>
                <a:path w="2747010" h="1200785">
                  <a:moveTo>
                    <a:pt x="300075" y="0"/>
                  </a:moveTo>
                  <a:lnTo>
                    <a:pt x="300075" y="750201"/>
                  </a:lnTo>
                  <a:lnTo>
                    <a:pt x="2446782" y="750201"/>
                  </a:lnTo>
                  <a:lnTo>
                    <a:pt x="2446782" y="600163"/>
                  </a:lnTo>
                  <a:lnTo>
                    <a:pt x="2746870" y="900252"/>
                  </a:lnTo>
                  <a:lnTo>
                    <a:pt x="2446782" y="1200327"/>
                  </a:lnTo>
                  <a:lnTo>
                    <a:pt x="2446782" y="1050289"/>
                  </a:lnTo>
                  <a:lnTo>
                    <a:pt x="0" y="1050289"/>
                  </a:lnTo>
                  <a:lnTo>
                    <a:pt x="0" y="0"/>
                  </a:lnTo>
                  <a:lnTo>
                    <a:pt x="300075" y="0"/>
                  </a:lnTo>
                  <a:close/>
                </a:path>
              </a:pathLst>
            </a:custGeom>
            <a:ln w="12700">
              <a:solidFill>
                <a:srgbClr val="013337"/>
              </a:solidFill>
            </a:ln>
          </p:spPr>
          <p:txBody>
            <a:bodyPr wrap="square" lIns="0" tIns="0" rIns="0" bIns="0" rtlCol="0"/>
            <a:lstStyle/>
            <a:p>
              <a:endParaRPr/>
            </a:p>
          </p:txBody>
        </p:sp>
      </p:grpSp>
      <p:grpSp>
        <p:nvGrpSpPr>
          <p:cNvPr id="15" name="object 15"/>
          <p:cNvGrpSpPr/>
          <p:nvPr/>
        </p:nvGrpSpPr>
        <p:grpSpPr>
          <a:xfrm>
            <a:off x="873528" y="2898814"/>
            <a:ext cx="776764" cy="730091"/>
            <a:chOff x="1164704" y="2722085"/>
            <a:chExt cx="1035685" cy="973455"/>
          </a:xfrm>
        </p:grpSpPr>
        <p:sp>
          <p:nvSpPr>
            <p:cNvPr id="16" name="object 16"/>
            <p:cNvSpPr/>
            <p:nvPr/>
          </p:nvSpPr>
          <p:spPr>
            <a:xfrm>
              <a:off x="1183754" y="2741135"/>
              <a:ext cx="997585" cy="935355"/>
            </a:xfrm>
            <a:custGeom>
              <a:avLst/>
              <a:gdLst/>
              <a:ahLst/>
              <a:cxnLst/>
              <a:rect l="l" t="t" r="r" b="b"/>
              <a:pathLst>
                <a:path w="997585"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17" name="object 17"/>
            <p:cNvSpPr/>
            <p:nvPr/>
          </p:nvSpPr>
          <p:spPr>
            <a:xfrm>
              <a:off x="1183754" y="2741135"/>
              <a:ext cx="997585" cy="935355"/>
            </a:xfrm>
            <a:custGeom>
              <a:avLst/>
              <a:gdLst/>
              <a:ahLst/>
              <a:cxnLst/>
              <a:rect l="l" t="t" r="r" b="b"/>
              <a:pathLst>
                <a:path w="997585"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18" name="object 18"/>
          <p:cNvSpPr txBox="1"/>
          <p:nvPr/>
        </p:nvSpPr>
        <p:spPr>
          <a:xfrm>
            <a:off x="1078630" y="313980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2021</a:t>
            </a:r>
            <a:endParaRPr sz="1350">
              <a:latin typeface="Calibri"/>
              <a:cs typeface="Calibri"/>
            </a:endParaRPr>
          </a:p>
        </p:txBody>
      </p:sp>
      <p:grpSp>
        <p:nvGrpSpPr>
          <p:cNvPr id="19" name="object 19"/>
          <p:cNvGrpSpPr/>
          <p:nvPr/>
        </p:nvGrpSpPr>
        <p:grpSpPr>
          <a:xfrm>
            <a:off x="1935319" y="2884729"/>
            <a:ext cx="776764" cy="730091"/>
            <a:chOff x="2580425" y="2703305"/>
            <a:chExt cx="1035685" cy="973455"/>
          </a:xfrm>
        </p:grpSpPr>
        <p:sp>
          <p:nvSpPr>
            <p:cNvPr id="20" name="object 20"/>
            <p:cNvSpPr/>
            <p:nvPr/>
          </p:nvSpPr>
          <p:spPr>
            <a:xfrm>
              <a:off x="2599475" y="2722355"/>
              <a:ext cx="997585" cy="935355"/>
            </a:xfrm>
            <a:custGeom>
              <a:avLst/>
              <a:gdLst/>
              <a:ahLst/>
              <a:cxnLst/>
              <a:rect l="l" t="t" r="r" b="b"/>
              <a:pathLst>
                <a:path w="997585"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21" name="object 21"/>
            <p:cNvSpPr/>
            <p:nvPr/>
          </p:nvSpPr>
          <p:spPr>
            <a:xfrm>
              <a:off x="2599475" y="2722355"/>
              <a:ext cx="997585" cy="935355"/>
            </a:xfrm>
            <a:custGeom>
              <a:avLst/>
              <a:gdLst/>
              <a:ahLst/>
              <a:cxnLst/>
              <a:rect l="l" t="t" r="r" b="b"/>
              <a:pathLst>
                <a:path w="997585"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22" name="object 22"/>
          <p:cNvSpPr txBox="1"/>
          <p:nvPr/>
        </p:nvSpPr>
        <p:spPr>
          <a:xfrm>
            <a:off x="2140420" y="3125722"/>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2022</a:t>
            </a:r>
            <a:endParaRPr sz="1350">
              <a:latin typeface="Calibri"/>
              <a:cs typeface="Calibri"/>
            </a:endParaRPr>
          </a:p>
        </p:txBody>
      </p:sp>
      <p:grpSp>
        <p:nvGrpSpPr>
          <p:cNvPr id="23" name="object 23"/>
          <p:cNvGrpSpPr/>
          <p:nvPr/>
        </p:nvGrpSpPr>
        <p:grpSpPr>
          <a:xfrm>
            <a:off x="2997110" y="2881802"/>
            <a:ext cx="776764" cy="730091"/>
            <a:chOff x="3996146" y="2699402"/>
            <a:chExt cx="1035685" cy="973455"/>
          </a:xfrm>
        </p:grpSpPr>
        <p:sp>
          <p:nvSpPr>
            <p:cNvPr id="24" name="object 24"/>
            <p:cNvSpPr/>
            <p:nvPr/>
          </p:nvSpPr>
          <p:spPr>
            <a:xfrm>
              <a:off x="4015196" y="2718452"/>
              <a:ext cx="997585" cy="935355"/>
            </a:xfrm>
            <a:custGeom>
              <a:avLst/>
              <a:gdLst/>
              <a:ahLst/>
              <a:cxnLst/>
              <a:rect l="l" t="t" r="r" b="b"/>
              <a:pathLst>
                <a:path w="997585"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25" name="object 25"/>
            <p:cNvSpPr/>
            <p:nvPr/>
          </p:nvSpPr>
          <p:spPr>
            <a:xfrm>
              <a:off x="4015196" y="2718452"/>
              <a:ext cx="997585" cy="935355"/>
            </a:xfrm>
            <a:custGeom>
              <a:avLst/>
              <a:gdLst/>
              <a:ahLst/>
              <a:cxnLst/>
              <a:rect l="l" t="t" r="r" b="b"/>
              <a:pathLst>
                <a:path w="997585"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26" name="object 26"/>
          <p:cNvSpPr txBox="1"/>
          <p:nvPr/>
        </p:nvSpPr>
        <p:spPr>
          <a:xfrm>
            <a:off x="3202211" y="3122794"/>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2023</a:t>
            </a:r>
            <a:endParaRPr sz="1350">
              <a:latin typeface="Calibri"/>
              <a:cs typeface="Calibri"/>
            </a:endParaRPr>
          </a:p>
        </p:txBody>
      </p:sp>
      <p:grpSp>
        <p:nvGrpSpPr>
          <p:cNvPr id="27" name="object 27"/>
          <p:cNvGrpSpPr/>
          <p:nvPr/>
        </p:nvGrpSpPr>
        <p:grpSpPr>
          <a:xfrm>
            <a:off x="4060366" y="2870916"/>
            <a:ext cx="776764" cy="730091"/>
            <a:chOff x="5413821" y="2684887"/>
            <a:chExt cx="1035685" cy="973455"/>
          </a:xfrm>
        </p:grpSpPr>
        <p:sp>
          <p:nvSpPr>
            <p:cNvPr id="28" name="object 28"/>
            <p:cNvSpPr/>
            <p:nvPr/>
          </p:nvSpPr>
          <p:spPr>
            <a:xfrm>
              <a:off x="5432871" y="2703937"/>
              <a:ext cx="997585" cy="935355"/>
            </a:xfrm>
            <a:custGeom>
              <a:avLst/>
              <a:gdLst/>
              <a:ahLst/>
              <a:cxnLst/>
              <a:rect l="l" t="t" r="r" b="b"/>
              <a:pathLst>
                <a:path w="997585"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29" name="object 29"/>
            <p:cNvSpPr/>
            <p:nvPr/>
          </p:nvSpPr>
          <p:spPr>
            <a:xfrm>
              <a:off x="5432871" y="2703937"/>
              <a:ext cx="997585" cy="935355"/>
            </a:xfrm>
            <a:custGeom>
              <a:avLst/>
              <a:gdLst/>
              <a:ahLst/>
              <a:cxnLst/>
              <a:rect l="l" t="t" r="r" b="b"/>
              <a:pathLst>
                <a:path w="997585"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30" name="object 30"/>
          <p:cNvSpPr txBox="1"/>
          <p:nvPr/>
        </p:nvSpPr>
        <p:spPr>
          <a:xfrm>
            <a:off x="4265469" y="3111908"/>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2024</a:t>
            </a:r>
            <a:endParaRPr sz="1350">
              <a:latin typeface="Calibri"/>
              <a:cs typeface="Calibri"/>
            </a:endParaRPr>
          </a:p>
        </p:txBody>
      </p:sp>
      <p:grpSp>
        <p:nvGrpSpPr>
          <p:cNvPr id="31" name="object 31"/>
          <p:cNvGrpSpPr/>
          <p:nvPr/>
        </p:nvGrpSpPr>
        <p:grpSpPr>
          <a:xfrm>
            <a:off x="5122157" y="2884729"/>
            <a:ext cx="776764" cy="730091"/>
            <a:chOff x="6829542" y="2703305"/>
            <a:chExt cx="1035685" cy="973455"/>
          </a:xfrm>
        </p:grpSpPr>
        <p:sp>
          <p:nvSpPr>
            <p:cNvPr id="32" name="object 32"/>
            <p:cNvSpPr/>
            <p:nvPr/>
          </p:nvSpPr>
          <p:spPr>
            <a:xfrm>
              <a:off x="6848592" y="2722355"/>
              <a:ext cx="997585" cy="935355"/>
            </a:xfrm>
            <a:custGeom>
              <a:avLst/>
              <a:gdLst/>
              <a:ahLst/>
              <a:cxnLst/>
              <a:rect l="l" t="t" r="r" b="b"/>
              <a:pathLst>
                <a:path w="997584"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33" name="object 33"/>
            <p:cNvSpPr/>
            <p:nvPr/>
          </p:nvSpPr>
          <p:spPr>
            <a:xfrm>
              <a:off x="6848592" y="2722355"/>
              <a:ext cx="997585" cy="935355"/>
            </a:xfrm>
            <a:custGeom>
              <a:avLst/>
              <a:gdLst/>
              <a:ahLst/>
              <a:cxnLst/>
              <a:rect l="l" t="t" r="r" b="b"/>
              <a:pathLst>
                <a:path w="997584"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34" name="object 34"/>
          <p:cNvSpPr txBox="1"/>
          <p:nvPr/>
        </p:nvSpPr>
        <p:spPr>
          <a:xfrm>
            <a:off x="5327260" y="3125722"/>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2025</a:t>
            </a:r>
            <a:endParaRPr sz="1350">
              <a:latin typeface="Calibri"/>
              <a:cs typeface="Calibri"/>
            </a:endParaRPr>
          </a:p>
        </p:txBody>
      </p:sp>
      <p:grpSp>
        <p:nvGrpSpPr>
          <p:cNvPr id="35" name="object 35"/>
          <p:cNvGrpSpPr/>
          <p:nvPr/>
        </p:nvGrpSpPr>
        <p:grpSpPr>
          <a:xfrm>
            <a:off x="6183949" y="2884729"/>
            <a:ext cx="776764" cy="730091"/>
            <a:chOff x="8245265" y="2703305"/>
            <a:chExt cx="1035685" cy="973455"/>
          </a:xfrm>
        </p:grpSpPr>
        <p:sp>
          <p:nvSpPr>
            <p:cNvPr id="36" name="object 36"/>
            <p:cNvSpPr/>
            <p:nvPr/>
          </p:nvSpPr>
          <p:spPr>
            <a:xfrm>
              <a:off x="8264315" y="2722355"/>
              <a:ext cx="997585" cy="935355"/>
            </a:xfrm>
            <a:custGeom>
              <a:avLst/>
              <a:gdLst/>
              <a:ahLst/>
              <a:cxnLst/>
              <a:rect l="l" t="t" r="r" b="b"/>
              <a:pathLst>
                <a:path w="997584" h="935354">
                  <a:moveTo>
                    <a:pt x="498513" y="0"/>
                  </a:moveTo>
                  <a:lnTo>
                    <a:pt x="450502" y="2139"/>
                  </a:lnTo>
                  <a:lnTo>
                    <a:pt x="403783" y="8427"/>
                  </a:lnTo>
                  <a:lnTo>
                    <a:pt x="358564" y="18667"/>
                  </a:lnTo>
                  <a:lnTo>
                    <a:pt x="315054" y="32664"/>
                  </a:lnTo>
                  <a:lnTo>
                    <a:pt x="273462" y="50222"/>
                  </a:lnTo>
                  <a:lnTo>
                    <a:pt x="233997" y="71145"/>
                  </a:lnTo>
                  <a:lnTo>
                    <a:pt x="196867" y="95236"/>
                  </a:lnTo>
                  <a:lnTo>
                    <a:pt x="162283" y="122302"/>
                  </a:lnTo>
                  <a:lnTo>
                    <a:pt x="130452" y="152144"/>
                  </a:lnTo>
                  <a:lnTo>
                    <a:pt x="101583" y="184569"/>
                  </a:lnTo>
                  <a:lnTo>
                    <a:pt x="75886" y="219379"/>
                  </a:lnTo>
                  <a:lnTo>
                    <a:pt x="53569" y="256378"/>
                  </a:lnTo>
                  <a:lnTo>
                    <a:pt x="34841" y="295372"/>
                  </a:lnTo>
                  <a:lnTo>
                    <a:pt x="19911" y="336165"/>
                  </a:lnTo>
                  <a:lnTo>
                    <a:pt x="8988" y="378559"/>
                  </a:lnTo>
                  <a:lnTo>
                    <a:pt x="2282" y="422360"/>
                  </a:lnTo>
                  <a:lnTo>
                    <a:pt x="0" y="467372"/>
                  </a:lnTo>
                  <a:lnTo>
                    <a:pt x="2282" y="512384"/>
                  </a:lnTo>
                  <a:lnTo>
                    <a:pt x="8988" y="556185"/>
                  </a:lnTo>
                  <a:lnTo>
                    <a:pt x="19911" y="598580"/>
                  </a:lnTo>
                  <a:lnTo>
                    <a:pt x="34841" y="639372"/>
                  </a:lnTo>
                  <a:lnTo>
                    <a:pt x="53569" y="678366"/>
                  </a:lnTo>
                  <a:lnTo>
                    <a:pt x="75886" y="715366"/>
                  </a:lnTo>
                  <a:lnTo>
                    <a:pt x="101583" y="750176"/>
                  </a:lnTo>
                  <a:lnTo>
                    <a:pt x="130452" y="782600"/>
                  </a:lnTo>
                  <a:lnTo>
                    <a:pt x="162283" y="812443"/>
                  </a:lnTo>
                  <a:lnTo>
                    <a:pt x="196867" y="839508"/>
                  </a:lnTo>
                  <a:lnTo>
                    <a:pt x="233997" y="863600"/>
                  </a:lnTo>
                  <a:lnTo>
                    <a:pt x="273462" y="884523"/>
                  </a:lnTo>
                  <a:lnTo>
                    <a:pt x="315054" y="902080"/>
                  </a:lnTo>
                  <a:lnTo>
                    <a:pt x="358564" y="916077"/>
                  </a:lnTo>
                  <a:lnTo>
                    <a:pt x="403783" y="926318"/>
                  </a:lnTo>
                  <a:lnTo>
                    <a:pt x="450502" y="932605"/>
                  </a:lnTo>
                  <a:lnTo>
                    <a:pt x="498513" y="934745"/>
                  </a:lnTo>
                  <a:lnTo>
                    <a:pt x="546523" y="932605"/>
                  </a:lnTo>
                  <a:lnTo>
                    <a:pt x="593242" y="926318"/>
                  </a:lnTo>
                  <a:lnTo>
                    <a:pt x="638461" y="916077"/>
                  </a:lnTo>
                  <a:lnTo>
                    <a:pt x="681971" y="902080"/>
                  </a:lnTo>
                  <a:lnTo>
                    <a:pt x="723563" y="884523"/>
                  </a:lnTo>
                  <a:lnTo>
                    <a:pt x="763028" y="863600"/>
                  </a:lnTo>
                  <a:lnTo>
                    <a:pt x="800158" y="839508"/>
                  </a:lnTo>
                  <a:lnTo>
                    <a:pt x="834743" y="812443"/>
                  </a:lnTo>
                  <a:lnTo>
                    <a:pt x="866574" y="782600"/>
                  </a:lnTo>
                  <a:lnTo>
                    <a:pt x="895442" y="750176"/>
                  </a:lnTo>
                  <a:lnTo>
                    <a:pt x="921140" y="715366"/>
                  </a:lnTo>
                  <a:lnTo>
                    <a:pt x="943457" y="678366"/>
                  </a:lnTo>
                  <a:lnTo>
                    <a:pt x="962184" y="639372"/>
                  </a:lnTo>
                  <a:lnTo>
                    <a:pt x="977114" y="598580"/>
                  </a:lnTo>
                  <a:lnTo>
                    <a:pt x="988037" y="556185"/>
                  </a:lnTo>
                  <a:lnTo>
                    <a:pt x="994744" y="512384"/>
                  </a:lnTo>
                  <a:lnTo>
                    <a:pt x="997026" y="467372"/>
                  </a:lnTo>
                  <a:lnTo>
                    <a:pt x="994744" y="422360"/>
                  </a:lnTo>
                  <a:lnTo>
                    <a:pt x="988037" y="378559"/>
                  </a:lnTo>
                  <a:lnTo>
                    <a:pt x="977114" y="336165"/>
                  </a:lnTo>
                  <a:lnTo>
                    <a:pt x="962184" y="295372"/>
                  </a:lnTo>
                  <a:lnTo>
                    <a:pt x="943457" y="256378"/>
                  </a:lnTo>
                  <a:lnTo>
                    <a:pt x="921140" y="219379"/>
                  </a:lnTo>
                  <a:lnTo>
                    <a:pt x="895442" y="184569"/>
                  </a:lnTo>
                  <a:lnTo>
                    <a:pt x="866574" y="152144"/>
                  </a:lnTo>
                  <a:lnTo>
                    <a:pt x="834743" y="122302"/>
                  </a:lnTo>
                  <a:lnTo>
                    <a:pt x="800158" y="95236"/>
                  </a:lnTo>
                  <a:lnTo>
                    <a:pt x="763028" y="71145"/>
                  </a:lnTo>
                  <a:lnTo>
                    <a:pt x="723563" y="50222"/>
                  </a:lnTo>
                  <a:lnTo>
                    <a:pt x="681971" y="32664"/>
                  </a:lnTo>
                  <a:lnTo>
                    <a:pt x="638461" y="18667"/>
                  </a:lnTo>
                  <a:lnTo>
                    <a:pt x="593242" y="8427"/>
                  </a:lnTo>
                  <a:lnTo>
                    <a:pt x="546523" y="2139"/>
                  </a:lnTo>
                  <a:lnTo>
                    <a:pt x="498513" y="0"/>
                  </a:lnTo>
                  <a:close/>
                </a:path>
              </a:pathLst>
            </a:custGeom>
            <a:solidFill>
              <a:srgbClr val="08828A"/>
            </a:solidFill>
          </p:spPr>
          <p:txBody>
            <a:bodyPr wrap="square" lIns="0" tIns="0" rIns="0" bIns="0" rtlCol="0"/>
            <a:lstStyle/>
            <a:p>
              <a:endParaRPr/>
            </a:p>
          </p:txBody>
        </p:sp>
        <p:sp>
          <p:nvSpPr>
            <p:cNvPr id="37" name="object 37"/>
            <p:cNvSpPr/>
            <p:nvPr/>
          </p:nvSpPr>
          <p:spPr>
            <a:xfrm>
              <a:off x="8264315" y="2722355"/>
              <a:ext cx="997585" cy="935355"/>
            </a:xfrm>
            <a:custGeom>
              <a:avLst/>
              <a:gdLst/>
              <a:ahLst/>
              <a:cxnLst/>
              <a:rect l="l" t="t" r="r" b="b"/>
              <a:pathLst>
                <a:path w="997584" h="935354">
                  <a:moveTo>
                    <a:pt x="0" y="467372"/>
                  </a:moveTo>
                  <a:lnTo>
                    <a:pt x="2282" y="422360"/>
                  </a:lnTo>
                  <a:lnTo>
                    <a:pt x="8988" y="378559"/>
                  </a:lnTo>
                  <a:lnTo>
                    <a:pt x="19911" y="336165"/>
                  </a:lnTo>
                  <a:lnTo>
                    <a:pt x="34841" y="295372"/>
                  </a:lnTo>
                  <a:lnTo>
                    <a:pt x="53569" y="256378"/>
                  </a:lnTo>
                  <a:lnTo>
                    <a:pt x="75886" y="219379"/>
                  </a:lnTo>
                  <a:lnTo>
                    <a:pt x="101583" y="184569"/>
                  </a:lnTo>
                  <a:lnTo>
                    <a:pt x="130452" y="152144"/>
                  </a:lnTo>
                  <a:lnTo>
                    <a:pt x="162283" y="122302"/>
                  </a:lnTo>
                  <a:lnTo>
                    <a:pt x="196867" y="95236"/>
                  </a:lnTo>
                  <a:lnTo>
                    <a:pt x="233997" y="71145"/>
                  </a:lnTo>
                  <a:lnTo>
                    <a:pt x="273462" y="50222"/>
                  </a:lnTo>
                  <a:lnTo>
                    <a:pt x="315054" y="32664"/>
                  </a:lnTo>
                  <a:lnTo>
                    <a:pt x="358564" y="18667"/>
                  </a:lnTo>
                  <a:lnTo>
                    <a:pt x="403783" y="8427"/>
                  </a:lnTo>
                  <a:lnTo>
                    <a:pt x="450502" y="2139"/>
                  </a:lnTo>
                  <a:lnTo>
                    <a:pt x="498513" y="0"/>
                  </a:lnTo>
                  <a:lnTo>
                    <a:pt x="546523" y="2139"/>
                  </a:lnTo>
                  <a:lnTo>
                    <a:pt x="593242" y="8427"/>
                  </a:lnTo>
                  <a:lnTo>
                    <a:pt x="638461" y="18667"/>
                  </a:lnTo>
                  <a:lnTo>
                    <a:pt x="681971" y="32664"/>
                  </a:lnTo>
                  <a:lnTo>
                    <a:pt x="723563" y="50222"/>
                  </a:lnTo>
                  <a:lnTo>
                    <a:pt x="763028" y="71145"/>
                  </a:lnTo>
                  <a:lnTo>
                    <a:pt x="800158" y="95236"/>
                  </a:lnTo>
                  <a:lnTo>
                    <a:pt x="834743" y="122302"/>
                  </a:lnTo>
                  <a:lnTo>
                    <a:pt x="866574" y="152144"/>
                  </a:lnTo>
                  <a:lnTo>
                    <a:pt x="895442" y="184569"/>
                  </a:lnTo>
                  <a:lnTo>
                    <a:pt x="921140" y="219379"/>
                  </a:lnTo>
                  <a:lnTo>
                    <a:pt x="943457" y="256378"/>
                  </a:lnTo>
                  <a:lnTo>
                    <a:pt x="962184" y="295372"/>
                  </a:lnTo>
                  <a:lnTo>
                    <a:pt x="977114" y="336165"/>
                  </a:lnTo>
                  <a:lnTo>
                    <a:pt x="988037" y="378559"/>
                  </a:lnTo>
                  <a:lnTo>
                    <a:pt x="994744" y="422360"/>
                  </a:lnTo>
                  <a:lnTo>
                    <a:pt x="997026" y="467372"/>
                  </a:lnTo>
                  <a:lnTo>
                    <a:pt x="994744" y="512384"/>
                  </a:lnTo>
                  <a:lnTo>
                    <a:pt x="988037" y="556185"/>
                  </a:lnTo>
                  <a:lnTo>
                    <a:pt x="977114" y="598580"/>
                  </a:lnTo>
                  <a:lnTo>
                    <a:pt x="962184" y="639372"/>
                  </a:lnTo>
                  <a:lnTo>
                    <a:pt x="943457" y="678366"/>
                  </a:lnTo>
                  <a:lnTo>
                    <a:pt x="921140" y="715366"/>
                  </a:lnTo>
                  <a:lnTo>
                    <a:pt x="895442" y="750176"/>
                  </a:lnTo>
                  <a:lnTo>
                    <a:pt x="866574" y="782600"/>
                  </a:lnTo>
                  <a:lnTo>
                    <a:pt x="834743" y="812443"/>
                  </a:lnTo>
                  <a:lnTo>
                    <a:pt x="800158" y="839508"/>
                  </a:lnTo>
                  <a:lnTo>
                    <a:pt x="763028" y="863600"/>
                  </a:lnTo>
                  <a:lnTo>
                    <a:pt x="723563" y="884523"/>
                  </a:lnTo>
                  <a:lnTo>
                    <a:pt x="681971" y="902080"/>
                  </a:lnTo>
                  <a:lnTo>
                    <a:pt x="638461" y="916077"/>
                  </a:lnTo>
                  <a:lnTo>
                    <a:pt x="593242" y="926318"/>
                  </a:lnTo>
                  <a:lnTo>
                    <a:pt x="546523" y="932605"/>
                  </a:lnTo>
                  <a:lnTo>
                    <a:pt x="498513" y="934745"/>
                  </a:lnTo>
                  <a:lnTo>
                    <a:pt x="450502" y="932605"/>
                  </a:lnTo>
                  <a:lnTo>
                    <a:pt x="403783" y="926318"/>
                  </a:lnTo>
                  <a:lnTo>
                    <a:pt x="358564" y="916077"/>
                  </a:lnTo>
                  <a:lnTo>
                    <a:pt x="315054" y="902080"/>
                  </a:lnTo>
                  <a:lnTo>
                    <a:pt x="273462" y="884523"/>
                  </a:lnTo>
                  <a:lnTo>
                    <a:pt x="233997" y="863600"/>
                  </a:lnTo>
                  <a:lnTo>
                    <a:pt x="196867" y="839508"/>
                  </a:lnTo>
                  <a:lnTo>
                    <a:pt x="162283" y="812443"/>
                  </a:lnTo>
                  <a:lnTo>
                    <a:pt x="130452" y="782600"/>
                  </a:lnTo>
                  <a:lnTo>
                    <a:pt x="101583" y="750176"/>
                  </a:lnTo>
                  <a:lnTo>
                    <a:pt x="75886" y="715366"/>
                  </a:lnTo>
                  <a:lnTo>
                    <a:pt x="53569" y="678366"/>
                  </a:lnTo>
                  <a:lnTo>
                    <a:pt x="34841" y="639372"/>
                  </a:lnTo>
                  <a:lnTo>
                    <a:pt x="19911" y="598580"/>
                  </a:lnTo>
                  <a:lnTo>
                    <a:pt x="8988" y="556185"/>
                  </a:lnTo>
                  <a:lnTo>
                    <a:pt x="2282" y="512384"/>
                  </a:lnTo>
                  <a:lnTo>
                    <a:pt x="0" y="467372"/>
                  </a:lnTo>
                  <a:close/>
                </a:path>
              </a:pathLst>
            </a:custGeom>
            <a:ln w="38100">
              <a:solidFill>
                <a:srgbClr val="FFFFFF"/>
              </a:solidFill>
            </a:ln>
          </p:spPr>
          <p:txBody>
            <a:bodyPr wrap="square" lIns="0" tIns="0" rIns="0" bIns="0" rtlCol="0"/>
            <a:lstStyle/>
            <a:p>
              <a:endParaRPr/>
            </a:p>
          </p:txBody>
        </p:sp>
      </p:grpSp>
      <p:sp>
        <p:nvSpPr>
          <p:cNvPr id="38" name="object 38"/>
          <p:cNvSpPr txBox="1"/>
          <p:nvPr/>
        </p:nvSpPr>
        <p:spPr>
          <a:xfrm>
            <a:off x="6389050" y="3125722"/>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2026</a:t>
            </a:r>
            <a:endParaRPr sz="1350">
              <a:latin typeface="Calibri"/>
              <a:cs typeface="Calibri"/>
            </a:endParaRPr>
          </a:p>
        </p:txBody>
      </p:sp>
      <p:grpSp>
        <p:nvGrpSpPr>
          <p:cNvPr id="39" name="object 39"/>
          <p:cNvGrpSpPr/>
          <p:nvPr/>
        </p:nvGrpSpPr>
        <p:grpSpPr>
          <a:xfrm>
            <a:off x="5786806" y="2541862"/>
            <a:ext cx="272415" cy="341948"/>
            <a:chOff x="7715741" y="2246149"/>
            <a:chExt cx="363220" cy="455930"/>
          </a:xfrm>
        </p:grpSpPr>
        <p:sp>
          <p:nvSpPr>
            <p:cNvPr id="40" name="object 40"/>
            <p:cNvSpPr/>
            <p:nvPr/>
          </p:nvSpPr>
          <p:spPr>
            <a:xfrm>
              <a:off x="7764926" y="2262024"/>
              <a:ext cx="298450" cy="377825"/>
            </a:xfrm>
            <a:custGeom>
              <a:avLst/>
              <a:gdLst/>
              <a:ahLst/>
              <a:cxnLst/>
              <a:rect l="l" t="t" r="r" b="b"/>
              <a:pathLst>
                <a:path w="298450" h="377825">
                  <a:moveTo>
                    <a:pt x="297865" y="0"/>
                  </a:moveTo>
                  <a:lnTo>
                    <a:pt x="0" y="377393"/>
                  </a:lnTo>
                </a:path>
              </a:pathLst>
            </a:custGeom>
            <a:ln w="31750">
              <a:solidFill>
                <a:srgbClr val="002E3C"/>
              </a:solidFill>
            </a:ln>
          </p:spPr>
          <p:txBody>
            <a:bodyPr wrap="square" lIns="0" tIns="0" rIns="0" bIns="0" rtlCol="0"/>
            <a:lstStyle/>
            <a:p>
              <a:endParaRPr/>
            </a:p>
          </p:txBody>
        </p:sp>
        <p:sp>
          <p:nvSpPr>
            <p:cNvPr id="41" name="object 41"/>
            <p:cNvSpPr/>
            <p:nvPr/>
          </p:nvSpPr>
          <p:spPr>
            <a:xfrm>
              <a:off x="7715741" y="2597454"/>
              <a:ext cx="96520" cy="104775"/>
            </a:xfrm>
            <a:custGeom>
              <a:avLst/>
              <a:gdLst/>
              <a:ahLst/>
              <a:cxnLst/>
              <a:rect l="l" t="t" r="r" b="b"/>
              <a:pathLst>
                <a:path w="96520" h="104775">
                  <a:moveTo>
                    <a:pt x="21628" y="0"/>
                  </a:moveTo>
                  <a:lnTo>
                    <a:pt x="0" y="104279"/>
                  </a:lnTo>
                  <a:lnTo>
                    <a:pt x="96392" y="59004"/>
                  </a:lnTo>
                  <a:lnTo>
                    <a:pt x="21628" y="0"/>
                  </a:lnTo>
                  <a:close/>
                </a:path>
              </a:pathLst>
            </a:custGeom>
            <a:solidFill>
              <a:srgbClr val="002E3C"/>
            </a:solidFill>
          </p:spPr>
          <p:txBody>
            <a:bodyPr wrap="square" lIns="0" tIns="0" rIns="0" bIns="0" rtlCol="0"/>
            <a:lstStyle/>
            <a:p>
              <a:endParaRPr/>
            </a:p>
          </p:txBody>
        </p:sp>
      </p:grpSp>
      <p:sp>
        <p:nvSpPr>
          <p:cNvPr id="42" name="object 42"/>
          <p:cNvSpPr txBox="1"/>
          <p:nvPr/>
        </p:nvSpPr>
        <p:spPr>
          <a:xfrm>
            <a:off x="5505696" y="2013913"/>
            <a:ext cx="2361724" cy="632866"/>
          </a:xfrm>
          <a:prstGeom prst="rect">
            <a:avLst/>
          </a:prstGeom>
        </p:spPr>
        <p:txBody>
          <a:bodyPr vert="horz" wrap="square" lIns="0" tIns="9525" rIns="0" bIns="0" rtlCol="0">
            <a:spAutoFit/>
          </a:bodyPr>
          <a:lstStyle/>
          <a:p>
            <a:pPr marL="9049" marR="3810" algn="ctr">
              <a:spcBef>
                <a:spcPts val="75"/>
              </a:spcBef>
            </a:pPr>
            <a:r>
              <a:rPr sz="1350" b="1" spc="-8" dirty="0">
                <a:solidFill>
                  <a:srgbClr val="001E27"/>
                </a:solidFill>
                <a:latin typeface="Calibri"/>
                <a:cs typeface="Calibri"/>
              </a:rPr>
              <a:t>“Year</a:t>
            </a:r>
            <a:r>
              <a:rPr sz="1350" b="1" spc="-11" dirty="0">
                <a:solidFill>
                  <a:srgbClr val="001E27"/>
                </a:solidFill>
                <a:latin typeface="Calibri"/>
                <a:cs typeface="Calibri"/>
              </a:rPr>
              <a:t> </a:t>
            </a:r>
            <a:r>
              <a:rPr sz="1350" b="1" dirty="0">
                <a:solidFill>
                  <a:srgbClr val="001E27"/>
                </a:solidFill>
                <a:latin typeface="Calibri"/>
                <a:cs typeface="Calibri"/>
              </a:rPr>
              <a:t>of</a:t>
            </a:r>
            <a:r>
              <a:rPr sz="1350" b="1" spc="-11" dirty="0">
                <a:solidFill>
                  <a:srgbClr val="001E27"/>
                </a:solidFill>
                <a:latin typeface="Calibri"/>
                <a:cs typeface="Calibri"/>
              </a:rPr>
              <a:t> </a:t>
            </a:r>
            <a:r>
              <a:rPr sz="1350" b="1" spc="-8" dirty="0">
                <a:solidFill>
                  <a:srgbClr val="001E27"/>
                </a:solidFill>
                <a:latin typeface="Calibri"/>
                <a:cs typeface="Calibri"/>
              </a:rPr>
              <a:t>Determination”</a:t>
            </a:r>
            <a:r>
              <a:rPr sz="1350" b="1" spc="-26" dirty="0">
                <a:solidFill>
                  <a:srgbClr val="001E27"/>
                </a:solidFill>
                <a:latin typeface="Calibri"/>
                <a:cs typeface="Calibri"/>
              </a:rPr>
              <a:t> </a:t>
            </a:r>
            <a:r>
              <a:rPr sz="1350" b="1" dirty="0">
                <a:solidFill>
                  <a:srgbClr val="001E27"/>
                </a:solidFill>
                <a:latin typeface="Calibri"/>
                <a:cs typeface="Calibri"/>
              </a:rPr>
              <a:t>used</a:t>
            </a:r>
            <a:r>
              <a:rPr sz="1350" b="1" spc="-26" dirty="0">
                <a:solidFill>
                  <a:srgbClr val="001E27"/>
                </a:solidFill>
                <a:latin typeface="Calibri"/>
                <a:cs typeface="Calibri"/>
              </a:rPr>
              <a:t> </a:t>
            </a:r>
            <a:r>
              <a:rPr sz="1350" b="1" spc="-19" dirty="0">
                <a:solidFill>
                  <a:srgbClr val="001E27"/>
                </a:solidFill>
                <a:latin typeface="Calibri"/>
                <a:cs typeface="Calibri"/>
              </a:rPr>
              <a:t>for </a:t>
            </a:r>
            <a:r>
              <a:rPr sz="1350" b="1" dirty="0">
                <a:solidFill>
                  <a:srgbClr val="001E27"/>
                </a:solidFill>
                <a:latin typeface="Calibri"/>
                <a:cs typeface="Calibri"/>
              </a:rPr>
              <a:t>computing</a:t>
            </a:r>
            <a:r>
              <a:rPr sz="1350" b="1" spc="-30" dirty="0">
                <a:solidFill>
                  <a:srgbClr val="001E27"/>
                </a:solidFill>
                <a:latin typeface="Calibri"/>
                <a:cs typeface="Calibri"/>
              </a:rPr>
              <a:t> </a:t>
            </a:r>
            <a:r>
              <a:rPr sz="1350" b="1" dirty="0">
                <a:solidFill>
                  <a:srgbClr val="001E27"/>
                </a:solidFill>
                <a:latin typeface="Calibri"/>
                <a:cs typeface="Calibri"/>
              </a:rPr>
              <a:t>earnings</a:t>
            </a:r>
            <a:r>
              <a:rPr sz="1350" b="1" spc="-8" dirty="0">
                <a:solidFill>
                  <a:srgbClr val="001E27"/>
                </a:solidFill>
                <a:latin typeface="Calibri"/>
                <a:cs typeface="Calibri"/>
              </a:rPr>
              <a:t> </a:t>
            </a:r>
            <a:r>
              <a:rPr sz="1350" b="1" dirty="0">
                <a:solidFill>
                  <a:srgbClr val="001E27"/>
                </a:solidFill>
                <a:latin typeface="Calibri"/>
                <a:cs typeface="Calibri"/>
              </a:rPr>
              <a:t>in</a:t>
            </a:r>
            <a:r>
              <a:rPr sz="1350" b="1" spc="-4" dirty="0">
                <a:solidFill>
                  <a:srgbClr val="001E27"/>
                </a:solidFill>
                <a:latin typeface="Calibri"/>
                <a:cs typeface="Calibri"/>
              </a:rPr>
              <a:t> </a:t>
            </a:r>
            <a:r>
              <a:rPr sz="1350" b="1" dirty="0">
                <a:solidFill>
                  <a:srgbClr val="001E27"/>
                </a:solidFill>
                <a:latin typeface="Calibri"/>
                <a:cs typeface="Calibri"/>
              </a:rPr>
              <a:t>the</a:t>
            </a:r>
            <a:r>
              <a:rPr sz="1350" b="1" spc="-34" dirty="0">
                <a:solidFill>
                  <a:srgbClr val="001E27"/>
                </a:solidFill>
                <a:latin typeface="Calibri"/>
                <a:cs typeface="Calibri"/>
              </a:rPr>
              <a:t> </a:t>
            </a:r>
            <a:r>
              <a:rPr sz="1350" b="1" spc="-15" dirty="0">
                <a:solidFill>
                  <a:srgbClr val="001E27"/>
                </a:solidFill>
                <a:latin typeface="Calibri"/>
                <a:cs typeface="Calibri"/>
              </a:rPr>
              <a:t>2027 </a:t>
            </a:r>
            <a:r>
              <a:rPr sz="1350" b="1" dirty="0">
                <a:solidFill>
                  <a:srgbClr val="001E27"/>
                </a:solidFill>
                <a:latin typeface="Calibri"/>
                <a:cs typeface="Calibri"/>
              </a:rPr>
              <a:t>Calendar</a:t>
            </a:r>
            <a:r>
              <a:rPr sz="1350" b="1" spc="-30" dirty="0">
                <a:solidFill>
                  <a:srgbClr val="001E27"/>
                </a:solidFill>
                <a:latin typeface="Calibri"/>
                <a:cs typeface="Calibri"/>
              </a:rPr>
              <a:t> </a:t>
            </a:r>
            <a:r>
              <a:rPr sz="1350" b="1" spc="-15" dirty="0">
                <a:solidFill>
                  <a:srgbClr val="001E27"/>
                </a:solidFill>
                <a:latin typeface="Calibri"/>
                <a:cs typeface="Calibri"/>
              </a:rPr>
              <a:t>Year</a:t>
            </a:r>
            <a:endParaRPr sz="1350">
              <a:latin typeface="Calibri"/>
              <a:cs typeface="Calibri"/>
            </a:endParaRPr>
          </a:p>
        </p:txBody>
      </p:sp>
      <p:sp>
        <p:nvSpPr>
          <p:cNvPr id="43" name="object 43"/>
          <p:cNvSpPr txBox="1">
            <a:spLocks noGrp="1"/>
          </p:cNvSpPr>
          <p:nvPr>
            <p:ph type="sldNum" sz="quarter" idx="7"/>
          </p:nvPr>
        </p:nvSpPr>
        <p:spPr>
          <a:xfrm>
            <a:off x="11256725" y="6159790"/>
            <a:ext cx="159384"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28575"/>
            <a:fld id="{81D60167-4931-47E6-BA6A-407CBD079E47}" type="slidenum">
              <a:rPr lang="en-US" spc="-50" smtClean="0"/>
              <a:pPr marL="38100"/>
              <a:t>11</a:t>
            </a:fld>
            <a:endParaRPr spc="-3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603503" y="152400"/>
            <a:ext cx="6483097" cy="1160841"/>
          </a:xfrm>
          <a:prstGeom prst="rect">
            <a:avLst/>
          </a:prstGeom>
        </p:spPr>
        <p:txBody>
          <a:bodyPr vert="horz" wrap="square" lIns="0" tIns="52334" rIns="0" bIns="0" rtlCol="0" anchor="t">
            <a:spAutoFit/>
          </a:bodyPr>
          <a:lstStyle/>
          <a:p>
            <a:pPr marL="1668304" marR="3810" indent="-974884">
              <a:spcBef>
                <a:spcPts val="75"/>
              </a:spcBef>
            </a:pPr>
            <a:r>
              <a:rPr dirty="0"/>
              <a:t>Why</a:t>
            </a:r>
            <a:r>
              <a:rPr spc="-26" dirty="0"/>
              <a:t> </a:t>
            </a:r>
            <a:r>
              <a:rPr dirty="0"/>
              <a:t>use</a:t>
            </a:r>
            <a:r>
              <a:rPr lang="en-US" dirty="0"/>
              <a:t> </a:t>
            </a:r>
            <a:r>
              <a:rPr dirty="0"/>
              <a:t>Completers</a:t>
            </a:r>
            <a:r>
              <a:rPr spc="-41" dirty="0"/>
              <a:t> </a:t>
            </a:r>
            <a:r>
              <a:rPr dirty="0"/>
              <a:t>from</a:t>
            </a:r>
            <a:r>
              <a:rPr lang="en-US" dirty="0"/>
              <a:t> </a:t>
            </a:r>
            <a:r>
              <a:rPr spc="-19" dirty="0"/>
              <a:t>the </a:t>
            </a:r>
            <a:r>
              <a:rPr dirty="0"/>
              <a:t>2021</a:t>
            </a:r>
            <a:r>
              <a:rPr spc="-143" dirty="0"/>
              <a:t> </a:t>
            </a:r>
            <a:r>
              <a:rPr dirty="0"/>
              <a:t>Award</a:t>
            </a:r>
            <a:r>
              <a:rPr spc="-83" dirty="0"/>
              <a:t> </a:t>
            </a:r>
            <a:r>
              <a:rPr spc="-8" dirty="0"/>
              <a:t>Year?</a:t>
            </a:r>
          </a:p>
        </p:txBody>
      </p:sp>
      <p:sp>
        <p:nvSpPr>
          <p:cNvPr id="4" name="object 4"/>
          <p:cNvSpPr txBox="1">
            <a:spLocks noGrp="1"/>
          </p:cNvSpPr>
          <p:nvPr>
            <p:ph type="sldNum" sz="quarter" idx="7"/>
          </p:nvPr>
        </p:nvSpPr>
        <p:spPr>
          <a:xfrm>
            <a:off x="11256725" y="6159790"/>
            <a:ext cx="159384"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28575"/>
            <a:fld id="{81D60167-4931-47E6-BA6A-407CBD079E47}" type="slidenum">
              <a:rPr lang="en-US" spc="-50" smtClean="0"/>
              <a:pPr marL="38100"/>
              <a:t>12</a:t>
            </a:fld>
            <a:endParaRPr spc="-38" dirty="0"/>
          </a:p>
        </p:txBody>
      </p:sp>
      <p:sp>
        <p:nvSpPr>
          <p:cNvPr id="3" name="object 3"/>
          <p:cNvSpPr txBox="1">
            <a:spLocks noGrp="1"/>
          </p:cNvSpPr>
          <p:nvPr>
            <p:ph type="body" idx="1"/>
          </p:nvPr>
        </p:nvSpPr>
        <p:spPr>
          <a:xfrm>
            <a:off x="609599" y="2160590"/>
            <a:ext cx="6347714" cy="4099936"/>
          </a:xfrm>
          <a:prstGeom prst="rect">
            <a:avLst/>
          </a:prstGeom>
        </p:spPr>
        <p:txBody>
          <a:bodyPr vert="horz" wrap="square" lIns="0" tIns="10001" rIns="0" bIns="0" rtlCol="0">
            <a:spAutoFit/>
          </a:bodyPr>
          <a:lstStyle/>
          <a:p>
            <a:pPr marL="295275" indent="-285750">
              <a:spcBef>
                <a:spcPts val="79"/>
              </a:spcBef>
              <a:buClr>
                <a:srgbClr val="002E3C"/>
              </a:buClr>
              <a:buFont typeface="Wingdings" panose="05000000000000000000" pitchFamily="2" charset="2"/>
              <a:buChar char="Ø"/>
              <a:tabLst>
                <a:tab pos="180499" algn="l"/>
              </a:tabLst>
            </a:pPr>
            <a:r>
              <a:rPr dirty="0"/>
              <a:t>These</a:t>
            </a:r>
            <a:r>
              <a:rPr spc="-30" dirty="0"/>
              <a:t> </a:t>
            </a:r>
            <a:r>
              <a:rPr dirty="0"/>
              <a:t>completers</a:t>
            </a:r>
            <a:r>
              <a:rPr spc="-30" dirty="0"/>
              <a:t> </a:t>
            </a:r>
            <a:r>
              <a:rPr dirty="0"/>
              <a:t>graduate</a:t>
            </a:r>
            <a:r>
              <a:rPr spc="-38" dirty="0"/>
              <a:t> </a:t>
            </a:r>
            <a:r>
              <a:rPr dirty="0"/>
              <a:t>between</a:t>
            </a:r>
            <a:r>
              <a:rPr spc="-26" dirty="0"/>
              <a:t> </a:t>
            </a:r>
            <a:r>
              <a:rPr dirty="0"/>
              <a:t>July</a:t>
            </a:r>
            <a:r>
              <a:rPr spc="-15" dirty="0"/>
              <a:t> </a:t>
            </a:r>
            <a:r>
              <a:rPr dirty="0"/>
              <a:t>1,</a:t>
            </a:r>
            <a:r>
              <a:rPr spc="-23" dirty="0"/>
              <a:t> </a:t>
            </a:r>
            <a:r>
              <a:rPr dirty="0"/>
              <a:t>2020</a:t>
            </a:r>
            <a:r>
              <a:rPr spc="-19" dirty="0"/>
              <a:t> </a:t>
            </a:r>
            <a:r>
              <a:rPr dirty="0"/>
              <a:t>and</a:t>
            </a:r>
            <a:r>
              <a:rPr spc="-15" dirty="0"/>
              <a:t> </a:t>
            </a:r>
            <a:r>
              <a:rPr dirty="0"/>
              <a:t>June</a:t>
            </a:r>
            <a:r>
              <a:rPr spc="-30" dirty="0"/>
              <a:t> </a:t>
            </a:r>
            <a:r>
              <a:rPr dirty="0"/>
              <a:t>30,</a:t>
            </a:r>
            <a:r>
              <a:rPr spc="-23" dirty="0"/>
              <a:t> </a:t>
            </a:r>
            <a:r>
              <a:rPr spc="-8" dirty="0"/>
              <a:t>2021.</a:t>
            </a:r>
          </a:p>
          <a:p>
            <a:pPr>
              <a:spcBef>
                <a:spcPts val="161"/>
              </a:spcBef>
              <a:buClr>
                <a:srgbClr val="002E3C"/>
              </a:buClr>
              <a:buFont typeface="Wingdings" panose="05000000000000000000" pitchFamily="2" charset="2"/>
              <a:buChar char="Ø"/>
            </a:pPr>
            <a:endParaRPr spc="-8" dirty="0"/>
          </a:p>
          <a:p>
            <a:pPr marL="295275" marR="170497" indent="-285750">
              <a:lnSpc>
                <a:spcPct val="110000"/>
              </a:lnSpc>
              <a:spcBef>
                <a:spcPts val="4"/>
              </a:spcBef>
              <a:buClr>
                <a:srgbClr val="002E3C"/>
              </a:buClr>
              <a:buFont typeface="Wingdings" panose="05000000000000000000" pitchFamily="2" charset="2"/>
              <a:buChar char="Ø"/>
              <a:tabLst>
                <a:tab pos="180975" algn="l"/>
              </a:tabLst>
            </a:pPr>
            <a:r>
              <a:rPr dirty="0"/>
              <a:t>By</a:t>
            </a:r>
            <a:r>
              <a:rPr spc="-8" dirty="0"/>
              <a:t> </a:t>
            </a:r>
            <a:r>
              <a:rPr dirty="0"/>
              <a:t>December</a:t>
            </a:r>
            <a:r>
              <a:rPr spc="-45" dirty="0"/>
              <a:t> </a:t>
            </a:r>
            <a:r>
              <a:rPr dirty="0"/>
              <a:t>2025,</a:t>
            </a:r>
            <a:r>
              <a:rPr spc="-26" dirty="0"/>
              <a:t> </a:t>
            </a:r>
            <a:r>
              <a:rPr dirty="0"/>
              <a:t>all</a:t>
            </a:r>
            <a:r>
              <a:rPr spc="-11" dirty="0"/>
              <a:t> </a:t>
            </a:r>
            <a:r>
              <a:rPr dirty="0"/>
              <a:t>graduates</a:t>
            </a:r>
            <a:r>
              <a:rPr spc="-34" dirty="0"/>
              <a:t> </a:t>
            </a:r>
            <a:r>
              <a:rPr dirty="0"/>
              <a:t>from</a:t>
            </a:r>
            <a:r>
              <a:rPr spc="-30" dirty="0"/>
              <a:t> </a:t>
            </a:r>
            <a:r>
              <a:rPr dirty="0"/>
              <a:t>the</a:t>
            </a:r>
            <a:r>
              <a:rPr spc="-19" dirty="0"/>
              <a:t> </a:t>
            </a:r>
            <a:r>
              <a:rPr dirty="0"/>
              <a:t>2021</a:t>
            </a:r>
            <a:r>
              <a:rPr spc="-19" dirty="0"/>
              <a:t> </a:t>
            </a:r>
            <a:r>
              <a:rPr dirty="0"/>
              <a:t>award</a:t>
            </a:r>
            <a:r>
              <a:rPr spc="-26" dirty="0"/>
              <a:t> </a:t>
            </a:r>
            <a:r>
              <a:rPr dirty="0"/>
              <a:t>year</a:t>
            </a:r>
            <a:r>
              <a:rPr spc="-26" dirty="0"/>
              <a:t> </a:t>
            </a:r>
            <a:r>
              <a:rPr dirty="0"/>
              <a:t>have</a:t>
            </a:r>
            <a:r>
              <a:rPr spc="-11" dirty="0"/>
              <a:t> </a:t>
            </a:r>
            <a:r>
              <a:rPr dirty="0"/>
              <a:t>been</a:t>
            </a:r>
            <a:r>
              <a:rPr spc="-30" dirty="0"/>
              <a:t> </a:t>
            </a:r>
            <a:r>
              <a:rPr dirty="0"/>
              <a:t>out</a:t>
            </a:r>
            <a:r>
              <a:rPr spc="-26" dirty="0"/>
              <a:t> </a:t>
            </a:r>
            <a:r>
              <a:rPr dirty="0"/>
              <a:t>of</a:t>
            </a:r>
            <a:r>
              <a:rPr spc="-15" dirty="0"/>
              <a:t> </a:t>
            </a:r>
            <a:r>
              <a:rPr dirty="0"/>
              <a:t>college</a:t>
            </a:r>
            <a:r>
              <a:rPr spc="-19" dirty="0"/>
              <a:t> for </a:t>
            </a:r>
            <a:r>
              <a:rPr dirty="0"/>
              <a:t>four</a:t>
            </a:r>
            <a:r>
              <a:rPr spc="-19" dirty="0"/>
              <a:t> </a:t>
            </a:r>
            <a:r>
              <a:rPr spc="-8" dirty="0"/>
              <a:t>years.</a:t>
            </a:r>
          </a:p>
          <a:p>
            <a:pPr>
              <a:spcBef>
                <a:spcPts val="344"/>
              </a:spcBef>
              <a:buClr>
                <a:srgbClr val="002E3C"/>
              </a:buClr>
              <a:buFont typeface="Wingdings" panose="05000000000000000000" pitchFamily="2" charset="2"/>
              <a:buChar char="Ø"/>
            </a:pPr>
            <a:endParaRPr spc="-8" dirty="0"/>
          </a:p>
          <a:p>
            <a:pPr marL="295275" indent="-285750">
              <a:buClr>
                <a:srgbClr val="002E3C"/>
              </a:buClr>
              <a:buFont typeface="Wingdings" panose="05000000000000000000" pitchFamily="2" charset="2"/>
              <a:buChar char="Ø"/>
              <a:tabLst>
                <a:tab pos="180499" algn="l"/>
              </a:tabLst>
            </a:pPr>
            <a:r>
              <a:rPr dirty="0"/>
              <a:t>In</a:t>
            </a:r>
            <a:r>
              <a:rPr spc="-26" dirty="0"/>
              <a:t> </a:t>
            </a:r>
            <a:r>
              <a:rPr dirty="0"/>
              <a:t>early</a:t>
            </a:r>
            <a:r>
              <a:rPr spc="-19" dirty="0"/>
              <a:t> </a:t>
            </a:r>
            <a:r>
              <a:rPr dirty="0"/>
              <a:t>2027,</a:t>
            </a:r>
            <a:r>
              <a:rPr spc="-41" dirty="0"/>
              <a:t> </a:t>
            </a:r>
            <a:r>
              <a:rPr dirty="0"/>
              <a:t>tax</a:t>
            </a:r>
            <a:r>
              <a:rPr spc="-19" dirty="0"/>
              <a:t> </a:t>
            </a:r>
            <a:r>
              <a:rPr dirty="0"/>
              <a:t>information</a:t>
            </a:r>
            <a:r>
              <a:rPr spc="-38" dirty="0"/>
              <a:t> </a:t>
            </a:r>
            <a:r>
              <a:rPr dirty="0"/>
              <a:t>filed</a:t>
            </a:r>
            <a:r>
              <a:rPr spc="-15" dirty="0"/>
              <a:t> </a:t>
            </a:r>
            <a:r>
              <a:rPr dirty="0"/>
              <a:t>in</a:t>
            </a:r>
            <a:r>
              <a:rPr spc="-94" dirty="0"/>
              <a:t> </a:t>
            </a:r>
            <a:r>
              <a:rPr dirty="0"/>
              <a:t>April</a:t>
            </a:r>
            <a:r>
              <a:rPr spc="-19" dirty="0"/>
              <a:t> </a:t>
            </a:r>
            <a:r>
              <a:rPr dirty="0"/>
              <a:t>2026</a:t>
            </a:r>
            <a:r>
              <a:rPr spc="-34" dirty="0"/>
              <a:t> </a:t>
            </a:r>
            <a:r>
              <a:rPr dirty="0"/>
              <a:t>is</a:t>
            </a:r>
            <a:r>
              <a:rPr spc="-11" dirty="0"/>
              <a:t> </a:t>
            </a:r>
            <a:r>
              <a:rPr dirty="0"/>
              <a:t>pulled</a:t>
            </a:r>
            <a:r>
              <a:rPr spc="-19" dirty="0"/>
              <a:t> </a:t>
            </a:r>
            <a:r>
              <a:rPr dirty="0"/>
              <a:t>(covering</a:t>
            </a:r>
            <a:r>
              <a:rPr spc="-41" dirty="0"/>
              <a:t> </a:t>
            </a:r>
            <a:r>
              <a:rPr dirty="0"/>
              <a:t>earnings</a:t>
            </a:r>
            <a:r>
              <a:rPr spc="-41" dirty="0"/>
              <a:t> </a:t>
            </a:r>
            <a:r>
              <a:rPr dirty="0"/>
              <a:t>from</a:t>
            </a:r>
            <a:r>
              <a:rPr spc="-26" dirty="0"/>
              <a:t> </a:t>
            </a:r>
            <a:r>
              <a:rPr spc="-8" dirty="0"/>
              <a:t>2025).</a:t>
            </a:r>
          </a:p>
          <a:p>
            <a:pPr>
              <a:spcBef>
                <a:spcPts val="165"/>
              </a:spcBef>
              <a:buClr>
                <a:srgbClr val="002E3C"/>
              </a:buClr>
              <a:buFont typeface="Wingdings" panose="05000000000000000000" pitchFamily="2" charset="2"/>
              <a:buChar char="Ø"/>
            </a:pPr>
            <a:endParaRPr spc="-8" dirty="0"/>
          </a:p>
          <a:p>
            <a:pPr marL="295275" marR="3810" indent="-285750">
              <a:lnSpc>
                <a:spcPct val="110000"/>
              </a:lnSpc>
              <a:buClr>
                <a:srgbClr val="002E3C"/>
              </a:buClr>
              <a:buFont typeface="Wingdings" panose="05000000000000000000" pitchFamily="2" charset="2"/>
              <a:buChar char="Ø"/>
              <a:tabLst>
                <a:tab pos="180975" algn="l"/>
              </a:tabLst>
            </a:pPr>
            <a:r>
              <a:rPr b="1" dirty="0">
                <a:latin typeface="Arial"/>
                <a:cs typeface="Arial"/>
              </a:rPr>
              <a:t>Thus,</a:t>
            </a:r>
            <a:r>
              <a:rPr b="1" spc="-23" dirty="0">
                <a:latin typeface="Arial"/>
                <a:cs typeface="Arial"/>
              </a:rPr>
              <a:t> </a:t>
            </a:r>
            <a:r>
              <a:rPr b="1" dirty="0">
                <a:latin typeface="Arial"/>
                <a:cs typeface="Arial"/>
              </a:rPr>
              <a:t>in</a:t>
            </a:r>
            <a:r>
              <a:rPr b="1" spc="-26" dirty="0">
                <a:latin typeface="Arial"/>
                <a:cs typeface="Arial"/>
              </a:rPr>
              <a:t> </a:t>
            </a:r>
            <a:r>
              <a:rPr b="1" dirty="0">
                <a:latin typeface="Arial"/>
                <a:cs typeface="Arial"/>
              </a:rPr>
              <a:t>early</a:t>
            </a:r>
            <a:r>
              <a:rPr b="1" spc="-23" dirty="0">
                <a:latin typeface="Arial"/>
                <a:cs typeface="Arial"/>
              </a:rPr>
              <a:t> </a:t>
            </a:r>
            <a:r>
              <a:rPr b="1" dirty="0">
                <a:latin typeface="Arial"/>
                <a:cs typeface="Arial"/>
              </a:rPr>
              <a:t>2027,</a:t>
            </a:r>
            <a:r>
              <a:rPr b="1" spc="-38" dirty="0">
                <a:latin typeface="Arial"/>
                <a:cs typeface="Arial"/>
              </a:rPr>
              <a:t> </a:t>
            </a:r>
            <a:r>
              <a:rPr b="1" dirty="0">
                <a:latin typeface="Arial"/>
                <a:cs typeface="Arial"/>
              </a:rPr>
              <a:t>the</a:t>
            </a:r>
            <a:r>
              <a:rPr b="1" spc="-26" dirty="0">
                <a:latin typeface="Arial"/>
                <a:cs typeface="Arial"/>
              </a:rPr>
              <a:t> </a:t>
            </a:r>
            <a:r>
              <a:rPr b="1" dirty="0">
                <a:latin typeface="Arial"/>
                <a:cs typeface="Arial"/>
              </a:rPr>
              <a:t>most</a:t>
            </a:r>
            <a:r>
              <a:rPr b="1" spc="-23" dirty="0">
                <a:latin typeface="Arial"/>
                <a:cs typeface="Arial"/>
              </a:rPr>
              <a:t> </a:t>
            </a:r>
            <a:r>
              <a:rPr b="1" dirty="0">
                <a:latin typeface="Arial"/>
                <a:cs typeface="Arial"/>
              </a:rPr>
              <a:t>recent</a:t>
            </a:r>
            <a:r>
              <a:rPr b="1" spc="-30" dirty="0">
                <a:latin typeface="Arial"/>
                <a:cs typeface="Arial"/>
              </a:rPr>
              <a:t> </a:t>
            </a:r>
            <a:r>
              <a:rPr b="1" dirty="0">
                <a:latin typeface="Arial"/>
                <a:cs typeface="Arial"/>
              </a:rPr>
              <a:t>tax</a:t>
            </a:r>
            <a:r>
              <a:rPr b="1" spc="-34" dirty="0">
                <a:latin typeface="Arial"/>
                <a:cs typeface="Arial"/>
              </a:rPr>
              <a:t> </a:t>
            </a:r>
            <a:r>
              <a:rPr b="1" dirty="0">
                <a:latin typeface="Arial"/>
                <a:cs typeface="Arial"/>
              </a:rPr>
              <a:t>data</a:t>
            </a:r>
            <a:r>
              <a:rPr b="1" spc="-26" dirty="0">
                <a:latin typeface="Arial"/>
                <a:cs typeface="Arial"/>
              </a:rPr>
              <a:t> </a:t>
            </a:r>
            <a:r>
              <a:rPr b="1" dirty="0">
                <a:latin typeface="Arial"/>
                <a:cs typeface="Arial"/>
              </a:rPr>
              <a:t>available</a:t>
            </a:r>
            <a:r>
              <a:rPr b="1" spc="-15" dirty="0">
                <a:latin typeface="Arial"/>
                <a:cs typeface="Arial"/>
              </a:rPr>
              <a:t> </a:t>
            </a:r>
            <a:r>
              <a:rPr b="1" dirty="0">
                <a:latin typeface="Arial"/>
                <a:cs typeface="Arial"/>
              </a:rPr>
              <a:t>covers</a:t>
            </a:r>
            <a:r>
              <a:rPr b="1" spc="-15" dirty="0">
                <a:latin typeface="Arial"/>
                <a:cs typeface="Arial"/>
              </a:rPr>
              <a:t> </a:t>
            </a:r>
            <a:r>
              <a:rPr b="1" dirty="0">
                <a:latin typeface="Arial"/>
                <a:cs typeface="Arial"/>
              </a:rPr>
              <a:t>the</a:t>
            </a:r>
            <a:r>
              <a:rPr b="1" spc="-26" dirty="0">
                <a:latin typeface="Arial"/>
                <a:cs typeface="Arial"/>
              </a:rPr>
              <a:t> </a:t>
            </a:r>
            <a:r>
              <a:rPr b="1" dirty="0">
                <a:latin typeface="Arial"/>
                <a:cs typeface="Arial"/>
              </a:rPr>
              <a:t>2025</a:t>
            </a:r>
            <a:r>
              <a:rPr b="1" spc="-34" dirty="0">
                <a:latin typeface="Arial"/>
                <a:cs typeface="Arial"/>
              </a:rPr>
              <a:t> </a:t>
            </a:r>
            <a:r>
              <a:rPr b="1" spc="-8" dirty="0">
                <a:latin typeface="Arial"/>
                <a:cs typeface="Arial"/>
              </a:rPr>
              <a:t>calendar year—</a:t>
            </a:r>
            <a:r>
              <a:rPr b="1" dirty="0">
                <a:latin typeface="Arial"/>
                <a:cs typeface="Arial"/>
              </a:rPr>
              <a:t>which</a:t>
            </a:r>
            <a:r>
              <a:rPr b="1" spc="-41" dirty="0">
                <a:latin typeface="Arial"/>
                <a:cs typeface="Arial"/>
              </a:rPr>
              <a:t> </a:t>
            </a:r>
            <a:r>
              <a:rPr b="1" dirty="0">
                <a:latin typeface="Arial"/>
                <a:cs typeface="Arial"/>
              </a:rPr>
              <a:t>is</a:t>
            </a:r>
            <a:r>
              <a:rPr b="1" spc="-23" dirty="0">
                <a:latin typeface="Arial"/>
                <a:cs typeface="Arial"/>
              </a:rPr>
              <a:t> </a:t>
            </a:r>
            <a:r>
              <a:rPr b="1" dirty="0">
                <a:latin typeface="Arial"/>
                <a:cs typeface="Arial"/>
              </a:rPr>
              <a:t>four</a:t>
            </a:r>
            <a:r>
              <a:rPr b="1" spc="-26" dirty="0">
                <a:latin typeface="Arial"/>
                <a:cs typeface="Arial"/>
              </a:rPr>
              <a:t> </a:t>
            </a:r>
            <a:r>
              <a:rPr b="1" dirty="0">
                <a:latin typeface="Arial"/>
                <a:cs typeface="Arial"/>
              </a:rPr>
              <a:t>years after</a:t>
            </a:r>
            <a:r>
              <a:rPr b="1" spc="-38" dirty="0">
                <a:latin typeface="Arial"/>
                <a:cs typeface="Arial"/>
              </a:rPr>
              <a:t> </a:t>
            </a:r>
            <a:r>
              <a:rPr b="1" dirty="0">
                <a:latin typeface="Arial"/>
                <a:cs typeface="Arial"/>
              </a:rPr>
              <a:t>graduates</a:t>
            </a:r>
            <a:r>
              <a:rPr b="1" spc="-41" dirty="0">
                <a:latin typeface="Arial"/>
                <a:cs typeface="Arial"/>
              </a:rPr>
              <a:t> </a:t>
            </a:r>
            <a:r>
              <a:rPr b="1" dirty="0">
                <a:latin typeface="Arial"/>
                <a:cs typeface="Arial"/>
              </a:rPr>
              <a:t>from</a:t>
            </a:r>
            <a:r>
              <a:rPr b="1" spc="-30" dirty="0">
                <a:latin typeface="Arial"/>
                <a:cs typeface="Arial"/>
              </a:rPr>
              <a:t> </a:t>
            </a:r>
            <a:r>
              <a:rPr b="1" dirty="0">
                <a:latin typeface="Arial"/>
                <a:cs typeface="Arial"/>
              </a:rPr>
              <a:t>the</a:t>
            </a:r>
            <a:r>
              <a:rPr b="1" spc="-23" dirty="0">
                <a:latin typeface="Arial"/>
                <a:cs typeface="Arial"/>
              </a:rPr>
              <a:t> </a:t>
            </a:r>
            <a:r>
              <a:rPr b="1" dirty="0">
                <a:latin typeface="Arial"/>
                <a:cs typeface="Arial"/>
              </a:rPr>
              <a:t>2021</a:t>
            </a:r>
            <a:r>
              <a:rPr b="1" spc="-23" dirty="0">
                <a:latin typeface="Arial"/>
                <a:cs typeface="Arial"/>
              </a:rPr>
              <a:t> </a:t>
            </a:r>
            <a:r>
              <a:rPr b="1" dirty="0">
                <a:latin typeface="Arial"/>
                <a:cs typeface="Arial"/>
              </a:rPr>
              <a:t>award</a:t>
            </a:r>
            <a:r>
              <a:rPr b="1" spc="-41" dirty="0">
                <a:latin typeface="Arial"/>
                <a:cs typeface="Arial"/>
              </a:rPr>
              <a:t> </a:t>
            </a:r>
            <a:r>
              <a:rPr b="1" dirty="0">
                <a:latin typeface="Arial"/>
                <a:cs typeface="Arial"/>
              </a:rPr>
              <a:t>year</a:t>
            </a:r>
            <a:r>
              <a:rPr b="1" spc="-8" dirty="0">
                <a:latin typeface="Arial"/>
                <a:cs typeface="Arial"/>
              </a:rPr>
              <a:t> </a:t>
            </a:r>
            <a:r>
              <a:rPr b="1" dirty="0">
                <a:latin typeface="Arial"/>
                <a:cs typeface="Arial"/>
              </a:rPr>
              <a:t>finished</a:t>
            </a:r>
            <a:r>
              <a:rPr b="1" spc="-26" dirty="0">
                <a:latin typeface="Arial"/>
                <a:cs typeface="Arial"/>
              </a:rPr>
              <a:t> </a:t>
            </a:r>
            <a:r>
              <a:rPr b="1" spc="-8" dirty="0">
                <a:latin typeface="Arial"/>
                <a:cs typeface="Arial"/>
              </a:rPr>
              <a:t>college.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28723" y="1865430"/>
            <a:ext cx="6242209" cy="3625691"/>
            <a:chOff x="1638297" y="1344239"/>
            <a:chExt cx="8322945" cy="4834255"/>
          </a:xfrm>
        </p:grpSpPr>
        <p:pic>
          <p:nvPicPr>
            <p:cNvPr id="3" name="object 3"/>
            <p:cNvPicPr/>
            <p:nvPr/>
          </p:nvPicPr>
          <p:blipFill>
            <a:blip r:embed="rId2" cstate="print"/>
            <a:stretch>
              <a:fillRect/>
            </a:stretch>
          </p:blipFill>
          <p:spPr>
            <a:xfrm>
              <a:off x="2293499" y="1344239"/>
              <a:ext cx="7667322" cy="4833746"/>
            </a:xfrm>
            <a:prstGeom prst="rect">
              <a:avLst/>
            </a:prstGeom>
          </p:spPr>
        </p:pic>
        <p:sp>
          <p:nvSpPr>
            <p:cNvPr id="4" name="object 4"/>
            <p:cNvSpPr/>
            <p:nvPr/>
          </p:nvSpPr>
          <p:spPr>
            <a:xfrm>
              <a:off x="1657347" y="4124769"/>
              <a:ext cx="778510" cy="518795"/>
            </a:xfrm>
            <a:custGeom>
              <a:avLst/>
              <a:gdLst/>
              <a:ahLst/>
              <a:cxnLst/>
              <a:rect l="l" t="t" r="r" b="b"/>
              <a:pathLst>
                <a:path w="778510" h="518795">
                  <a:moveTo>
                    <a:pt x="0" y="518668"/>
                  </a:moveTo>
                  <a:lnTo>
                    <a:pt x="778002" y="0"/>
                  </a:lnTo>
                </a:path>
              </a:pathLst>
            </a:custGeom>
            <a:ln w="38100">
              <a:solidFill>
                <a:srgbClr val="FF0000"/>
              </a:solidFill>
            </a:ln>
          </p:spPr>
          <p:txBody>
            <a:bodyPr wrap="square" lIns="0" tIns="0" rIns="0" bIns="0" rtlCol="0"/>
            <a:lstStyle/>
            <a:p>
              <a:endParaRPr/>
            </a:p>
          </p:txBody>
        </p:sp>
        <p:sp>
          <p:nvSpPr>
            <p:cNvPr id="5" name="object 5"/>
            <p:cNvSpPr/>
            <p:nvPr/>
          </p:nvSpPr>
          <p:spPr>
            <a:xfrm>
              <a:off x="2387791" y="4071934"/>
              <a:ext cx="127000" cy="111125"/>
            </a:xfrm>
            <a:custGeom>
              <a:avLst/>
              <a:gdLst/>
              <a:ahLst/>
              <a:cxnLst/>
              <a:rect l="l" t="t" r="r" b="b"/>
              <a:pathLst>
                <a:path w="127000" h="111125">
                  <a:moveTo>
                    <a:pt x="126809" y="0"/>
                  </a:moveTo>
                  <a:lnTo>
                    <a:pt x="0" y="15862"/>
                  </a:lnTo>
                  <a:lnTo>
                    <a:pt x="63411" y="110959"/>
                  </a:lnTo>
                  <a:lnTo>
                    <a:pt x="126809" y="0"/>
                  </a:lnTo>
                  <a:close/>
                </a:path>
              </a:pathLst>
            </a:custGeom>
            <a:solidFill>
              <a:srgbClr val="FF0000"/>
            </a:solidFill>
          </p:spPr>
          <p:txBody>
            <a:bodyPr wrap="square" lIns="0" tIns="0" rIns="0" bIns="0" rtlCol="0"/>
            <a:lstStyle/>
            <a:p>
              <a:endParaRPr/>
            </a:p>
          </p:txBody>
        </p:sp>
      </p:grpSp>
      <p:sp>
        <p:nvSpPr>
          <p:cNvPr id="6" name="object 6" descr="$PPTXTitle"/>
          <p:cNvSpPr txBox="1">
            <a:spLocks noGrp="1"/>
          </p:cNvSpPr>
          <p:nvPr>
            <p:ph type="title"/>
          </p:nvPr>
        </p:nvSpPr>
        <p:spPr>
          <a:xfrm>
            <a:off x="609600" y="537876"/>
            <a:ext cx="6477000" cy="563616"/>
          </a:xfrm>
          <a:prstGeom prst="rect">
            <a:avLst/>
          </a:prstGeom>
        </p:spPr>
        <p:txBody>
          <a:bodyPr vert="horz" wrap="square" lIns="0" tIns="9525" rIns="0" bIns="0" rtlCol="0" anchor="t">
            <a:spAutoFit/>
          </a:bodyPr>
          <a:lstStyle/>
          <a:p>
            <a:pPr marL="2341245">
              <a:spcBef>
                <a:spcPts val="75"/>
              </a:spcBef>
            </a:pPr>
            <a:r>
              <a:rPr lang="en-US" spc="-8" dirty="0"/>
              <a:t>Timeline</a:t>
            </a:r>
            <a:endParaRPr spc="-8" dirty="0"/>
          </a:p>
        </p:txBody>
      </p:sp>
      <p:sp>
        <p:nvSpPr>
          <p:cNvPr id="7" name="object 7"/>
          <p:cNvSpPr txBox="1"/>
          <p:nvPr/>
        </p:nvSpPr>
        <p:spPr>
          <a:xfrm>
            <a:off x="279889" y="4176924"/>
            <a:ext cx="930593" cy="1463862"/>
          </a:xfrm>
          <a:prstGeom prst="rect">
            <a:avLst/>
          </a:prstGeom>
        </p:spPr>
        <p:txBody>
          <a:bodyPr vert="horz" wrap="square" lIns="0" tIns="9525" rIns="0" bIns="0" rtlCol="0">
            <a:spAutoFit/>
          </a:bodyPr>
          <a:lstStyle/>
          <a:p>
            <a:pPr marL="9049" marR="3810" algn="ctr">
              <a:spcBef>
                <a:spcPts val="75"/>
              </a:spcBef>
            </a:pPr>
            <a:r>
              <a:rPr sz="1350" dirty="0">
                <a:solidFill>
                  <a:srgbClr val="001E27"/>
                </a:solidFill>
                <a:latin typeface="Calibri"/>
                <a:cs typeface="Calibri"/>
              </a:rPr>
              <a:t>The</a:t>
            </a:r>
            <a:r>
              <a:rPr sz="1350" spc="-38" dirty="0">
                <a:solidFill>
                  <a:srgbClr val="001E27"/>
                </a:solidFill>
                <a:latin typeface="Calibri"/>
                <a:cs typeface="Calibri"/>
              </a:rPr>
              <a:t> </a:t>
            </a:r>
            <a:r>
              <a:rPr sz="1350" dirty="0">
                <a:solidFill>
                  <a:srgbClr val="001E27"/>
                </a:solidFill>
                <a:latin typeface="Calibri"/>
                <a:cs typeface="Calibri"/>
              </a:rPr>
              <a:t>first</a:t>
            </a:r>
            <a:r>
              <a:rPr sz="1350" spc="-30" dirty="0">
                <a:solidFill>
                  <a:srgbClr val="001E27"/>
                </a:solidFill>
                <a:latin typeface="Calibri"/>
                <a:cs typeface="Calibri"/>
              </a:rPr>
              <a:t> </a:t>
            </a:r>
            <a:r>
              <a:rPr sz="1350" spc="-15" dirty="0">
                <a:solidFill>
                  <a:srgbClr val="001E27"/>
                </a:solidFill>
                <a:latin typeface="Calibri"/>
                <a:cs typeface="Calibri"/>
              </a:rPr>
              <a:t>year </a:t>
            </a:r>
            <a:r>
              <a:rPr sz="1350" spc="-8" dirty="0">
                <a:solidFill>
                  <a:srgbClr val="001E27"/>
                </a:solidFill>
                <a:latin typeface="Calibri"/>
                <a:cs typeface="Calibri"/>
              </a:rPr>
              <a:t>programs </a:t>
            </a:r>
            <a:r>
              <a:rPr sz="1350" dirty="0">
                <a:solidFill>
                  <a:srgbClr val="001E27"/>
                </a:solidFill>
                <a:latin typeface="Calibri"/>
                <a:cs typeface="Calibri"/>
              </a:rPr>
              <a:t>could</a:t>
            </a:r>
            <a:r>
              <a:rPr sz="1350" spc="-34" dirty="0">
                <a:solidFill>
                  <a:srgbClr val="001E27"/>
                </a:solidFill>
                <a:latin typeface="Calibri"/>
                <a:cs typeface="Calibri"/>
              </a:rPr>
              <a:t> </a:t>
            </a:r>
            <a:r>
              <a:rPr sz="1350" spc="-15" dirty="0">
                <a:solidFill>
                  <a:srgbClr val="001E27"/>
                </a:solidFill>
                <a:latin typeface="Calibri"/>
                <a:cs typeface="Calibri"/>
              </a:rPr>
              <a:t>lose </a:t>
            </a:r>
            <a:r>
              <a:rPr sz="1350" dirty="0">
                <a:solidFill>
                  <a:srgbClr val="001E27"/>
                </a:solidFill>
                <a:latin typeface="Calibri"/>
                <a:cs typeface="Calibri"/>
              </a:rPr>
              <a:t>eligibility</a:t>
            </a:r>
            <a:r>
              <a:rPr sz="1350" spc="-34" dirty="0">
                <a:solidFill>
                  <a:srgbClr val="001E27"/>
                </a:solidFill>
                <a:latin typeface="Calibri"/>
                <a:cs typeface="Calibri"/>
              </a:rPr>
              <a:t> </a:t>
            </a:r>
            <a:r>
              <a:rPr sz="1350" spc="-19" dirty="0">
                <a:solidFill>
                  <a:srgbClr val="001E27"/>
                </a:solidFill>
                <a:latin typeface="Calibri"/>
                <a:cs typeface="Calibri"/>
              </a:rPr>
              <a:t>for </a:t>
            </a:r>
            <a:r>
              <a:rPr sz="1350" spc="-8" dirty="0">
                <a:solidFill>
                  <a:srgbClr val="001E27"/>
                </a:solidFill>
                <a:latin typeface="Calibri"/>
                <a:cs typeface="Calibri"/>
              </a:rPr>
              <a:t>Federal student loans.</a:t>
            </a:r>
            <a:endParaRPr sz="1350">
              <a:latin typeface="Calibri"/>
              <a:cs typeface="Calibri"/>
            </a:endParaRPr>
          </a:p>
        </p:txBody>
      </p:sp>
      <p:sp>
        <p:nvSpPr>
          <p:cNvPr id="8" name="object 8"/>
          <p:cNvSpPr txBox="1"/>
          <p:nvPr/>
        </p:nvSpPr>
        <p:spPr>
          <a:xfrm>
            <a:off x="7982966" y="2780465"/>
            <a:ext cx="1021080" cy="2710357"/>
          </a:xfrm>
          <a:prstGeom prst="rect">
            <a:avLst/>
          </a:prstGeom>
        </p:spPr>
        <p:txBody>
          <a:bodyPr vert="horz" wrap="square" lIns="0" tIns="9525" rIns="0" bIns="0" rtlCol="0">
            <a:spAutoFit/>
          </a:bodyPr>
          <a:lstStyle/>
          <a:p>
            <a:pPr marL="9049" marR="3810" indent="476" algn="ctr">
              <a:spcBef>
                <a:spcPts val="75"/>
              </a:spcBef>
            </a:pPr>
            <a:r>
              <a:rPr sz="1350" dirty="0">
                <a:solidFill>
                  <a:srgbClr val="001E27"/>
                </a:solidFill>
                <a:latin typeface="Calibri"/>
                <a:cs typeface="Calibri"/>
              </a:rPr>
              <a:t>If</a:t>
            </a:r>
            <a:r>
              <a:rPr sz="1350" spc="-8" dirty="0">
                <a:solidFill>
                  <a:srgbClr val="001E27"/>
                </a:solidFill>
                <a:latin typeface="Calibri"/>
                <a:cs typeface="Calibri"/>
              </a:rPr>
              <a:t> cohort aggregation</a:t>
            </a:r>
            <a:r>
              <a:rPr sz="1350" spc="-26" dirty="0">
                <a:solidFill>
                  <a:srgbClr val="001E27"/>
                </a:solidFill>
                <a:latin typeface="Calibri"/>
                <a:cs typeface="Calibri"/>
              </a:rPr>
              <a:t> </a:t>
            </a:r>
            <a:r>
              <a:rPr sz="1350" spc="-19" dirty="0">
                <a:solidFill>
                  <a:srgbClr val="001E27"/>
                </a:solidFill>
                <a:latin typeface="Calibri"/>
                <a:cs typeface="Calibri"/>
              </a:rPr>
              <a:t>is </a:t>
            </a:r>
            <a:r>
              <a:rPr sz="1350" spc="-8" dirty="0">
                <a:solidFill>
                  <a:srgbClr val="001E27"/>
                </a:solidFill>
                <a:latin typeface="Calibri"/>
                <a:cs typeface="Calibri"/>
              </a:rPr>
              <a:t>needed, </a:t>
            </a:r>
            <a:r>
              <a:rPr sz="1350" dirty="0">
                <a:solidFill>
                  <a:srgbClr val="001E27"/>
                </a:solidFill>
                <a:latin typeface="Calibri"/>
                <a:cs typeface="Calibri"/>
              </a:rPr>
              <a:t>earnings</a:t>
            </a:r>
            <a:r>
              <a:rPr sz="1350" spc="-34" dirty="0">
                <a:solidFill>
                  <a:srgbClr val="001E27"/>
                </a:solidFill>
                <a:latin typeface="Calibri"/>
                <a:cs typeface="Calibri"/>
              </a:rPr>
              <a:t> </a:t>
            </a:r>
            <a:r>
              <a:rPr sz="1350" spc="-19" dirty="0">
                <a:solidFill>
                  <a:srgbClr val="001E27"/>
                </a:solidFill>
                <a:latin typeface="Calibri"/>
                <a:cs typeface="Calibri"/>
              </a:rPr>
              <a:t>for </a:t>
            </a:r>
            <a:r>
              <a:rPr sz="1350" dirty="0">
                <a:solidFill>
                  <a:srgbClr val="001E27"/>
                </a:solidFill>
                <a:latin typeface="Calibri"/>
                <a:cs typeface="Calibri"/>
              </a:rPr>
              <a:t>prior</a:t>
            </a:r>
            <a:r>
              <a:rPr sz="1350" spc="-15" dirty="0">
                <a:solidFill>
                  <a:srgbClr val="001E27"/>
                </a:solidFill>
                <a:latin typeface="Calibri"/>
                <a:cs typeface="Calibri"/>
              </a:rPr>
              <a:t> </a:t>
            </a:r>
            <a:r>
              <a:rPr sz="1350" spc="-8" dirty="0">
                <a:solidFill>
                  <a:srgbClr val="001E27"/>
                </a:solidFill>
                <a:latin typeface="Calibri"/>
                <a:cs typeface="Calibri"/>
              </a:rPr>
              <a:t>cohorts </a:t>
            </a:r>
            <a:r>
              <a:rPr sz="1350" dirty="0">
                <a:solidFill>
                  <a:srgbClr val="001E27"/>
                </a:solidFill>
                <a:latin typeface="Calibri"/>
                <a:cs typeface="Calibri"/>
              </a:rPr>
              <a:t>are</a:t>
            </a:r>
            <a:r>
              <a:rPr sz="1350" spc="-26" dirty="0">
                <a:solidFill>
                  <a:srgbClr val="001E27"/>
                </a:solidFill>
                <a:latin typeface="Calibri"/>
                <a:cs typeface="Calibri"/>
              </a:rPr>
              <a:t> </a:t>
            </a:r>
            <a:r>
              <a:rPr sz="1350" spc="-8" dirty="0">
                <a:solidFill>
                  <a:srgbClr val="001E27"/>
                </a:solidFill>
                <a:latin typeface="Calibri"/>
                <a:cs typeface="Calibri"/>
              </a:rPr>
              <a:t>measured </a:t>
            </a:r>
            <a:r>
              <a:rPr sz="1350" dirty="0">
                <a:solidFill>
                  <a:srgbClr val="001E27"/>
                </a:solidFill>
                <a:latin typeface="Calibri"/>
                <a:cs typeface="Calibri"/>
              </a:rPr>
              <a:t>at</a:t>
            </a:r>
            <a:r>
              <a:rPr sz="1350" spc="-23" dirty="0">
                <a:solidFill>
                  <a:srgbClr val="001E27"/>
                </a:solidFill>
                <a:latin typeface="Calibri"/>
                <a:cs typeface="Calibri"/>
              </a:rPr>
              <a:t> </a:t>
            </a:r>
            <a:r>
              <a:rPr sz="1350" dirty="0">
                <a:solidFill>
                  <a:srgbClr val="001E27"/>
                </a:solidFill>
                <a:latin typeface="Calibri"/>
                <a:cs typeface="Calibri"/>
              </a:rPr>
              <a:t>the</a:t>
            </a:r>
            <a:r>
              <a:rPr sz="1350" spc="-15" dirty="0">
                <a:solidFill>
                  <a:srgbClr val="001E27"/>
                </a:solidFill>
                <a:latin typeface="Calibri"/>
                <a:cs typeface="Calibri"/>
              </a:rPr>
              <a:t> same </a:t>
            </a:r>
            <a:r>
              <a:rPr sz="1350" dirty="0">
                <a:solidFill>
                  <a:srgbClr val="001E27"/>
                </a:solidFill>
                <a:latin typeface="Calibri"/>
                <a:cs typeface="Calibri"/>
              </a:rPr>
              <a:t>interval</a:t>
            </a:r>
            <a:r>
              <a:rPr sz="1350" spc="-68" dirty="0">
                <a:solidFill>
                  <a:srgbClr val="001E27"/>
                </a:solidFill>
                <a:latin typeface="Calibri"/>
                <a:cs typeface="Calibri"/>
              </a:rPr>
              <a:t> </a:t>
            </a:r>
            <a:r>
              <a:rPr sz="1350" spc="-15" dirty="0">
                <a:solidFill>
                  <a:srgbClr val="001E27"/>
                </a:solidFill>
                <a:latin typeface="Calibri"/>
                <a:cs typeface="Calibri"/>
              </a:rPr>
              <a:t>(the </a:t>
            </a:r>
            <a:r>
              <a:rPr sz="1350" dirty="0">
                <a:solidFill>
                  <a:srgbClr val="001E27"/>
                </a:solidFill>
                <a:latin typeface="Calibri"/>
                <a:cs typeface="Calibri"/>
              </a:rPr>
              <a:t>tax</a:t>
            </a:r>
            <a:r>
              <a:rPr sz="1350" spc="-41" dirty="0">
                <a:solidFill>
                  <a:srgbClr val="001E27"/>
                </a:solidFill>
                <a:latin typeface="Calibri"/>
                <a:cs typeface="Calibri"/>
              </a:rPr>
              <a:t> </a:t>
            </a:r>
            <a:r>
              <a:rPr sz="1350" spc="-15" dirty="0">
                <a:solidFill>
                  <a:srgbClr val="001E27"/>
                </a:solidFill>
                <a:latin typeface="Calibri"/>
                <a:cs typeface="Calibri"/>
              </a:rPr>
              <a:t>year </a:t>
            </a:r>
            <a:r>
              <a:rPr sz="1350" spc="-8" dirty="0">
                <a:solidFill>
                  <a:srgbClr val="001E27"/>
                </a:solidFill>
                <a:latin typeface="Calibri"/>
                <a:cs typeface="Calibri"/>
              </a:rPr>
              <a:t>corresponding </a:t>
            </a:r>
            <a:r>
              <a:rPr sz="1350" dirty="0">
                <a:solidFill>
                  <a:srgbClr val="001E27"/>
                </a:solidFill>
                <a:latin typeface="Calibri"/>
                <a:cs typeface="Calibri"/>
              </a:rPr>
              <a:t>to</a:t>
            </a:r>
            <a:r>
              <a:rPr sz="1350" spc="-34" dirty="0">
                <a:solidFill>
                  <a:srgbClr val="001E27"/>
                </a:solidFill>
                <a:latin typeface="Calibri"/>
                <a:cs typeface="Calibri"/>
              </a:rPr>
              <a:t> </a:t>
            </a:r>
            <a:r>
              <a:rPr sz="1350" dirty="0">
                <a:solidFill>
                  <a:srgbClr val="001E27"/>
                </a:solidFill>
                <a:latin typeface="Calibri"/>
                <a:cs typeface="Calibri"/>
              </a:rPr>
              <a:t>four</a:t>
            </a:r>
            <a:r>
              <a:rPr sz="1350" spc="-30" dirty="0">
                <a:solidFill>
                  <a:srgbClr val="001E27"/>
                </a:solidFill>
                <a:latin typeface="Calibri"/>
                <a:cs typeface="Calibri"/>
              </a:rPr>
              <a:t> </a:t>
            </a:r>
            <a:r>
              <a:rPr sz="1350" spc="-15" dirty="0">
                <a:solidFill>
                  <a:srgbClr val="001E27"/>
                </a:solidFill>
                <a:latin typeface="Calibri"/>
                <a:cs typeface="Calibri"/>
              </a:rPr>
              <a:t>years </a:t>
            </a:r>
            <a:r>
              <a:rPr sz="1350" dirty="0">
                <a:solidFill>
                  <a:srgbClr val="001E27"/>
                </a:solidFill>
                <a:latin typeface="Calibri"/>
                <a:cs typeface="Calibri"/>
              </a:rPr>
              <a:t>after</a:t>
            </a:r>
            <a:r>
              <a:rPr sz="1350" spc="-49" dirty="0">
                <a:solidFill>
                  <a:srgbClr val="001E27"/>
                </a:solidFill>
                <a:latin typeface="Calibri"/>
                <a:cs typeface="Calibri"/>
              </a:rPr>
              <a:t> </a:t>
            </a:r>
            <a:r>
              <a:rPr sz="1350" spc="-15" dirty="0">
                <a:solidFill>
                  <a:srgbClr val="001E27"/>
                </a:solidFill>
                <a:latin typeface="Calibri"/>
                <a:cs typeface="Calibri"/>
              </a:rPr>
              <a:t>that </a:t>
            </a:r>
            <a:r>
              <a:rPr sz="1350" dirty="0">
                <a:solidFill>
                  <a:srgbClr val="001E27"/>
                </a:solidFill>
                <a:latin typeface="Calibri"/>
                <a:cs typeface="Calibri"/>
              </a:rPr>
              <a:t>cohort</a:t>
            </a:r>
            <a:r>
              <a:rPr sz="1350" spc="-53" dirty="0">
                <a:solidFill>
                  <a:srgbClr val="001E27"/>
                </a:solidFill>
                <a:latin typeface="Calibri"/>
                <a:cs typeface="Calibri"/>
              </a:rPr>
              <a:t> </a:t>
            </a:r>
            <a:r>
              <a:rPr sz="1350" spc="-8" dirty="0">
                <a:solidFill>
                  <a:srgbClr val="001E27"/>
                </a:solidFill>
                <a:latin typeface="Calibri"/>
                <a:cs typeface="Calibri"/>
              </a:rPr>
              <a:t>exits).</a:t>
            </a:r>
            <a:endParaRPr sz="1350">
              <a:latin typeface="Calibri"/>
              <a:cs typeface="Calibri"/>
            </a:endParaRPr>
          </a:p>
        </p:txBody>
      </p:sp>
      <p:sp>
        <p:nvSpPr>
          <p:cNvPr id="9" name="object 9"/>
          <p:cNvSpPr/>
          <p:nvPr/>
        </p:nvSpPr>
        <p:spPr>
          <a:xfrm>
            <a:off x="7597379" y="2941707"/>
            <a:ext cx="315278" cy="2236946"/>
          </a:xfrm>
          <a:custGeom>
            <a:avLst/>
            <a:gdLst/>
            <a:ahLst/>
            <a:cxnLst/>
            <a:rect l="l" t="t" r="r" b="b"/>
            <a:pathLst>
              <a:path w="420370" h="2982595">
                <a:moveTo>
                  <a:pt x="0" y="0"/>
                </a:moveTo>
                <a:lnTo>
                  <a:pt x="66388" y="1784"/>
                </a:lnTo>
                <a:lnTo>
                  <a:pt x="124044" y="6753"/>
                </a:lnTo>
                <a:lnTo>
                  <a:pt x="169509" y="14330"/>
                </a:lnTo>
                <a:lnTo>
                  <a:pt x="210032" y="35001"/>
                </a:lnTo>
                <a:lnTo>
                  <a:pt x="210032" y="1456118"/>
                </a:lnTo>
                <a:lnTo>
                  <a:pt x="220741" y="1467181"/>
                </a:lnTo>
                <a:lnTo>
                  <a:pt x="250560" y="1476789"/>
                </a:lnTo>
                <a:lnTo>
                  <a:pt x="296029" y="1484366"/>
                </a:lnTo>
                <a:lnTo>
                  <a:pt x="353688" y="1489335"/>
                </a:lnTo>
                <a:lnTo>
                  <a:pt x="420077" y="1491119"/>
                </a:lnTo>
                <a:lnTo>
                  <a:pt x="353688" y="1492905"/>
                </a:lnTo>
                <a:lnTo>
                  <a:pt x="296029" y="1497877"/>
                </a:lnTo>
                <a:lnTo>
                  <a:pt x="250560" y="1505458"/>
                </a:lnTo>
                <a:lnTo>
                  <a:pt x="220741" y="1515069"/>
                </a:lnTo>
                <a:lnTo>
                  <a:pt x="210032" y="1526133"/>
                </a:lnTo>
                <a:lnTo>
                  <a:pt x="210032" y="2947250"/>
                </a:lnTo>
                <a:lnTo>
                  <a:pt x="199325" y="2958313"/>
                </a:lnTo>
                <a:lnTo>
                  <a:pt x="169509" y="2967921"/>
                </a:lnTo>
                <a:lnTo>
                  <a:pt x="124044" y="2975498"/>
                </a:lnTo>
                <a:lnTo>
                  <a:pt x="66388" y="2980467"/>
                </a:lnTo>
                <a:lnTo>
                  <a:pt x="0" y="2982252"/>
                </a:lnTo>
              </a:path>
            </a:pathLst>
          </a:custGeom>
          <a:ln w="25400">
            <a:solidFill>
              <a:srgbClr val="FF0000"/>
            </a:solidFill>
          </a:ln>
        </p:spPr>
        <p:txBody>
          <a:bodyPr wrap="square" lIns="0" tIns="0" rIns="0" bIns="0" rtlCol="0"/>
          <a:lstStyle/>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279291" y="5400141"/>
            <a:ext cx="864870" cy="274320"/>
          </a:xfrm>
          <a:custGeom>
            <a:avLst/>
            <a:gdLst/>
            <a:ahLst/>
            <a:cxnLst/>
            <a:rect l="l" t="t" r="r" b="b"/>
            <a:pathLst>
              <a:path w="1153159" h="365760">
                <a:moveTo>
                  <a:pt x="1152944" y="0"/>
                </a:moveTo>
                <a:lnTo>
                  <a:pt x="0" y="0"/>
                </a:lnTo>
                <a:lnTo>
                  <a:pt x="0" y="365137"/>
                </a:lnTo>
                <a:lnTo>
                  <a:pt x="1152944" y="365137"/>
                </a:lnTo>
                <a:lnTo>
                  <a:pt x="1152944" y="0"/>
                </a:lnTo>
                <a:close/>
              </a:path>
            </a:pathLst>
          </a:custGeom>
          <a:solidFill>
            <a:srgbClr val="002E3C"/>
          </a:solidFill>
        </p:spPr>
        <p:txBody>
          <a:bodyPr wrap="square" lIns="0" tIns="0" rIns="0" bIns="0" rtlCol="0"/>
          <a:lstStyle/>
          <a:p>
            <a:endParaRPr/>
          </a:p>
        </p:txBody>
      </p:sp>
      <p:sp>
        <p:nvSpPr>
          <p:cNvPr id="6" name="object 6" descr="$PPTXTitle"/>
          <p:cNvSpPr txBox="1">
            <a:spLocks noGrp="1"/>
          </p:cNvSpPr>
          <p:nvPr>
            <p:ph type="title"/>
          </p:nvPr>
        </p:nvSpPr>
        <p:spPr>
          <a:xfrm>
            <a:off x="457200" y="183044"/>
            <a:ext cx="6553200" cy="1025438"/>
          </a:xfrm>
          <a:prstGeom prst="rect">
            <a:avLst/>
          </a:prstGeom>
        </p:spPr>
        <p:txBody>
          <a:bodyPr vert="horz" wrap="square" lIns="0" tIns="466881" rIns="0" bIns="0" rtlCol="0" anchor="t">
            <a:spAutoFit/>
          </a:bodyPr>
          <a:lstStyle/>
          <a:p>
            <a:pPr marL="961549">
              <a:spcBef>
                <a:spcPts val="75"/>
              </a:spcBef>
            </a:pPr>
            <a:r>
              <a:rPr dirty="0"/>
              <a:t>Cohort</a:t>
            </a:r>
            <a:r>
              <a:rPr spc="-158" dirty="0"/>
              <a:t> </a:t>
            </a:r>
            <a:r>
              <a:rPr dirty="0"/>
              <a:t>Aggregation</a:t>
            </a:r>
            <a:r>
              <a:rPr spc="-71" dirty="0"/>
              <a:t> </a:t>
            </a:r>
            <a:r>
              <a:rPr spc="-8" dirty="0"/>
              <a:t>Method</a:t>
            </a:r>
          </a:p>
        </p:txBody>
      </p:sp>
      <p:sp>
        <p:nvSpPr>
          <p:cNvPr id="8" name="object 8"/>
          <p:cNvSpPr txBox="1">
            <a:spLocks noGrp="1"/>
          </p:cNvSpPr>
          <p:nvPr>
            <p:ph type="sldNum" sz="quarter" idx="7"/>
          </p:nvPr>
        </p:nvSpPr>
        <p:spPr>
          <a:xfrm>
            <a:off x="11212021" y="6159790"/>
            <a:ext cx="204089"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61913"/>
            <a:fld id="{81D60167-4931-47E6-BA6A-407CBD079E47}" type="slidenum">
              <a:rPr lang="en-US" spc="-50" smtClean="0"/>
              <a:pPr marL="82550"/>
              <a:t>14</a:t>
            </a:fld>
            <a:endParaRPr spc="-38" dirty="0"/>
          </a:p>
        </p:txBody>
      </p:sp>
      <p:sp>
        <p:nvSpPr>
          <p:cNvPr id="7" name="object 7"/>
          <p:cNvSpPr txBox="1">
            <a:spLocks noGrp="1"/>
          </p:cNvSpPr>
          <p:nvPr>
            <p:ph type="body" idx="1"/>
          </p:nvPr>
        </p:nvSpPr>
        <p:spPr>
          <a:xfrm>
            <a:off x="457201" y="2489993"/>
            <a:ext cx="6858000" cy="4346671"/>
          </a:xfrm>
          <a:prstGeom prst="rect">
            <a:avLst/>
          </a:prstGeom>
        </p:spPr>
        <p:txBody>
          <a:bodyPr vert="horz" wrap="square" lIns="0" tIns="31909" rIns="0" bIns="0" rtlCol="0">
            <a:spAutoFit/>
          </a:bodyPr>
          <a:lstStyle/>
          <a:p>
            <a:pPr marL="9525">
              <a:spcBef>
                <a:spcPts val="251"/>
              </a:spcBef>
            </a:pPr>
            <a:r>
              <a:rPr dirty="0"/>
              <a:t>For</a:t>
            </a:r>
            <a:r>
              <a:rPr spc="-26" dirty="0"/>
              <a:t> </a:t>
            </a:r>
            <a:r>
              <a:rPr dirty="0"/>
              <a:t>small</a:t>
            </a:r>
            <a:r>
              <a:rPr spc="-30" dirty="0"/>
              <a:t> </a:t>
            </a:r>
            <a:r>
              <a:rPr dirty="0"/>
              <a:t>programs</a:t>
            </a:r>
            <a:r>
              <a:rPr spc="-49" dirty="0"/>
              <a:t> </a:t>
            </a:r>
            <a:r>
              <a:rPr dirty="0"/>
              <a:t>(</a:t>
            </a:r>
            <a:r>
              <a:rPr lang="en-US" dirty="0"/>
              <a:t>ex </a:t>
            </a:r>
            <a:r>
              <a:rPr i="1" dirty="0">
                <a:latin typeface="Arial"/>
                <a:cs typeface="Arial"/>
              </a:rPr>
              <a:t>N</a:t>
            </a:r>
            <a:r>
              <a:rPr i="1" spc="-26" dirty="0">
                <a:latin typeface="Arial"/>
                <a:cs typeface="Arial"/>
              </a:rPr>
              <a:t> </a:t>
            </a:r>
            <a:r>
              <a:rPr dirty="0"/>
              <a:t>&lt;</a:t>
            </a:r>
            <a:r>
              <a:rPr spc="-19" dirty="0"/>
              <a:t> </a:t>
            </a:r>
            <a:r>
              <a:rPr dirty="0"/>
              <a:t>30</a:t>
            </a:r>
            <a:r>
              <a:rPr spc="-53" dirty="0"/>
              <a:t> </a:t>
            </a:r>
            <a:r>
              <a:rPr dirty="0"/>
              <a:t>Title</a:t>
            </a:r>
            <a:r>
              <a:rPr spc="-15" dirty="0"/>
              <a:t> </a:t>
            </a:r>
            <a:r>
              <a:rPr dirty="0"/>
              <a:t>IV</a:t>
            </a:r>
            <a:r>
              <a:rPr spc="-23" dirty="0"/>
              <a:t> </a:t>
            </a:r>
            <a:r>
              <a:rPr dirty="0"/>
              <a:t>Completers),</a:t>
            </a:r>
            <a:r>
              <a:rPr spc="-56" dirty="0"/>
              <a:t> </a:t>
            </a:r>
            <a:r>
              <a:rPr dirty="0"/>
              <a:t>for</a:t>
            </a:r>
            <a:r>
              <a:rPr spc="-26" dirty="0"/>
              <a:t> </a:t>
            </a:r>
            <a:r>
              <a:rPr dirty="0"/>
              <a:t>up</a:t>
            </a:r>
            <a:r>
              <a:rPr spc="-26" dirty="0"/>
              <a:t> </a:t>
            </a:r>
            <a:r>
              <a:rPr dirty="0"/>
              <a:t>to</a:t>
            </a:r>
            <a:r>
              <a:rPr spc="-15" dirty="0"/>
              <a:t> </a:t>
            </a:r>
            <a:r>
              <a:rPr dirty="0"/>
              <a:t>four</a:t>
            </a:r>
            <a:r>
              <a:rPr spc="-34" dirty="0"/>
              <a:t> </a:t>
            </a:r>
            <a:r>
              <a:rPr dirty="0"/>
              <a:t>prior</a:t>
            </a:r>
            <a:r>
              <a:rPr spc="-30" dirty="0"/>
              <a:t> </a:t>
            </a:r>
            <a:r>
              <a:rPr dirty="0"/>
              <a:t>award</a:t>
            </a:r>
            <a:r>
              <a:rPr spc="-38" dirty="0"/>
              <a:t> </a:t>
            </a:r>
            <a:r>
              <a:rPr spc="-8" dirty="0"/>
              <a:t>years</a:t>
            </a:r>
          </a:p>
          <a:p>
            <a:pPr marL="9525">
              <a:spcBef>
                <a:spcPts val="180"/>
              </a:spcBef>
            </a:pPr>
            <a:r>
              <a:rPr dirty="0"/>
              <a:t>following</a:t>
            </a:r>
            <a:r>
              <a:rPr spc="-11" dirty="0"/>
              <a:t> </a:t>
            </a:r>
            <a:r>
              <a:rPr dirty="0"/>
              <a:t>the</a:t>
            </a:r>
            <a:r>
              <a:rPr spc="-19" dirty="0"/>
              <a:t> </a:t>
            </a:r>
            <a:r>
              <a:rPr dirty="0"/>
              <a:t>fourth</a:t>
            </a:r>
            <a:r>
              <a:rPr spc="-30" dirty="0"/>
              <a:t> </a:t>
            </a:r>
            <a:r>
              <a:rPr dirty="0"/>
              <a:t>award</a:t>
            </a:r>
            <a:r>
              <a:rPr spc="-30" dirty="0"/>
              <a:t> </a:t>
            </a:r>
            <a:r>
              <a:rPr dirty="0"/>
              <a:t>year</a:t>
            </a:r>
            <a:r>
              <a:rPr spc="-19" dirty="0"/>
              <a:t> </a:t>
            </a:r>
            <a:r>
              <a:rPr dirty="0"/>
              <a:t>prior</a:t>
            </a:r>
            <a:r>
              <a:rPr spc="-26" dirty="0"/>
              <a:t> </a:t>
            </a:r>
            <a:r>
              <a:rPr dirty="0"/>
              <a:t>to</a:t>
            </a:r>
            <a:r>
              <a:rPr spc="-19" dirty="0"/>
              <a:t> </a:t>
            </a:r>
            <a:r>
              <a:rPr dirty="0"/>
              <a:t>the</a:t>
            </a:r>
            <a:r>
              <a:rPr spc="-19" dirty="0"/>
              <a:t> </a:t>
            </a:r>
            <a:r>
              <a:rPr dirty="0"/>
              <a:t>year</a:t>
            </a:r>
            <a:r>
              <a:rPr spc="-19" dirty="0"/>
              <a:t> </a:t>
            </a:r>
            <a:r>
              <a:rPr dirty="0"/>
              <a:t>the</a:t>
            </a:r>
            <a:r>
              <a:rPr spc="-15" dirty="0"/>
              <a:t> </a:t>
            </a:r>
            <a:r>
              <a:rPr dirty="0"/>
              <a:t>most</a:t>
            </a:r>
            <a:r>
              <a:rPr spc="-34" dirty="0"/>
              <a:t> </a:t>
            </a:r>
            <a:r>
              <a:rPr dirty="0"/>
              <a:t>recent</a:t>
            </a:r>
            <a:r>
              <a:rPr spc="-34" dirty="0"/>
              <a:t> </a:t>
            </a:r>
            <a:r>
              <a:rPr dirty="0"/>
              <a:t>earnings</a:t>
            </a:r>
            <a:r>
              <a:rPr spc="-34" dirty="0"/>
              <a:t> </a:t>
            </a:r>
            <a:r>
              <a:rPr dirty="0"/>
              <a:t>data</a:t>
            </a:r>
            <a:r>
              <a:rPr spc="-19" dirty="0"/>
              <a:t> </a:t>
            </a:r>
            <a:r>
              <a:rPr dirty="0"/>
              <a:t>is</a:t>
            </a:r>
            <a:r>
              <a:rPr spc="-8" dirty="0"/>
              <a:t> available:</a:t>
            </a:r>
          </a:p>
          <a:p>
            <a:pPr marL="352425" marR="191453">
              <a:lnSpc>
                <a:spcPct val="110000"/>
              </a:lnSpc>
              <a:spcBef>
                <a:spcPts val="1320"/>
              </a:spcBef>
              <a:buClr>
                <a:srgbClr val="002E3C"/>
              </a:buClr>
              <a:buAutoNum type="arabicPeriod"/>
              <a:tabLst>
                <a:tab pos="352425" algn="l"/>
              </a:tabLst>
            </a:pPr>
            <a:r>
              <a:rPr sz="1350" dirty="0"/>
              <a:t>Aggregate</a:t>
            </a:r>
            <a:r>
              <a:rPr sz="1350" spc="-41" dirty="0"/>
              <a:t> </a:t>
            </a:r>
            <a:r>
              <a:rPr sz="1350" dirty="0"/>
              <a:t>Title</a:t>
            </a:r>
            <a:r>
              <a:rPr sz="1350" spc="-38" dirty="0"/>
              <a:t> </a:t>
            </a:r>
            <a:r>
              <a:rPr sz="1350" dirty="0"/>
              <a:t>IV</a:t>
            </a:r>
            <a:r>
              <a:rPr sz="1350" spc="-34" dirty="0"/>
              <a:t> </a:t>
            </a:r>
            <a:r>
              <a:rPr sz="1350" dirty="0"/>
              <a:t>completers</a:t>
            </a:r>
            <a:r>
              <a:rPr sz="1350" spc="-19" dirty="0"/>
              <a:t> </a:t>
            </a:r>
            <a:r>
              <a:rPr sz="1350" dirty="0"/>
              <a:t>from</a:t>
            </a:r>
            <a:r>
              <a:rPr sz="1350" spc="-26" dirty="0"/>
              <a:t> </a:t>
            </a:r>
            <a:r>
              <a:rPr sz="1350" dirty="0"/>
              <a:t>prior</a:t>
            </a:r>
            <a:r>
              <a:rPr sz="1350" spc="-15" dirty="0"/>
              <a:t> </a:t>
            </a:r>
            <a:r>
              <a:rPr sz="1350" dirty="0"/>
              <a:t>award years</a:t>
            </a:r>
            <a:r>
              <a:rPr sz="1350" spc="-8" dirty="0"/>
              <a:t> </a:t>
            </a:r>
            <a:r>
              <a:rPr sz="1350" dirty="0"/>
              <a:t>from</a:t>
            </a:r>
            <a:r>
              <a:rPr sz="1350" spc="-30" dirty="0"/>
              <a:t> </a:t>
            </a:r>
            <a:r>
              <a:rPr sz="1350" dirty="0"/>
              <a:t>the</a:t>
            </a:r>
            <a:r>
              <a:rPr sz="1350" spc="-30" dirty="0"/>
              <a:t> </a:t>
            </a:r>
            <a:r>
              <a:rPr sz="1350" dirty="0"/>
              <a:t>same</a:t>
            </a:r>
            <a:r>
              <a:rPr sz="1350" spc="-30" dirty="0"/>
              <a:t> </a:t>
            </a:r>
            <a:r>
              <a:rPr sz="1350" dirty="0"/>
              <a:t>OPEID6,</a:t>
            </a:r>
            <a:r>
              <a:rPr sz="1350" spc="-30" dirty="0"/>
              <a:t> </a:t>
            </a:r>
            <a:r>
              <a:rPr sz="1350" dirty="0"/>
              <a:t>Credential</a:t>
            </a:r>
            <a:r>
              <a:rPr sz="1350" spc="-15" dirty="0"/>
              <a:t> </a:t>
            </a:r>
            <a:r>
              <a:rPr sz="1350" spc="-8" dirty="0"/>
              <a:t>Level, </a:t>
            </a:r>
            <a:r>
              <a:rPr sz="1350" dirty="0"/>
              <a:t>and</a:t>
            </a:r>
            <a:r>
              <a:rPr sz="1350" spc="-8" dirty="0"/>
              <a:t> 6-</a:t>
            </a:r>
            <a:r>
              <a:rPr sz="1350" dirty="0"/>
              <a:t>digit</a:t>
            </a:r>
            <a:r>
              <a:rPr sz="1350" spc="-4" dirty="0"/>
              <a:t> </a:t>
            </a:r>
            <a:r>
              <a:rPr sz="1350" dirty="0"/>
              <a:t>CIP</a:t>
            </a:r>
            <a:r>
              <a:rPr sz="1350" spc="-38" dirty="0"/>
              <a:t> </a:t>
            </a:r>
            <a:r>
              <a:rPr sz="1350" spc="-8" dirty="0"/>
              <a:t>code;</a:t>
            </a:r>
            <a:endParaRPr sz="1350" dirty="0"/>
          </a:p>
          <a:p>
            <a:pPr marL="352425" marR="3810">
              <a:lnSpc>
                <a:spcPct val="110000"/>
              </a:lnSpc>
              <a:spcBef>
                <a:spcPts val="450"/>
              </a:spcBef>
              <a:buClr>
                <a:srgbClr val="002E3C"/>
              </a:buClr>
              <a:buAutoNum type="arabicPeriod"/>
              <a:tabLst>
                <a:tab pos="352425" algn="l"/>
              </a:tabLst>
            </a:pPr>
            <a:r>
              <a:rPr sz="1350" dirty="0"/>
              <a:t>If</a:t>
            </a:r>
            <a:r>
              <a:rPr sz="1350" spc="-30" dirty="0"/>
              <a:t> </a:t>
            </a:r>
            <a:r>
              <a:rPr sz="1350" dirty="0"/>
              <a:t>a</a:t>
            </a:r>
            <a:r>
              <a:rPr sz="1350" spc="-26" dirty="0"/>
              <a:t> </a:t>
            </a:r>
            <a:r>
              <a:rPr sz="1350" dirty="0"/>
              <a:t>statistically</a:t>
            </a:r>
            <a:r>
              <a:rPr sz="1350" spc="-11" dirty="0"/>
              <a:t> </a:t>
            </a:r>
            <a:r>
              <a:rPr sz="1350" dirty="0"/>
              <a:t>reliable</a:t>
            </a:r>
            <a:r>
              <a:rPr sz="1350" spc="-11" dirty="0"/>
              <a:t> </a:t>
            </a:r>
            <a:r>
              <a:rPr sz="1350" dirty="0"/>
              <a:t>cohort</a:t>
            </a:r>
            <a:r>
              <a:rPr sz="1350" spc="-19" dirty="0"/>
              <a:t> </a:t>
            </a:r>
            <a:r>
              <a:rPr sz="1350" dirty="0"/>
              <a:t>size</a:t>
            </a:r>
            <a:r>
              <a:rPr sz="1350" spc="-26" dirty="0"/>
              <a:t> </a:t>
            </a:r>
            <a:r>
              <a:rPr sz="1350" dirty="0"/>
              <a:t>is</a:t>
            </a:r>
            <a:r>
              <a:rPr sz="1350" spc="-23" dirty="0"/>
              <a:t> </a:t>
            </a:r>
            <a:r>
              <a:rPr sz="1350" dirty="0"/>
              <a:t>not</a:t>
            </a:r>
            <a:r>
              <a:rPr sz="1350" spc="-23" dirty="0"/>
              <a:t> </a:t>
            </a:r>
            <a:r>
              <a:rPr sz="1350" dirty="0"/>
              <a:t>achieved, aggregate</a:t>
            </a:r>
            <a:r>
              <a:rPr sz="1350" spc="-34" dirty="0"/>
              <a:t> </a:t>
            </a:r>
            <a:r>
              <a:rPr sz="1350" dirty="0"/>
              <a:t>Title</a:t>
            </a:r>
            <a:r>
              <a:rPr sz="1350" spc="-34" dirty="0"/>
              <a:t> </a:t>
            </a:r>
            <a:r>
              <a:rPr sz="1350" dirty="0"/>
              <a:t>IV</a:t>
            </a:r>
            <a:r>
              <a:rPr sz="1350" spc="-30" dirty="0"/>
              <a:t> </a:t>
            </a:r>
            <a:r>
              <a:rPr sz="1350" dirty="0"/>
              <a:t>completers</a:t>
            </a:r>
            <a:r>
              <a:rPr sz="1350" spc="-15" dirty="0"/>
              <a:t> </a:t>
            </a:r>
            <a:r>
              <a:rPr sz="1350" dirty="0"/>
              <a:t>from</a:t>
            </a:r>
            <a:r>
              <a:rPr sz="1350" spc="-23" dirty="0"/>
              <a:t> </a:t>
            </a:r>
            <a:r>
              <a:rPr sz="1350" dirty="0"/>
              <a:t>prior</a:t>
            </a:r>
            <a:r>
              <a:rPr sz="1350" spc="-11" dirty="0"/>
              <a:t> </a:t>
            </a:r>
            <a:r>
              <a:rPr sz="1350" spc="-8" dirty="0"/>
              <a:t>award </a:t>
            </a:r>
            <a:r>
              <a:rPr sz="1350" dirty="0"/>
              <a:t>years</a:t>
            </a:r>
            <a:r>
              <a:rPr sz="1350" spc="-11" dirty="0"/>
              <a:t> </a:t>
            </a:r>
            <a:r>
              <a:rPr sz="1350" dirty="0"/>
              <a:t>from</a:t>
            </a:r>
            <a:r>
              <a:rPr sz="1350" spc="-23" dirty="0"/>
              <a:t> </a:t>
            </a:r>
            <a:r>
              <a:rPr sz="1350" dirty="0"/>
              <a:t>the</a:t>
            </a:r>
            <a:r>
              <a:rPr sz="1350" spc="-23" dirty="0"/>
              <a:t> </a:t>
            </a:r>
            <a:r>
              <a:rPr sz="1350" dirty="0"/>
              <a:t>same</a:t>
            </a:r>
            <a:r>
              <a:rPr sz="1350" spc="-26" dirty="0"/>
              <a:t> </a:t>
            </a:r>
            <a:r>
              <a:rPr sz="1350" dirty="0"/>
              <a:t>OPEID6,</a:t>
            </a:r>
            <a:r>
              <a:rPr sz="1350" spc="-15" dirty="0"/>
              <a:t> </a:t>
            </a:r>
            <a:r>
              <a:rPr sz="1350" dirty="0"/>
              <a:t>Credential</a:t>
            </a:r>
            <a:r>
              <a:rPr sz="1350" spc="-8" dirty="0"/>
              <a:t> </a:t>
            </a:r>
            <a:r>
              <a:rPr sz="1350" dirty="0"/>
              <a:t>Level,</a:t>
            </a:r>
            <a:r>
              <a:rPr sz="1350" spc="-15" dirty="0"/>
              <a:t> </a:t>
            </a:r>
            <a:r>
              <a:rPr sz="1350" dirty="0"/>
              <a:t>and</a:t>
            </a:r>
            <a:r>
              <a:rPr sz="1350" spc="-15" dirty="0"/>
              <a:t> </a:t>
            </a:r>
            <a:r>
              <a:rPr sz="1350" spc="-8" dirty="0"/>
              <a:t>4-</a:t>
            </a:r>
            <a:r>
              <a:rPr sz="1350" dirty="0"/>
              <a:t>digit</a:t>
            </a:r>
            <a:r>
              <a:rPr sz="1350" spc="-8" dirty="0"/>
              <a:t> </a:t>
            </a:r>
            <a:r>
              <a:rPr sz="1350" dirty="0"/>
              <a:t>CIP</a:t>
            </a:r>
            <a:r>
              <a:rPr sz="1350" spc="-45" dirty="0"/>
              <a:t> </a:t>
            </a:r>
            <a:r>
              <a:rPr sz="1350" spc="-8" dirty="0"/>
              <a:t>code;</a:t>
            </a:r>
            <a:endParaRPr sz="1350" dirty="0"/>
          </a:p>
          <a:p>
            <a:pPr marL="352425" marR="3810">
              <a:lnSpc>
                <a:spcPct val="110000"/>
              </a:lnSpc>
              <a:spcBef>
                <a:spcPts val="450"/>
              </a:spcBef>
              <a:buClr>
                <a:srgbClr val="002E3C"/>
              </a:buClr>
              <a:buAutoNum type="arabicPeriod"/>
              <a:tabLst>
                <a:tab pos="352425" algn="l"/>
              </a:tabLst>
            </a:pPr>
            <a:r>
              <a:rPr sz="1350" dirty="0"/>
              <a:t>If</a:t>
            </a:r>
            <a:r>
              <a:rPr sz="1350" spc="-30" dirty="0"/>
              <a:t> </a:t>
            </a:r>
            <a:r>
              <a:rPr sz="1350" dirty="0"/>
              <a:t>a</a:t>
            </a:r>
            <a:r>
              <a:rPr sz="1350" spc="-26" dirty="0"/>
              <a:t> </a:t>
            </a:r>
            <a:r>
              <a:rPr sz="1350" dirty="0"/>
              <a:t>statistically</a:t>
            </a:r>
            <a:r>
              <a:rPr sz="1350" spc="-11" dirty="0"/>
              <a:t> </a:t>
            </a:r>
            <a:r>
              <a:rPr sz="1350" dirty="0"/>
              <a:t>reliable</a:t>
            </a:r>
            <a:r>
              <a:rPr sz="1350" spc="-11" dirty="0"/>
              <a:t> </a:t>
            </a:r>
            <a:r>
              <a:rPr sz="1350" dirty="0"/>
              <a:t>cohort</a:t>
            </a:r>
            <a:r>
              <a:rPr sz="1350" spc="-19" dirty="0"/>
              <a:t> </a:t>
            </a:r>
            <a:r>
              <a:rPr sz="1350" dirty="0"/>
              <a:t>size</a:t>
            </a:r>
            <a:r>
              <a:rPr sz="1350" spc="-26" dirty="0"/>
              <a:t> </a:t>
            </a:r>
            <a:r>
              <a:rPr sz="1350" dirty="0"/>
              <a:t>is</a:t>
            </a:r>
            <a:r>
              <a:rPr sz="1350" spc="-23" dirty="0"/>
              <a:t> </a:t>
            </a:r>
            <a:r>
              <a:rPr sz="1350" dirty="0"/>
              <a:t>not</a:t>
            </a:r>
            <a:r>
              <a:rPr sz="1350" spc="-23" dirty="0"/>
              <a:t> </a:t>
            </a:r>
            <a:r>
              <a:rPr sz="1350" dirty="0"/>
              <a:t>achieved, aggregate</a:t>
            </a:r>
            <a:r>
              <a:rPr sz="1350" spc="-34" dirty="0"/>
              <a:t> </a:t>
            </a:r>
            <a:r>
              <a:rPr sz="1350" dirty="0"/>
              <a:t>Title</a:t>
            </a:r>
            <a:r>
              <a:rPr sz="1350" spc="-34" dirty="0"/>
              <a:t> </a:t>
            </a:r>
            <a:r>
              <a:rPr sz="1350" dirty="0"/>
              <a:t>IV</a:t>
            </a:r>
            <a:r>
              <a:rPr sz="1350" spc="-30" dirty="0"/>
              <a:t> </a:t>
            </a:r>
            <a:r>
              <a:rPr sz="1350" dirty="0"/>
              <a:t>completers</a:t>
            </a:r>
            <a:r>
              <a:rPr sz="1350" spc="-15" dirty="0"/>
              <a:t> </a:t>
            </a:r>
            <a:r>
              <a:rPr sz="1350" dirty="0"/>
              <a:t>from</a:t>
            </a:r>
            <a:r>
              <a:rPr sz="1350" spc="-23" dirty="0"/>
              <a:t> </a:t>
            </a:r>
            <a:r>
              <a:rPr sz="1350" dirty="0"/>
              <a:t>prior</a:t>
            </a:r>
            <a:r>
              <a:rPr sz="1350" spc="-11" dirty="0"/>
              <a:t> </a:t>
            </a:r>
            <a:r>
              <a:rPr sz="1350" spc="-8" dirty="0"/>
              <a:t>award </a:t>
            </a:r>
            <a:r>
              <a:rPr sz="1350" dirty="0"/>
              <a:t>years</a:t>
            </a:r>
            <a:r>
              <a:rPr sz="1350" spc="-11" dirty="0"/>
              <a:t> </a:t>
            </a:r>
            <a:r>
              <a:rPr sz="1350" dirty="0"/>
              <a:t>from</a:t>
            </a:r>
            <a:r>
              <a:rPr sz="1350" spc="-23" dirty="0"/>
              <a:t> </a:t>
            </a:r>
            <a:r>
              <a:rPr sz="1350" dirty="0"/>
              <a:t>the</a:t>
            </a:r>
            <a:r>
              <a:rPr sz="1350" spc="-23" dirty="0"/>
              <a:t> </a:t>
            </a:r>
            <a:r>
              <a:rPr sz="1350" dirty="0"/>
              <a:t>same</a:t>
            </a:r>
            <a:r>
              <a:rPr sz="1350" spc="-26" dirty="0"/>
              <a:t> </a:t>
            </a:r>
            <a:r>
              <a:rPr sz="1350" dirty="0"/>
              <a:t>OPEID6,</a:t>
            </a:r>
            <a:r>
              <a:rPr sz="1350" spc="-15" dirty="0"/>
              <a:t> </a:t>
            </a:r>
            <a:r>
              <a:rPr sz="1350" dirty="0"/>
              <a:t>Credential</a:t>
            </a:r>
            <a:r>
              <a:rPr sz="1350" spc="-8" dirty="0"/>
              <a:t> </a:t>
            </a:r>
            <a:r>
              <a:rPr sz="1350" dirty="0"/>
              <a:t>Level,</a:t>
            </a:r>
            <a:r>
              <a:rPr sz="1350" spc="-15" dirty="0"/>
              <a:t> </a:t>
            </a:r>
            <a:r>
              <a:rPr sz="1350" dirty="0"/>
              <a:t>and</a:t>
            </a:r>
            <a:r>
              <a:rPr sz="1350" spc="-15" dirty="0"/>
              <a:t> </a:t>
            </a:r>
            <a:r>
              <a:rPr sz="1350" spc="-8" dirty="0"/>
              <a:t>2-</a:t>
            </a:r>
            <a:r>
              <a:rPr sz="1350" dirty="0"/>
              <a:t>digit</a:t>
            </a:r>
            <a:r>
              <a:rPr sz="1350" spc="-8" dirty="0"/>
              <a:t> </a:t>
            </a:r>
            <a:r>
              <a:rPr sz="1350" dirty="0"/>
              <a:t>CIP</a:t>
            </a:r>
            <a:r>
              <a:rPr sz="1350" spc="-45" dirty="0"/>
              <a:t> </a:t>
            </a:r>
            <a:r>
              <a:rPr sz="1350" spc="-8" dirty="0"/>
              <a:t>code.</a:t>
            </a:r>
            <a:endParaRPr sz="1350" dirty="0"/>
          </a:p>
          <a:p>
            <a:pPr marL="9525" marR="62865">
              <a:lnSpc>
                <a:spcPct val="110000"/>
              </a:lnSpc>
              <a:spcBef>
                <a:spcPts val="1275"/>
              </a:spcBef>
            </a:pPr>
            <a:r>
              <a:rPr dirty="0"/>
              <a:t>If</a:t>
            </a:r>
            <a:r>
              <a:rPr spc="-34" dirty="0"/>
              <a:t> </a:t>
            </a:r>
            <a:r>
              <a:rPr dirty="0"/>
              <a:t>at</a:t>
            </a:r>
            <a:r>
              <a:rPr spc="-19" dirty="0"/>
              <a:t> </a:t>
            </a:r>
            <a:r>
              <a:rPr dirty="0"/>
              <a:t>least</a:t>
            </a:r>
            <a:r>
              <a:rPr spc="-30" dirty="0"/>
              <a:t> </a:t>
            </a:r>
            <a:r>
              <a:rPr dirty="0"/>
              <a:t>30</a:t>
            </a:r>
            <a:r>
              <a:rPr spc="-49" dirty="0"/>
              <a:t> </a:t>
            </a:r>
            <a:r>
              <a:rPr dirty="0"/>
              <a:t>Title</a:t>
            </a:r>
            <a:r>
              <a:rPr spc="-19" dirty="0"/>
              <a:t> </a:t>
            </a:r>
            <a:r>
              <a:rPr dirty="0"/>
              <a:t>IV</a:t>
            </a:r>
            <a:r>
              <a:rPr spc="-19" dirty="0"/>
              <a:t> </a:t>
            </a:r>
            <a:r>
              <a:rPr dirty="0"/>
              <a:t>completers</a:t>
            </a:r>
            <a:r>
              <a:rPr spc="-38" dirty="0"/>
              <a:t> </a:t>
            </a:r>
            <a:r>
              <a:rPr dirty="0"/>
              <a:t>is</a:t>
            </a:r>
            <a:r>
              <a:rPr spc="-15" dirty="0"/>
              <a:t> </a:t>
            </a:r>
            <a:r>
              <a:rPr dirty="0"/>
              <a:t>still</a:t>
            </a:r>
            <a:r>
              <a:rPr spc="-15" dirty="0"/>
              <a:t> </a:t>
            </a:r>
            <a:r>
              <a:rPr dirty="0"/>
              <a:t>not</a:t>
            </a:r>
            <a:r>
              <a:rPr spc="-30" dirty="0"/>
              <a:t> </a:t>
            </a:r>
            <a:r>
              <a:rPr dirty="0"/>
              <a:t>achieved</a:t>
            </a:r>
            <a:r>
              <a:rPr spc="-26" dirty="0"/>
              <a:t> </a:t>
            </a:r>
            <a:r>
              <a:rPr dirty="0"/>
              <a:t>after</a:t>
            </a:r>
            <a:r>
              <a:rPr spc="-30" dirty="0"/>
              <a:t> </a:t>
            </a:r>
            <a:r>
              <a:rPr dirty="0"/>
              <a:t>following</a:t>
            </a:r>
            <a:r>
              <a:rPr spc="-15" dirty="0"/>
              <a:t> </a:t>
            </a:r>
            <a:r>
              <a:rPr dirty="0"/>
              <a:t>steps</a:t>
            </a:r>
            <a:r>
              <a:rPr spc="-38" dirty="0"/>
              <a:t> </a:t>
            </a:r>
            <a:r>
              <a:rPr dirty="0"/>
              <a:t>#1,</a:t>
            </a:r>
            <a:r>
              <a:rPr spc="-34" dirty="0"/>
              <a:t> </a:t>
            </a:r>
            <a:r>
              <a:rPr dirty="0"/>
              <a:t>#2,</a:t>
            </a:r>
            <a:r>
              <a:rPr spc="-19" dirty="0"/>
              <a:t> </a:t>
            </a:r>
            <a:r>
              <a:rPr dirty="0"/>
              <a:t>and</a:t>
            </a:r>
            <a:r>
              <a:rPr spc="-23" dirty="0"/>
              <a:t> </a:t>
            </a:r>
            <a:r>
              <a:rPr dirty="0"/>
              <a:t>#3,</a:t>
            </a:r>
            <a:r>
              <a:rPr spc="-30" dirty="0"/>
              <a:t> </a:t>
            </a:r>
            <a:r>
              <a:rPr spc="-19" dirty="0"/>
              <a:t>the </a:t>
            </a:r>
            <a:r>
              <a:rPr dirty="0"/>
              <a:t>program</a:t>
            </a:r>
            <a:r>
              <a:rPr spc="-41" dirty="0"/>
              <a:t> </a:t>
            </a:r>
            <a:r>
              <a:rPr dirty="0"/>
              <a:t>is</a:t>
            </a:r>
            <a:r>
              <a:rPr spc="-15" dirty="0"/>
              <a:t> </a:t>
            </a:r>
            <a:r>
              <a:rPr dirty="0"/>
              <a:t>exempt</a:t>
            </a:r>
            <a:r>
              <a:rPr spc="-23" dirty="0"/>
              <a:t> </a:t>
            </a:r>
            <a:r>
              <a:rPr dirty="0"/>
              <a:t>from</a:t>
            </a:r>
            <a:r>
              <a:rPr spc="-30" dirty="0"/>
              <a:t> </a:t>
            </a:r>
            <a:r>
              <a:rPr dirty="0"/>
              <a:t>the</a:t>
            </a:r>
            <a:r>
              <a:rPr spc="-19" dirty="0"/>
              <a:t> </a:t>
            </a:r>
            <a:r>
              <a:rPr dirty="0"/>
              <a:t>earnings</a:t>
            </a:r>
            <a:r>
              <a:rPr spc="-23" dirty="0"/>
              <a:t> </a:t>
            </a:r>
            <a:r>
              <a:rPr spc="-8" dirty="0"/>
              <a:t>test.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17661" y="3723684"/>
            <a:ext cx="1027271" cy="1261110"/>
            <a:chOff x="1623547" y="3821912"/>
            <a:chExt cx="1369695" cy="1681480"/>
          </a:xfrm>
        </p:grpSpPr>
        <p:sp>
          <p:nvSpPr>
            <p:cNvPr id="3" name="object 3"/>
            <p:cNvSpPr/>
            <p:nvPr/>
          </p:nvSpPr>
          <p:spPr>
            <a:xfrm>
              <a:off x="1642597" y="3969530"/>
              <a:ext cx="1145540" cy="1514475"/>
            </a:xfrm>
            <a:custGeom>
              <a:avLst/>
              <a:gdLst/>
              <a:ahLst/>
              <a:cxnLst/>
              <a:rect l="l" t="t" r="r" b="b"/>
              <a:pathLst>
                <a:path w="1145539" h="1514475">
                  <a:moveTo>
                    <a:pt x="0" y="757237"/>
                  </a:moveTo>
                  <a:lnTo>
                    <a:pt x="1438" y="703158"/>
                  </a:lnTo>
                  <a:lnTo>
                    <a:pt x="5687" y="650106"/>
                  </a:lnTo>
                  <a:lnTo>
                    <a:pt x="12651" y="598207"/>
                  </a:lnTo>
                  <a:lnTo>
                    <a:pt x="22233" y="547592"/>
                  </a:lnTo>
                  <a:lnTo>
                    <a:pt x="34336" y="498387"/>
                  </a:lnTo>
                  <a:lnTo>
                    <a:pt x="48862" y="450721"/>
                  </a:lnTo>
                  <a:lnTo>
                    <a:pt x="65715" y="404721"/>
                  </a:lnTo>
                  <a:lnTo>
                    <a:pt x="84798" y="360517"/>
                  </a:lnTo>
                  <a:lnTo>
                    <a:pt x="106014" y="318236"/>
                  </a:lnTo>
                  <a:lnTo>
                    <a:pt x="129267" y="278007"/>
                  </a:lnTo>
                  <a:lnTo>
                    <a:pt x="154458" y="239957"/>
                  </a:lnTo>
                  <a:lnTo>
                    <a:pt x="181492" y="204214"/>
                  </a:lnTo>
                  <a:lnTo>
                    <a:pt x="210271" y="170908"/>
                  </a:lnTo>
                  <a:lnTo>
                    <a:pt x="240698" y="140165"/>
                  </a:lnTo>
                  <a:lnTo>
                    <a:pt x="272677" y="112114"/>
                  </a:lnTo>
                  <a:lnTo>
                    <a:pt x="306111" y="86884"/>
                  </a:lnTo>
                  <a:lnTo>
                    <a:pt x="340902" y="64602"/>
                  </a:lnTo>
                  <a:lnTo>
                    <a:pt x="376954" y="45396"/>
                  </a:lnTo>
                  <a:lnTo>
                    <a:pt x="414169" y="29395"/>
                  </a:lnTo>
                  <a:lnTo>
                    <a:pt x="452452" y="16727"/>
                  </a:lnTo>
                  <a:lnTo>
                    <a:pt x="491704" y="7519"/>
                  </a:lnTo>
                  <a:lnTo>
                    <a:pt x="531830" y="1901"/>
                  </a:lnTo>
                  <a:lnTo>
                    <a:pt x="572731" y="0"/>
                  </a:lnTo>
                  <a:lnTo>
                    <a:pt x="613633" y="1901"/>
                  </a:lnTo>
                  <a:lnTo>
                    <a:pt x="653758" y="7519"/>
                  </a:lnTo>
                  <a:lnTo>
                    <a:pt x="693011" y="16727"/>
                  </a:lnTo>
                  <a:lnTo>
                    <a:pt x="731293" y="29395"/>
                  </a:lnTo>
                  <a:lnTo>
                    <a:pt x="768509" y="45396"/>
                  </a:lnTo>
                  <a:lnTo>
                    <a:pt x="804561" y="64602"/>
                  </a:lnTo>
                  <a:lnTo>
                    <a:pt x="839352" y="86884"/>
                  </a:lnTo>
                  <a:lnTo>
                    <a:pt x="872786" y="112114"/>
                  </a:lnTo>
                  <a:lnTo>
                    <a:pt x="904765" y="140165"/>
                  </a:lnTo>
                  <a:lnTo>
                    <a:pt x="935192" y="170908"/>
                  </a:lnTo>
                  <a:lnTo>
                    <a:pt x="963971" y="204214"/>
                  </a:lnTo>
                  <a:lnTo>
                    <a:pt x="991005" y="239957"/>
                  </a:lnTo>
                  <a:lnTo>
                    <a:pt x="1016196" y="278007"/>
                  </a:lnTo>
                  <a:lnTo>
                    <a:pt x="1039449" y="318236"/>
                  </a:lnTo>
                  <a:lnTo>
                    <a:pt x="1060665" y="360517"/>
                  </a:lnTo>
                  <a:lnTo>
                    <a:pt x="1079748" y="404721"/>
                  </a:lnTo>
                  <a:lnTo>
                    <a:pt x="1096601" y="450721"/>
                  </a:lnTo>
                  <a:lnTo>
                    <a:pt x="1111127" y="498387"/>
                  </a:lnTo>
                  <a:lnTo>
                    <a:pt x="1123230" y="547592"/>
                  </a:lnTo>
                  <a:lnTo>
                    <a:pt x="1132812" y="598207"/>
                  </a:lnTo>
                  <a:lnTo>
                    <a:pt x="1139776" y="650106"/>
                  </a:lnTo>
                  <a:lnTo>
                    <a:pt x="1144025" y="703158"/>
                  </a:lnTo>
                  <a:lnTo>
                    <a:pt x="1145463" y="757237"/>
                  </a:lnTo>
                  <a:lnTo>
                    <a:pt x="1144025" y="811316"/>
                  </a:lnTo>
                  <a:lnTo>
                    <a:pt x="1139776" y="864368"/>
                  </a:lnTo>
                  <a:lnTo>
                    <a:pt x="1132812" y="916267"/>
                  </a:lnTo>
                  <a:lnTo>
                    <a:pt x="1123230" y="966882"/>
                  </a:lnTo>
                  <a:lnTo>
                    <a:pt x="1111127" y="1016087"/>
                  </a:lnTo>
                  <a:lnTo>
                    <a:pt x="1096601" y="1063753"/>
                  </a:lnTo>
                  <a:lnTo>
                    <a:pt x="1079748" y="1109753"/>
                  </a:lnTo>
                  <a:lnTo>
                    <a:pt x="1060665" y="1153957"/>
                  </a:lnTo>
                  <a:lnTo>
                    <a:pt x="1039449" y="1196238"/>
                  </a:lnTo>
                  <a:lnTo>
                    <a:pt x="1016196" y="1236467"/>
                  </a:lnTo>
                  <a:lnTo>
                    <a:pt x="991005" y="1274517"/>
                  </a:lnTo>
                  <a:lnTo>
                    <a:pt x="963971" y="1310260"/>
                  </a:lnTo>
                  <a:lnTo>
                    <a:pt x="935192" y="1343566"/>
                  </a:lnTo>
                  <a:lnTo>
                    <a:pt x="904765" y="1374309"/>
                  </a:lnTo>
                  <a:lnTo>
                    <a:pt x="872786" y="1402360"/>
                  </a:lnTo>
                  <a:lnTo>
                    <a:pt x="839352" y="1427590"/>
                  </a:lnTo>
                  <a:lnTo>
                    <a:pt x="804561" y="1449872"/>
                  </a:lnTo>
                  <a:lnTo>
                    <a:pt x="768509" y="1469078"/>
                  </a:lnTo>
                  <a:lnTo>
                    <a:pt x="731293" y="1485079"/>
                  </a:lnTo>
                  <a:lnTo>
                    <a:pt x="693011" y="1497747"/>
                  </a:lnTo>
                  <a:lnTo>
                    <a:pt x="653758" y="1506955"/>
                  </a:lnTo>
                  <a:lnTo>
                    <a:pt x="613633" y="1512573"/>
                  </a:lnTo>
                  <a:lnTo>
                    <a:pt x="572731" y="1514474"/>
                  </a:lnTo>
                  <a:lnTo>
                    <a:pt x="531830" y="1512573"/>
                  </a:lnTo>
                  <a:lnTo>
                    <a:pt x="491704" y="1506955"/>
                  </a:lnTo>
                  <a:lnTo>
                    <a:pt x="452452" y="1497747"/>
                  </a:lnTo>
                  <a:lnTo>
                    <a:pt x="414169" y="1485079"/>
                  </a:lnTo>
                  <a:lnTo>
                    <a:pt x="376954" y="1469078"/>
                  </a:lnTo>
                  <a:lnTo>
                    <a:pt x="340902" y="1449872"/>
                  </a:lnTo>
                  <a:lnTo>
                    <a:pt x="306111" y="1427590"/>
                  </a:lnTo>
                  <a:lnTo>
                    <a:pt x="272677" y="1402360"/>
                  </a:lnTo>
                  <a:lnTo>
                    <a:pt x="240698" y="1374309"/>
                  </a:lnTo>
                  <a:lnTo>
                    <a:pt x="210271" y="1343566"/>
                  </a:lnTo>
                  <a:lnTo>
                    <a:pt x="181492" y="1310260"/>
                  </a:lnTo>
                  <a:lnTo>
                    <a:pt x="154458" y="1274517"/>
                  </a:lnTo>
                  <a:lnTo>
                    <a:pt x="129267" y="1236467"/>
                  </a:lnTo>
                  <a:lnTo>
                    <a:pt x="106014" y="1196238"/>
                  </a:lnTo>
                  <a:lnTo>
                    <a:pt x="84798" y="1153957"/>
                  </a:lnTo>
                  <a:lnTo>
                    <a:pt x="65715" y="1109753"/>
                  </a:lnTo>
                  <a:lnTo>
                    <a:pt x="48862" y="1063753"/>
                  </a:lnTo>
                  <a:lnTo>
                    <a:pt x="34336" y="1016087"/>
                  </a:lnTo>
                  <a:lnTo>
                    <a:pt x="22233" y="966882"/>
                  </a:lnTo>
                  <a:lnTo>
                    <a:pt x="12651" y="916267"/>
                  </a:lnTo>
                  <a:lnTo>
                    <a:pt x="5687" y="864368"/>
                  </a:lnTo>
                  <a:lnTo>
                    <a:pt x="1438" y="811316"/>
                  </a:lnTo>
                  <a:lnTo>
                    <a:pt x="0" y="757237"/>
                  </a:lnTo>
                  <a:close/>
                </a:path>
              </a:pathLst>
            </a:custGeom>
            <a:ln w="38100">
              <a:solidFill>
                <a:srgbClr val="066269"/>
              </a:solidFill>
            </a:ln>
          </p:spPr>
          <p:txBody>
            <a:bodyPr wrap="square" lIns="0" tIns="0" rIns="0" bIns="0" rtlCol="0"/>
            <a:lstStyle/>
            <a:p>
              <a:endParaRPr/>
            </a:p>
          </p:txBody>
        </p:sp>
        <p:sp>
          <p:nvSpPr>
            <p:cNvPr id="4" name="object 4"/>
            <p:cNvSpPr/>
            <p:nvPr/>
          </p:nvSpPr>
          <p:spPr>
            <a:xfrm>
              <a:off x="2236381" y="3821912"/>
              <a:ext cx="756920" cy="1671955"/>
            </a:xfrm>
            <a:custGeom>
              <a:avLst/>
              <a:gdLst/>
              <a:ahLst/>
              <a:cxnLst/>
              <a:rect l="l" t="t" r="r" b="b"/>
              <a:pathLst>
                <a:path w="756919" h="1671954">
                  <a:moveTo>
                    <a:pt x="756475" y="0"/>
                  </a:moveTo>
                  <a:lnTo>
                    <a:pt x="0" y="0"/>
                  </a:lnTo>
                  <a:lnTo>
                    <a:pt x="0" y="1671637"/>
                  </a:lnTo>
                  <a:lnTo>
                    <a:pt x="756475" y="1671637"/>
                  </a:lnTo>
                  <a:lnTo>
                    <a:pt x="756475" y="0"/>
                  </a:lnTo>
                  <a:close/>
                </a:path>
              </a:pathLst>
            </a:custGeom>
            <a:solidFill>
              <a:srgbClr val="FFFFFF"/>
            </a:solidFill>
          </p:spPr>
          <p:txBody>
            <a:bodyPr wrap="square" lIns="0" tIns="0" rIns="0" bIns="0" rtlCol="0"/>
            <a:lstStyle/>
            <a:p>
              <a:endParaRPr/>
            </a:p>
          </p:txBody>
        </p:sp>
      </p:grpSp>
      <p:sp>
        <p:nvSpPr>
          <p:cNvPr id="5" name="object 5"/>
          <p:cNvSpPr/>
          <p:nvPr/>
        </p:nvSpPr>
        <p:spPr>
          <a:xfrm>
            <a:off x="7445507" y="2694978"/>
            <a:ext cx="859155" cy="1135856"/>
          </a:xfrm>
          <a:custGeom>
            <a:avLst/>
            <a:gdLst/>
            <a:ahLst/>
            <a:cxnLst/>
            <a:rect l="l" t="t" r="r" b="b"/>
            <a:pathLst>
              <a:path w="1145540" h="1514475">
                <a:moveTo>
                  <a:pt x="0" y="757237"/>
                </a:moveTo>
                <a:lnTo>
                  <a:pt x="1438" y="703158"/>
                </a:lnTo>
                <a:lnTo>
                  <a:pt x="5687" y="650106"/>
                </a:lnTo>
                <a:lnTo>
                  <a:pt x="12651" y="598207"/>
                </a:lnTo>
                <a:lnTo>
                  <a:pt x="22233" y="547592"/>
                </a:lnTo>
                <a:lnTo>
                  <a:pt x="34336" y="498387"/>
                </a:lnTo>
                <a:lnTo>
                  <a:pt x="48862" y="450721"/>
                </a:lnTo>
                <a:lnTo>
                  <a:pt x="65715" y="404721"/>
                </a:lnTo>
                <a:lnTo>
                  <a:pt x="84798" y="360517"/>
                </a:lnTo>
                <a:lnTo>
                  <a:pt x="106014" y="318236"/>
                </a:lnTo>
                <a:lnTo>
                  <a:pt x="129267" y="278007"/>
                </a:lnTo>
                <a:lnTo>
                  <a:pt x="154458" y="239957"/>
                </a:lnTo>
                <a:lnTo>
                  <a:pt x="181492" y="204214"/>
                </a:lnTo>
                <a:lnTo>
                  <a:pt x="210271" y="170908"/>
                </a:lnTo>
                <a:lnTo>
                  <a:pt x="240698" y="140165"/>
                </a:lnTo>
                <a:lnTo>
                  <a:pt x="272677" y="112114"/>
                </a:lnTo>
                <a:lnTo>
                  <a:pt x="306111" y="86884"/>
                </a:lnTo>
                <a:lnTo>
                  <a:pt x="340902" y="64602"/>
                </a:lnTo>
                <a:lnTo>
                  <a:pt x="376954" y="45396"/>
                </a:lnTo>
                <a:lnTo>
                  <a:pt x="414169" y="29395"/>
                </a:lnTo>
                <a:lnTo>
                  <a:pt x="452452" y="16727"/>
                </a:lnTo>
                <a:lnTo>
                  <a:pt x="491704" y="7519"/>
                </a:lnTo>
                <a:lnTo>
                  <a:pt x="531830" y="1901"/>
                </a:lnTo>
                <a:lnTo>
                  <a:pt x="572731" y="0"/>
                </a:lnTo>
                <a:lnTo>
                  <a:pt x="613633" y="1901"/>
                </a:lnTo>
                <a:lnTo>
                  <a:pt x="653758" y="7519"/>
                </a:lnTo>
                <a:lnTo>
                  <a:pt x="693011" y="16727"/>
                </a:lnTo>
                <a:lnTo>
                  <a:pt x="731293" y="29395"/>
                </a:lnTo>
                <a:lnTo>
                  <a:pt x="768509" y="45396"/>
                </a:lnTo>
                <a:lnTo>
                  <a:pt x="804561" y="64602"/>
                </a:lnTo>
                <a:lnTo>
                  <a:pt x="839352" y="86884"/>
                </a:lnTo>
                <a:lnTo>
                  <a:pt x="872786" y="112114"/>
                </a:lnTo>
                <a:lnTo>
                  <a:pt x="904765" y="140165"/>
                </a:lnTo>
                <a:lnTo>
                  <a:pt x="935192" y="170908"/>
                </a:lnTo>
                <a:lnTo>
                  <a:pt x="963971" y="204214"/>
                </a:lnTo>
                <a:lnTo>
                  <a:pt x="991005" y="239957"/>
                </a:lnTo>
                <a:lnTo>
                  <a:pt x="1016196" y="278007"/>
                </a:lnTo>
                <a:lnTo>
                  <a:pt x="1039449" y="318236"/>
                </a:lnTo>
                <a:lnTo>
                  <a:pt x="1060665" y="360517"/>
                </a:lnTo>
                <a:lnTo>
                  <a:pt x="1079748" y="404721"/>
                </a:lnTo>
                <a:lnTo>
                  <a:pt x="1096601" y="450721"/>
                </a:lnTo>
                <a:lnTo>
                  <a:pt x="1111127" y="498387"/>
                </a:lnTo>
                <a:lnTo>
                  <a:pt x="1123230" y="547592"/>
                </a:lnTo>
                <a:lnTo>
                  <a:pt x="1132812" y="598207"/>
                </a:lnTo>
                <a:lnTo>
                  <a:pt x="1139776" y="650106"/>
                </a:lnTo>
                <a:lnTo>
                  <a:pt x="1144025" y="703158"/>
                </a:lnTo>
                <a:lnTo>
                  <a:pt x="1145463" y="757237"/>
                </a:lnTo>
                <a:lnTo>
                  <a:pt x="1144025" y="811316"/>
                </a:lnTo>
                <a:lnTo>
                  <a:pt x="1139776" y="864368"/>
                </a:lnTo>
                <a:lnTo>
                  <a:pt x="1132812" y="916267"/>
                </a:lnTo>
                <a:lnTo>
                  <a:pt x="1123230" y="966882"/>
                </a:lnTo>
                <a:lnTo>
                  <a:pt x="1111127" y="1016087"/>
                </a:lnTo>
                <a:lnTo>
                  <a:pt x="1096601" y="1063753"/>
                </a:lnTo>
                <a:lnTo>
                  <a:pt x="1079748" y="1109753"/>
                </a:lnTo>
                <a:lnTo>
                  <a:pt x="1060665" y="1153957"/>
                </a:lnTo>
                <a:lnTo>
                  <a:pt x="1039449" y="1196238"/>
                </a:lnTo>
                <a:lnTo>
                  <a:pt x="1016196" y="1236467"/>
                </a:lnTo>
                <a:lnTo>
                  <a:pt x="991005" y="1274517"/>
                </a:lnTo>
                <a:lnTo>
                  <a:pt x="963971" y="1310260"/>
                </a:lnTo>
                <a:lnTo>
                  <a:pt x="935192" y="1343566"/>
                </a:lnTo>
                <a:lnTo>
                  <a:pt x="904765" y="1374309"/>
                </a:lnTo>
                <a:lnTo>
                  <a:pt x="872786" y="1402360"/>
                </a:lnTo>
                <a:lnTo>
                  <a:pt x="839352" y="1427590"/>
                </a:lnTo>
                <a:lnTo>
                  <a:pt x="804561" y="1449872"/>
                </a:lnTo>
                <a:lnTo>
                  <a:pt x="768509" y="1469078"/>
                </a:lnTo>
                <a:lnTo>
                  <a:pt x="731293" y="1485079"/>
                </a:lnTo>
                <a:lnTo>
                  <a:pt x="693011" y="1497747"/>
                </a:lnTo>
                <a:lnTo>
                  <a:pt x="653758" y="1506955"/>
                </a:lnTo>
                <a:lnTo>
                  <a:pt x="613633" y="1512573"/>
                </a:lnTo>
                <a:lnTo>
                  <a:pt x="572731" y="1514475"/>
                </a:lnTo>
                <a:lnTo>
                  <a:pt x="531830" y="1512573"/>
                </a:lnTo>
                <a:lnTo>
                  <a:pt x="491704" y="1506955"/>
                </a:lnTo>
                <a:lnTo>
                  <a:pt x="452452" y="1497747"/>
                </a:lnTo>
                <a:lnTo>
                  <a:pt x="414169" y="1485079"/>
                </a:lnTo>
                <a:lnTo>
                  <a:pt x="376954" y="1469078"/>
                </a:lnTo>
                <a:lnTo>
                  <a:pt x="340902" y="1449872"/>
                </a:lnTo>
                <a:lnTo>
                  <a:pt x="306111" y="1427590"/>
                </a:lnTo>
                <a:lnTo>
                  <a:pt x="272677" y="1402360"/>
                </a:lnTo>
                <a:lnTo>
                  <a:pt x="240698" y="1374309"/>
                </a:lnTo>
                <a:lnTo>
                  <a:pt x="210271" y="1343566"/>
                </a:lnTo>
                <a:lnTo>
                  <a:pt x="181492" y="1310260"/>
                </a:lnTo>
                <a:lnTo>
                  <a:pt x="154458" y="1274517"/>
                </a:lnTo>
                <a:lnTo>
                  <a:pt x="129267" y="1236467"/>
                </a:lnTo>
                <a:lnTo>
                  <a:pt x="106014" y="1196238"/>
                </a:lnTo>
                <a:lnTo>
                  <a:pt x="84798" y="1153957"/>
                </a:lnTo>
                <a:lnTo>
                  <a:pt x="65715" y="1109753"/>
                </a:lnTo>
                <a:lnTo>
                  <a:pt x="48862" y="1063753"/>
                </a:lnTo>
                <a:lnTo>
                  <a:pt x="34336" y="1016087"/>
                </a:lnTo>
                <a:lnTo>
                  <a:pt x="22233" y="966882"/>
                </a:lnTo>
                <a:lnTo>
                  <a:pt x="12651" y="916267"/>
                </a:lnTo>
                <a:lnTo>
                  <a:pt x="5687" y="864368"/>
                </a:lnTo>
                <a:lnTo>
                  <a:pt x="1438" y="811316"/>
                </a:lnTo>
                <a:lnTo>
                  <a:pt x="0" y="757237"/>
                </a:lnTo>
                <a:close/>
              </a:path>
            </a:pathLst>
          </a:custGeom>
          <a:ln w="38100">
            <a:solidFill>
              <a:srgbClr val="066269"/>
            </a:solidFill>
          </a:ln>
        </p:spPr>
        <p:txBody>
          <a:bodyPr wrap="square" lIns="0" tIns="0" rIns="0" bIns="0" rtlCol="0"/>
          <a:lstStyle/>
          <a:p>
            <a:endParaRPr/>
          </a:p>
        </p:txBody>
      </p:sp>
      <p:sp>
        <p:nvSpPr>
          <p:cNvPr id="6" name="object 6"/>
          <p:cNvSpPr/>
          <p:nvPr/>
        </p:nvSpPr>
        <p:spPr>
          <a:xfrm>
            <a:off x="1677287" y="4968480"/>
            <a:ext cx="4745355" cy="0"/>
          </a:xfrm>
          <a:custGeom>
            <a:avLst/>
            <a:gdLst/>
            <a:ahLst/>
            <a:cxnLst/>
            <a:rect l="l" t="t" r="r" b="b"/>
            <a:pathLst>
              <a:path w="6327140">
                <a:moveTo>
                  <a:pt x="0" y="0"/>
                </a:moveTo>
                <a:lnTo>
                  <a:pt x="6326593" y="0"/>
                </a:lnTo>
              </a:path>
            </a:pathLst>
          </a:custGeom>
          <a:ln w="38100">
            <a:solidFill>
              <a:srgbClr val="08828A"/>
            </a:solidFill>
          </a:ln>
        </p:spPr>
        <p:txBody>
          <a:bodyPr wrap="square" lIns="0" tIns="0" rIns="0" bIns="0" rtlCol="0"/>
          <a:lstStyle/>
          <a:p>
            <a:endParaRPr/>
          </a:p>
        </p:txBody>
      </p:sp>
      <p:sp>
        <p:nvSpPr>
          <p:cNvPr id="7" name="object 7"/>
          <p:cNvSpPr/>
          <p:nvPr/>
        </p:nvSpPr>
        <p:spPr>
          <a:xfrm>
            <a:off x="6407945" y="4925613"/>
            <a:ext cx="85725" cy="85725"/>
          </a:xfrm>
          <a:custGeom>
            <a:avLst/>
            <a:gdLst/>
            <a:ahLst/>
            <a:cxnLst/>
            <a:rect l="l" t="t" r="r" b="b"/>
            <a:pathLst>
              <a:path w="114300" h="114300">
                <a:moveTo>
                  <a:pt x="0" y="0"/>
                </a:moveTo>
                <a:lnTo>
                  <a:pt x="0" y="114300"/>
                </a:lnTo>
                <a:lnTo>
                  <a:pt x="114300" y="57150"/>
                </a:lnTo>
                <a:lnTo>
                  <a:pt x="0" y="0"/>
                </a:lnTo>
                <a:close/>
              </a:path>
            </a:pathLst>
          </a:custGeom>
          <a:solidFill>
            <a:srgbClr val="08828A"/>
          </a:solidFill>
        </p:spPr>
        <p:txBody>
          <a:bodyPr wrap="square" lIns="0" tIns="0" rIns="0" bIns="0" rtlCol="0"/>
          <a:lstStyle/>
          <a:p>
            <a:endParaRPr/>
          </a:p>
        </p:txBody>
      </p:sp>
      <p:grpSp>
        <p:nvGrpSpPr>
          <p:cNvPr id="8" name="object 8"/>
          <p:cNvGrpSpPr/>
          <p:nvPr/>
        </p:nvGrpSpPr>
        <p:grpSpPr>
          <a:xfrm>
            <a:off x="1789506" y="2353861"/>
            <a:ext cx="6078855" cy="1557338"/>
            <a:chOff x="2386008" y="1995482"/>
            <a:chExt cx="8105140" cy="2076450"/>
          </a:xfrm>
        </p:grpSpPr>
        <p:sp>
          <p:nvSpPr>
            <p:cNvPr id="9" name="object 9"/>
            <p:cNvSpPr/>
            <p:nvPr/>
          </p:nvSpPr>
          <p:spPr>
            <a:xfrm>
              <a:off x="9701212" y="2400300"/>
              <a:ext cx="756920" cy="1671955"/>
            </a:xfrm>
            <a:custGeom>
              <a:avLst/>
              <a:gdLst/>
              <a:ahLst/>
              <a:cxnLst/>
              <a:rect l="l" t="t" r="r" b="b"/>
              <a:pathLst>
                <a:path w="756920" h="1671954">
                  <a:moveTo>
                    <a:pt x="756475" y="0"/>
                  </a:moveTo>
                  <a:lnTo>
                    <a:pt x="0" y="0"/>
                  </a:lnTo>
                  <a:lnTo>
                    <a:pt x="0" y="1671637"/>
                  </a:lnTo>
                  <a:lnTo>
                    <a:pt x="756475" y="1671637"/>
                  </a:lnTo>
                  <a:lnTo>
                    <a:pt x="756475" y="0"/>
                  </a:lnTo>
                  <a:close/>
                </a:path>
              </a:pathLst>
            </a:custGeom>
            <a:solidFill>
              <a:srgbClr val="FFFFFF"/>
            </a:solidFill>
          </p:spPr>
          <p:txBody>
            <a:bodyPr wrap="square" lIns="0" tIns="0" rIns="0" bIns="0" rtlCol="0"/>
            <a:lstStyle/>
            <a:p>
              <a:endParaRPr/>
            </a:p>
          </p:txBody>
        </p:sp>
        <p:sp>
          <p:nvSpPr>
            <p:cNvPr id="10" name="object 10"/>
            <p:cNvSpPr/>
            <p:nvPr/>
          </p:nvSpPr>
          <p:spPr>
            <a:xfrm>
              <a:off x="2481258" y="3952869"/>
              <a:ext cx="7990840" cy="0"/>
            </a:xfrm>
            <a:custGeom>
              <a:avLst/>
              <a:gdLst/>
              <a:ahLst/>
              <a:cxnLst/>
              <a:rect l="l" t="t" r="r" b="b"/>
              <a:pathLst>
                <a:path w="7990840">
                  <a:moveTo>
                    <a:pt x="7990713" y="0"/>
                  </a:moveTo>
                  <a:lnTo>
                    <a:pt x="0" y="0"/>
                  </a:lnTo>
                </a:path>
              </a:pathLst>
            </a:custGeom>
            <a:ln w="38100">
              <a:solidFill>
                <a:srgbClr val="08828A"/>
              </a:solidFill>
            </a:ln>
          </p:spPr>
          <p:txBody>
            <a:bodyPr wrap="square" lIns="0" tIns="0" rIns="0" bIns="0" rtlCol="0"/>
            <a:lstStyle/>
            <a:p>
              <a:endParaRPr/>
            </a:p>
          </p:txBody>
        </p:sp>
        <p:sp>
          <p:nvSpPr>
            <p:cNvPr id="11" name="object 11"/>
            <p:cNvSpPr/>
            <p:nvPr/>
          </p:nvSpPr>
          <p:spPr>
            <a:xfrm>
              <a:off x="2386008" y="3895716"/>
              <a:ext cx="114300" cy="114300"/>
            </a:xfrm>
            <a:custGeom>
              <a:avLst/>
              <a:gdLst/>
              <a:ahLst/>
              <a:cxnLst/>
              <a:rect l="l" t="t" r="r" b="b"/>
              <a:pathLst>
                <a:path w="114300" h="114300">
                  <a:moveTo>
                    <a:pt x="114300" y="0"/>
                  </a:moveTo>
                  <a:lnTo>
                    <a:pt x="0" y="57150"/>
                  </a:lnTo>
                  <a:lnTo>
                    <a:pt x="114300" y="114300"/>
                  </a:lnTo>
                  <a:lnTo>
                    <a:pt x="114300" y="0"/>
                  </a:lnTo>
                  <a:close/>
                </a:path>
              </a:pathLst>
            </a:custGeom>
            <a:solidFill>
              <a:srgbClr val="08828A"/>
            </a:solidFill>
          </p:spPr>
          <p:txBody>
            <a:bodyPr wrap="square" lIns="0" tIns="0" rIns="0" bIns="0" rtlCol="0"/>
            <a:lstStyle/>
            <a:p>
              <a:endParaRPr/>
            </a:p>
          </p:txBody>
        </p:sp>
        <p:sp>
          <p:nvSpPr>
            <p:cNvPr id="12" name="object 12"/>
            <p:cNvSpPr/>
            <p:nvPr/>
          </p:nvSpPr>
          <p:spPr>
            <a:xfrm>
              <a:off x="3343274" y="2471740"/>
              <a:ext cx="6824980" cy="0"/>
            </a:xfrm>
            <a:custGeom>
              <a:avLst/>
              <a:gdLst/>
              <a:ahLst/>
              <a:cxnLst/>
              <a:rect l="l" t="t" r="r" b="b"/>
              <a:pathLst>
                <a:path w="6824980">
                  <a:moveTo>
                    <a:pt x="0" y="0"/>
                  </a:moveTo>
                  <a:lnTo>
                    <a:pt x="6824548" y="0"/>
                  </a:lnTo>
                </a:path>
              </a:pathLst>
            </a:custGeom>
            <a:ln w="38100">
              <a:solidFill>
                <a:srgbClr val="08828A"/>
              </a:solidFill>
            </a:ln>
          </p:spPr>
          <p:txBody>
            <a:bodyPr wrap="square" lIns="0" tIns="0" rIns="0" bIns="0" rtlCol="0"/>
            <a:lstStyle/>
            <a:p>
              <a:endParaRPr/>
            </a:p>
          </p:txBody>
        </p:sp>
        <p:sp>
          <p:nvSpPr>
            <p:cNvPr id="13" name="object 13"/>
            <p:cNvSpPr/>
            <p:nvPr/>
          </p:nvSpPr>
          <p:spPr>
            <a:xfrm>
              <a:off x="2900362" y="2014537"/>
              <a:ext cx="7362825" cy="871855"/>
            </a:xfrm>
            <a:custGeom>
              <a:avLst/>
              <a:gdLst/>
              <a:ahLst/>
              <a:cxnLst/>
              <a:rect l="l" t="t" r="r" b="b"/>
              <a:pathLst>
                <a:path w="7362825" h="871855">
                  <a:moveTo>
                    <a:pt x="914400" y="435775"/>
                  </a:moveTo>
                  <a:lnTo>
                    <a:pt x="911707" y="388289"/>
                  </a:lnTo>
                  <a:lnTo>
                    <a:pt x="903846" y="342290"/>
                  </a:lnTo>
                  <a:lnTo>
                    <a:pt x="891082" y="298043"/>
                  </a:lnTo>
                  <a:lnTo>
                    <a:pt x="873696" y="255803"/>
                  </a:lnTo>
                  <a:lnTo>
                    <a:pt x="851966" y="215836"/>
                  </a:lnTo>
                  <a:lnTo>
                    <a:pt x="826185" y="178422"/>
                  </a:lnTo>
                  <a:lnTo>
                    <a:pt x="796607" y="143802"/>
                  </a:lnTo>
                  <a:lnTo>
                    <a:pt x="763524" y="112268"/>
                  </a:lnTo>
                  <a:lnTo>
                    <a:pt x="727214" y="84086"/>
                  </a:lnTo>
                  <a:lnTo>
                    <a:pt x="687946" y="59499"/>
                  </a:lnTo>
                  <a:lnTo>
                    <a:pt x="646023" y="38785"/>
                  </a:lnTo>
                  <a:lnTo>
                    <a:pt x="601700" y="22212"/>
                  </a:lnTo>
                  <a:lnTo>
                    <a:pt x="555269" y="10058"/>
                  </a:lnTo>
                  <a:lnTo>
                    <a:pt x="507009" y="2552"/>
                  </a:lnTo>
                  <a:lnTo>
                    <a:pt x="457200" y="0"/>
                  </a:lnTo>
                  <a:lnTo>
                    <a:pt x="407377" y="2552"/>
                  </a:lnTo>
                  <a:lnTo>
                    <a:pt x="359117" y="10058"/>
                  </a:lnTo>
                  <a:lnTo>
                    <a:pt x="312686" y="22212"/>
                  </a:lnTo>
                  <a:lnTo>
                    <a:pt x="268363" y="38785"/>
                  </a:lnTo>
                  <a:lnTo>
                    <a:pt x="226441" y="59499"/>
                  </a:lnTo>
                  <a:lnTo>
                    <a:pt x="187172" y="84086"/>
                  </a:lnTo>
                  <a:lnTo>
                    <a:pt x="150863" y="112268"/>
                  </a:lnTo>
                  <a:lnTo>
                    <a:pt x="117779" y="143802"/>
                  </a:lnTo>
                  <a:lnTo>
                    <a:pt x="88201" y="178422"/>
                  </a:lnTo>
                  <a:lnTo>
                    <a:pt x="62420" y="215836"/>
                  </a:lnTo>
                  <a:lnTo>
                    <a:pt x="40690" y="255803"/>
                  </a:lnTo>
                  <a:lnTo>
                    <a:pt x="23304" y="298043"/>
                  </a:lnTo>
                  <a:lnTo>
                    <a:pt x="10541" y="342290"/>
                  </a:lnTo>
                  <a:lnTo>
                    <a:pt x="2679" y="388289"/>
                  </a:lnTo>
                  <a:lnTo>
                    <a:pt x="0" y="435775"/>
                  </a:lnTo>
                  <a:lnTo>
                    <a:pt x="2679" y="483260"/>
                  </a:lnTo>
                  <a:lnTo>
                    <a:pt x="10541" y="529259"/>
                  </a:lnTo>
                  <a:lnTo>
                    <a:pt x="23304" y="573506"/>
                  </a:lnTo>
                  <a:lnTo>
                    <a:pt x="40690" y="615759"/>
                  </a:lnTo>
                  <a:lnTo>
                    <a:pt x="62420" y="655713"/>
                  </a:lnTo>
                  <a:lnTo>
                    <a:pt x="88201" y="693140"/>
                  </a:lnTo>
                  <a:lnTo>
                    <a:pt x="117779" y="727748"/>
                  </a:lnTo>
                  <a:lnTo>
                    <a:pt x="150863" y="759282"/>
                  </a:lnTo>
                  <a:lnTo>
                    <a:pt x="187172" y="787476"/>
                  </a:lnTo>
                  <a:lnTo>
                    <a:pt x="226441" y="812050"/>
                  </a:lnTo>
                  <a:lnTo>
                    <a:pt x="268363" y="832764"/>
                  </a:lnTo>
                  <a:lnTo>
                    <a:pt x="312686" y="849337"/>
                  </a:lnTo>
                  <a:lnTo>
                    <a:pt x="359117" y="861504"/>
                  </a:lnTo>
                  <a:lnTo>
                    <a:pt x="407377" y="868997"/>
                  </a:lnTo>
                  <a:lnTo>
                    <a:pt x="457200" y="871550"/>
                  </a:lnTo>
                  <a:lnTo>
                    <a:pt x="507009" y="868997"/>
                  </a:lnTo>
                  <a:lnTo>
                    <a:pt x="555269" y="861504"/>
                  </a:lnTo>
                  <a:lnTo>
                    <a:pt x="601700" y="849337"/>
                  </a:lnTo>
                  <a:lnTo>
                    <a:pt x="646023" y="832764"/>
                  </a:lnTo>
                  <a:lnTo>
                    <a:pt x="687946" y="812050"/>
                  </a:lnTo>
                  <a:lnTo>
                    <a:pt x="727214" y="787476"/>
                  </a:lnTo>
                  <a:lnTo>
                    <a:pt x="763524" y="759282"/>
                  </a:lnTo>
                  <a:lnTo>
                    <a:pt x="796607" y="727748"/>
                  </a:lnTo>
                  <a:lnTo>
                    <a:pt x="826185" y="693140"/>
                  </a:lnTo>
                  <a:lnTo>
                    <a:pt x="851966" y="655713"/>
                  </a:lnTo>
                  <a:lnTo>
                    <a:pt x="873696" y="615759"/>
                  </a:lnTo>
                  <a:lnTo>
                    <a:pt x="891082" y="573506"/>
                  </a:lnTo>
                  <a:lnTo>
                    <a:pt x="903846" y="529259"/>
                  </a:lnTo>
                  <a:lnTo>
                    <a:pt x="911707" y="483260"/>
                  </a:lnTo>
                  <a:lnTo>
                    <a:pt x="914400" y="435775"/>
                  </a:lnTo>
                  <a:close/>
                </a:path>
                <a:path w="7362825" h="871855">
                  <a:moveTo>
                    <a:pt x="7362711" y="457200"/>
                  </a:moveTo>
                  <a:lnTo>
                    <a:pt x="7248411" y="400050"/>
                  </a:lnTo>
                  <a:lnTo>
                    <a:pt x="7248411" y="514350"/>
                  </a:lnTo>
                  <a:lnTo>
                    <a:pt x="7362711" y="457200"/>
                  </a:lnTo>
                  <a:close/>
                </a:path>
              </a:pathLst>
            </a:custGeom>
            <a:solidFill>
              <a:srgbClr val="08828A"/>
            </a:solidFill>
          </p:spPr>
          <p:txBody>
            <a:bodyPr wrap="square" lIns="0" tIns="0" rIns="0" bIns="0" rtlCol="0"/>
            <a:lstStyle/>
            <a:p>
              <a:endParaRPr/>
            </a:p>
          </p:txBody>
        </p:sp>
        <p:sp>
          <p:nvSpPr>
            <p:cNvPr id="14" name="object 14"/>
            <p:cNvSpPr/>
            <p:nvPr/>
          </p:nvSpPr>
          <p:spPr>
            <a:xfrm>
              <a:off x="2900362" y="2014532"/>
              <a:ext cx="914400" cy="871855"/>
            </a:xfrm>
            <a:custGeom>
              <a:avLst/>
              <a:gdLst/>
              <a:ahLst/>
              <a:cxnLst/>
              <a:rect l="l" t="t" r="r" b="b"/>
              <a:pathLst>
                <a:path w="914400" h="871855">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sp>
        <p:nvSpPr>
          <p:cNvPr id="15" name="object 15" descr="$PPTXTitle"/>
          <p:cNvSpPr txBox="1">
            <a:spLocks noGrp="1"/>
          </p:cNvSpPr>
          <p:nvPr>
            <p:ph type="title"/>
          </p:nvPr>
        </p:nvSpPr>
        <p:spPr>
          <a:xfrm>
            <a:off x="1063321" y="314914"/>
            <a:ext cx="6977539" cy="1117614"/>
          </a:xfrm>
          <a:prstGeom prst="rect">
            <a:avLst/>
          </a:prstGeom>
        </p:spPr>
        <p:txBody>
          <a:bodyPr vert="horz" wrap="square" lIns="0" tIns="9525" rIns="0" bIns="0" rtlCol="0" anchor="t">
            <a:spAutoFit/>
          </a:bodyPr>
          <a:lstStyle/>
          <a:p>
            <a:pPr marL="9525">
              <a:spcBef>
                <a:spcPts val="75"/>
              </a:spcBef>
            </a:pPr>
            <a:r>
              <a:rPr dirty="0"/>
              <a:t>Illustrative</a:t>
            </a:r>
            <a:r>
              <a:rPr spc="-53" dirty="0"/>
              <a:t> </a:t>
            </a:r>
            <a:r>
              <a:rPr dirty="0"/>
              <a:t>Example</a:t>
            </a:r>
            <a:r>
              <a:rPr spc="-45" dirty="0"/>
              <a:t> </a:t>
            </a:r>
            <a:r>
              <a:rPr dirty="0"/>
              <a:t>of</a:t>
            </a:r>
            <a:r>
              <a:rPr spc="-38" dirty="0"/>
              <a:t> </a:t>
            </a:r>
            <a:r>
              <a:rPr dirty="0"/>
              <a:t>Cohort</a:t>
            </a:r>
            <a:r>
              <a:rPr spc="-135" dirty="0"/>
              <a:t> </a:t>
            </a:r>
            <a:r>
              <a:rPr spc="-8" dirty="0"/>
              <a:t>Aggregation</a:t>
            </a:r>
          </a:p>
        </p:txBody>
      </p:sp>
      <p:sp>
        <p:nvSpPr>
          <p:cNvPr id="16" name="object 16"/>
          <p:cNvSpPr txBox="1"/>
          <p:nvPr/>
        </p:nvSpPr>
        <p:spPr>
          <a:xfrm>
            <a:off x="2334815" y="257115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2025</a:t>
            </a:r>
            <a:endParaRPr sz="1350">
              <a:latin typeface="Calibri"/>
              <a:cs typeface="Calibri"/>
            </a:endParaRPr>
          </a:p>
        </p:txBody>
      </p:sp>
      <p:grpSp>
        <p:nvGrpSpPr>
          <p:cNvPr id="17" name="object 17"/>
          <p:cNvGrpSpPr/>
          <p:nvPr/>
        </p:nvGrpSpPr>
        <p:grpSpPr>
          <a:xfrm>
            <a:off x="3264694" y="2353862"/>
            <a:ext cx="714375" cy="682466"/>
            <a:chOff x="4352925" y="1995482"/>
            <a:chExt cx="952500" cy="909955"/>
          </a:xfrm>
        </p:grpSpPr>
        <p:sp>
          <p:nvSpPr>
            <p:cNvPr id="18" name="object 18"/>
            <p:cNvSpPr/>
            <p:nvPr/>
          </p:nvSpPr>
          <p:spPr>
            <a:xfrm>
              <a:off x="4371975" y="2014532"/>
              <a:ext cx="914400" cy="871855"/>
            </a:xfrm>
            <a:custGeom>
              <a:avLst/>
              <a:gdLst/>
              <a:ahLst/>
              <a:cxnLst/>
              <a:rect l="l" t="t" r="r" b="b"/>
              <a:pathLst>
                <a:path w="914400" h="871855">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19" name="object 19"/>
            <p:cNvSpPr/>
            <p:nvPr/>
          </p:nvSpPr>
          <p:spPr>
            <a:xfrm>
              <a:off x="4371975" y="2014532"/>
              <a:ext cx="914400" cy="871855"/>
            </a:xfrm>
            <a:custGeom>
              <a:avLst/>
              <a:gdLst/>
              <a:ahLst/>
              <a:cxnLst/>
              <a:rect l="l" t="t" r="r" b="b"/>
              <a:pathLst>
                <a:path w="914400" h="871855">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sp>
        <p:nvSpPr>
          <p:cNvPr id="20" name="object 20"/>
          <p:cNvSpPr txBox="1"/>
          <p:nvPr/>
        </p:nvSpPr>
        <p:spPr>
          <a:xfrm>
            <a:off x="3438525" y="257115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2024</a:t>
            </a:r>
            <a:endParaRPr sz="1350">
              <a:latin typeface="Calibri"/>
              <a:cs typeface="Calibri"/>
            </a:endParaRPr>
          </a:p>
        </p:txBody>
      </p:sp>
      <p:grpSp>
        <p:nvGrpSpPr>
          <p:cNvPr id="21" name="object 21"/>
          <p:cNvGrpSpPr/>
          <p:nvPr/>
        </p:nvGrpSpPr>
        <p:grpSpPr>
          <a:xfrm>
            <a:off x="4368403" y="2353862"/>
            <a:ext cx="714375" cy="682466"/>
            <a:chOff x="5824537" y="1995482"/>
            <a:chExt cx="952500" cy="909955"/>
          </a:xfrm>
        </p:grpSpPr>
        <p:sp>
          <p:nvSpPr>
            <p:cNvPr id="22" name="object 22"/>
            <p:cNvSpPr/>
            <p:nvPr/>
          </p:nvSpPr>
          <p:spPr>
            <a:xfrm>
              <a:off x="5843587" y="2014532"/>
              <a:ext cx="914400" cy="871855"/>
            </a:xfrm>
            <a:custGeom>
              <a:avLst/>
              <a:gdLst/>
              <a:ahLst/>
              <a:cxnLst/>
              <a:rect l="l" t="t" r="r" b="b"/>
              <a:pathLst>
                <a:path w="914400" h="871855">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23" name="object 23"/>
            <p:cNvSpPr/>
            <p:nvPr/>
          </p:nvSpPr>
          <p:spPr>
            <a:xfrm>
              <a:off x="5843587" y="2014532"/>
              <a:ext cx="914400" cy="871855"/>
            </a:xfrm>
            <a:custGeom>
              <a:avLst/>
              <a:gdLst/>
              <a:ahLst/>
              <a:cxnLst/>
              <a:rect l="l" t="t" r="r" b="b"/>
              <a:pathLst>
                <a:path w="914400" h="871855">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sp>
        <p:nvSpPr>
          <p:cNvPr id="24" name="object 24"/>
          <p:cNvSpPr txBox="1"/>
          <p:nvPr/>
        </p:nvSpPr>
        <p:spPr>
          <a:xfrm>
            <a:off x="4542233" y="257115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2023</a:t>
            </a:r>
            <a:endParaRPr sz="1350">
              <a:latin typeface="Calibri"/>
              <a:cs typeface="Calibri"/>
            </a:endParaRPr>
          </a:p>
        </p:txBody>
      </p:sp>
      <p:grpSp>
        <p:nvGrpSpPr>
          <p:cNvPr id="25" name="object 25"/>
          <p:cNvGrpSpPr/>
          <p:nvPr/>
        </p:nvGrpSpPr>
        <p:grpSpPr>
          <a:xfrm>
            <a:off x="5472111" y="2353862"/>
            <a:ext cx="714375" cy="682466"/>
            <a:chOff x="7296148" y="1995482"/>
            <a:chExt cx="952500" cy="909955"/>
          </a:xfrm>
        </p:grpSpPr>
        <p:sp>
          <p:nvSpPr>
            <p:cNvPr id="26" name="object 26"/>
            <p:cNvSpPr/>
            <p:nvPr/>
          </p:nvSpPr>
          <p:spPr>
            <a:xfrm>
              <a:off x="7315198" y="2014532"/>
              <a:ext cx="914400" cy="871855"/>
            </a:xfrm>
            <a:custGeom>
              <a:avLst/>
              <a:gdLst/>
              <a:ahLst/>
              <a:cxnLst/>
              <a:rect l="l" t="t" r="r" b="b"/>
              <a:pathLst>
                <a:path w="914400" h="871855">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27" name="object 27"/>
            <p:cNvSpPr/>
            <p:nvPr/>
          </p:nvSpPr>
          <p:spPr>
            <a:xfrm>
              <a:off x="7315198" y="2014532"/>
              <a:ext cx="914400" cy="871855"/>
            </a:xfrm>
            <a:custGeom>
              <a:avLst/>
              <a:gdLst/>
              <a:ahLst/>
              <a:cxnLst/>
              <a:rect l="l" t="t" r="r" b="b"/>
              <a:pathLst>
                <a:path w="914400" h="871855">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sp>
        <p:nvSpPr>
          <p:cNvPr id="28" name="object 28"/>
          <p:cNvSpPr txBox="1"/>
          <p:nvPr/>
        </p:nvSpPr>
        <p:spPr>
          <a:xfrm>
            <a:off x="5645942" y="257115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2022</a:t>
            </a:r>
            <a:endParaRPr sz="1350">
              <a:latin typeface="Calibri"/>
              <a:cs typeface="Calibri"/>
            </a:endParaRPr>
          </a:p>
        </p:txBody>
      </p:sp>
      <p:grpSp>
        <p:nvGrpSpPr>
          <p:cNvPr id="29" name="object 29"/>
          <p:cNvGrpSpPr/>
          <p:nvPr/>
        </p:nvGrpSpPr>
        <p:grpSpPr>
          <a:xfrm>
            <a:off x="6575820" y="2353862"/>
            <a:ext cx="714375" cy="682466"/>
            <a:chOff x="8767760" y="1995482"/>
            <a:chExt cx="952500" cy="909955"/>
          </a:xfrm>
        </p:grpSpPr>
        <p:sp>
          <p:nvSpPr>
            <p:cNvPr id="30" name="object 30"/>
            <p:cNvSpPr/>
            <p:nvPr/>
          </p:nvSpPr>
          <p:spPr>
            <a:xfrm>
              <a:off x="8786810" y="2014532"/>
              <a:ext cx="914400" cy="871855"/>
            </a:xfrm>
            <a:custGeom>
              <a:avLst/>
              <a:gdLst/>
              <a:ahLst/>
              <a:cxnLst/>
              <a:rect l="l" t="t" r="r" b="b"/>
              <a:pathLst>
                <a:path w="914400" h="871855">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31" name="object 31"/>
            <p:cNvSpPr/>
            <p:nvPr/>
          </p:nvSpPr>
          <p:spPr>
            <a:xfrm>
              <a:off x="8786810" y="2014532"/>
              <a:ext cx="914400" cy="871855"/>
            </a:xfrm>
            <a:custGeom>
              <a:avLst/>
              <a:gdLst/>
              <a:ahLst/>
              <a:cxnLst/>
              <a:rect l="l" t="t" r="r" b="b"/>
              <a:pathLst>
                <a:path w="914400" h="871855">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sp>
        <p:nvSpPr>
          <p:cNvPr id="32" name="object 32"/>
          <p:cNvSpPr txBox="1"/>
          <p:nvPr/>
        </p:nvSpPr>
        <p:spPr>
          <a:xfrm>
            <a:off x="6749651" y="2571156"/>
            <a:ext cx="367188" cy="217367"/>
          </a:xfrm>
          <a:prstGeom prst="rect">
            <a:avLst/>
          </a:prstGeom>
        </p:spPr>
        <p:txBody>
          <a:bodyPr vert="horz" wrap="square" lIns="0" tIns="9525" rIns="0" bIns="0" rtlCol="0">
            <a:spAutoFit/>
          </a:bodyPr>
          <a:lstStyle/>
          <a:p>
            <a:pPr marL="9525">
              <a:spcBef>
                <a:spcPts val="75"/>
              </a:spcBef>
            </a:pPr>
            <a:r>
              <a:rPr sz="1350" spc="-15" dirty="0">
                <a:solidFill>
                  <a:srgbClr val="FFFFFF"/>
                </a:solidFill>
                <a:latin typeface="Calibri"/>
                <a:cs typeface="Calibri"/>
              </a:rPr>
              <a:t>2021</a:t>
            </a:r>
            <a:endParaRPr sz="1350">
              <a:latin typeface="Calibri"/>
              <a:cs typeface="Calibri"/>
            </a:endParaRPr>
          </a:p>
        </p:txBody>
      </p:sp>
      <p:grpSp>
        <p:nvGrpSpPr>
          <p:cNvPr id="33" name="object 33"/>
          <p:cNvGrpSpPr/>
          <p:nvPr/>
        </p:nvGrpSpPr>
        <p:grpSpPr>
          <a:xfrm>
            <a:off x="2160984" y="3495075"/>
            <a:ext cx="5129213" cy="684371"/>
            <a:chOff x="2881312" y="3517100"/>
            <a:chExt cx="6838950" cy="912494"/>
          </a:xfrm>
        </p:grpSpPr>
        <p:sp>
          <p:nvSpPr>
            <p:cNvPr id="34" name="object 34"/>
            <p:cNvSpPr/>
            <p:nvPr/>
          </p:nvSpPr>
          <p:spPr>
            <a:xfrm>
              <a:off x="8786811" y="3536150"/>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35" name="object 35"/>
            <p:cNvSpPr/>
            <p:nvPr/>
          </p:nvSpPr>
          <p:spPr>
            <a:xfrm>
              <a:off x="8786811" y="3536150"/>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sp>
          <p:nvSpPr>
            <p:cNvPr id="36" name="object 36"/>
            <p:cNvSpPr/>
            <p:nvPr/>
          </p:nvSpPr>
          <p:spPr>
            <a:xfrm>
              <a:off x="7315198" y="3536150"/>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37" name="object 37"/>
            <p:cNvSpPr/>
            <p:nvPr/>
          </p:nvSpPr>
          <p:spPr>
            <a:xfrm>
              <a:off x="7315198" y="3536150"/>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sp>
          <p:nvSpPr>
            <p:cNvPr id="38" name="object 38"/>
            <p:cNvSpPr/>
            <p:nvPr/>
          </p:nvSpPr>
          <p:spPr>
            <a:xfrm>
              <a:off x="5843587" y="3536150"/>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39" name="object 39"/>
            <p:cNvSpPr/>
            <p:nvPr/>
          </p:nvSpPr>
          <p:spPr>
            <a:xfrm>
              <a:off x="5843587" y="3536150"/>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sp>
          <p:nvSpPr>
            <p:cNvPr id="40" name="object 40"/>
            <p:cNvSpPr/>
            <p:nvPr/>
          </p:nvSpPr>
          <p:spPr>
            <a:xfrm>
              <a:off x="4371975" y="3538531"/>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41" name="object 41"/>
            <p:cNvSpPr/>
            <p:nvPr/>
          </p:nvSpPr>
          <p:spPr>
            <a:xfrm>
              <a:off x="4371975" y="3538531"/>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sp>
          <p:nvSpPr>
            <p:cNvPr id="42" name="object 42"/>
            <p:cNvSpPr/>
            <p:nvPr/>
          </p:nvSpPr>
          <p:spPr>
            <a:xfrm>
              <a:off x="2900362" y="3536150"/>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43" name="object 43"/>
            <p:cNvSpPr/>
            <p:nvPr/>
          </p:nvSpPr>
          <p:spPr>
            <a:xfrm>
              <a:off x="2900362" y="3536150"/>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pSp>
        <p:nvGrpSpPr>
          <p:cNvPr id="44" name="object 44"/>
          <p:cNvGrpSpPr/>
          <p:nvPr/>
        </p:nvGrpSpPr>
        <p:grpSpPr>
          <a:xfrm>
            <a:off x="2160984" y="4636288"/>
            <a:ext cx="714375" cy="682466"/>
            <a:chOff x="2881312" y="5038717"/>
            <a:chExt cx="952500" cy="909955"/>
          </a:xfrm>
        </p:grpSpPr>
        <p:sp>
          <p:nvSpPr>
            <p:cNvPr id="45" name="object 45"/>
            <p:cNvSpPr/>
            <p:nvPr/>
          </p:nvSpPr>
          <p:spPr>
            <a:xfrm>
              <a:off x="2900362" y="5057767"/>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46" name="object 46"/>
            <p:cNvSpPr/>
            <p:nvPr/>
          </p:nvSpPr>
          <p:spPr>
            <a:xfrm>
              <a:off x="2900362" y="5057767"/>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pSp>
        <p:nvGrpSpPr>
          <p:cNvPr id="47" name="object 47"/>
          <p:cNvGrpSpPr/>
          <p:nvPr/>
        </p:nvGrpSpPr>
        <p:grpSpPr>
          <a:xfrm>
            <a:off x="3264694" y="4636288"/>
            <a:ext cx="714375" cy="682466"/>
            <a:chOff x="4352925" y="5038717"/>
            <a:chExt cx="952500" cy="909955"/>
          </a:xfrm>
        </p:grpSpPr>
        <p:sp>
          <p:nvSpPr>
            <p:cNvPr id="48" name="object 48"/>
            <p:cNvSpPr/>
            <p:nvPr/>
          </p:nvSpPr>
          <p:spPr>
            <a:xfrm>
              <a:off x="4371975" y="5057767"/>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49" name="object 49"/>
            <p:cNvSpPr/>
            <p:nvPr/>
          </p:nvSpPr>
          <p:spPr>
            <a:xfrm>
              <a:off x="4371975" y="5057767"/>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pSp>
        <p:nvGrpSpPr>
          <p:cNvPr id="50" name="object 50"/>
          <p:cNvGrpSpPr/>
          <p:nvPr/>
        </p:nvGrpSpPr>
        <p:grpSpPr>
          <a:xfrm>
            <a:off x="4368403" y="4636288"/>
            <a:ext cx="714375" cy="682466"/>
            <a:chOff x="5824537" y="5038717"/>
            <a:chExt cx="952500" cy="909955"/>
          </a:xfrm>
        </p:grpSpPr>
        <p:sp>
          <p:nvSpPr>
            <p:cNvPr id="51" name="object 51"/>
            <p:cNvSpPr/>
            <p:nvPr/>
          </p:nvSpPr>
          <p:spPr>
            <a:xfrm>
              <a:off x="5843587" y="5057767"/>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52" name="object 52"/>
            <p:cNvSpPr/>
            <p:nvPr/>
          </p:nvSpPr>
          <p:spPr>
            <a:xfrm>
              <a:off x="5843587" y="5057767"/>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pSp>
        <p:nvGrpSpPr>
          <p:cNvPr id="53" name="object 53"/>
          <p:cNvGrpSpPr/>
          <p:nvPr/>
        </p:nvGrpSpPr>
        <p:grpSpPr>
          <a:xfrm>
            <a:off x="5472111" y="4636288"/>
            <a:ext cx="714375" cy="682466"/>
            <a:chOff x="7296148" y="5038717"/>
            <a:chExt cx="952500" cy="909955"/>
          </a:xfrm>
        </p:grpSpPr>
        <p:sp>
          <p:nvSpPr>
            <p:cNvPr id="54" name="object 54"/>
            <p:cNvSpPr/>
            <p:nvPr/>
          </p:nvSpPr>
          <p:spPr>
            <a:xfrm>
              <a:off x="7315198" y="5057767"/>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55" name="object 55"/>
            <p:cNvSpPr/>
            <p:nvPr/>
          </p:nvSpPr>
          <p:spPr>
            <a:xfrm>
              <a:off x="7315198" y="5057767"/>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pSp>
        <p:nvGrpSpPr>
          <p:cNvPr id="56" name="object 56"/>
          <p:cNvGrpSpPr/>
          <p:nvPr/>
        </p:nvGrpSpPr>
        <p:grpSpPr>
          <a:xfrm>
            <a:off x="6575820" y="4636288"/>
            <a:ext cx="714375" cy="682466"/>
            <a:chOff x="8767760" y="5038717"/>
            <a:chExt cx="952500" cy="909955"/>
          </a:xfrm>
        </p:grpSpPr>
        <p:sp>
          <p:nvSpPr>
            <p:cNvPr id="57" name="object 57"/>
            <p:cNvSpPr/>
            <p:nvPr/>
          </p:nvSpPr>
          <p:spPr>
            <a:xfrm>
              <a:off x="8786810" y="5057767"/>
              <a:ext cx="914400" cy="871855"/>
            </a:xfrm>
            <a:custGeom>
              <a:avLst/>
              <a:gdLst/>
              <a:ahLst/>
              <a:cxnLst/>
              <a:rect l="l" t="t" r="r" b="b"/>
              <a:pathLst>
                <a:path w="914400" h="871854">
                  <a:moveTo>
                    <a:pt x="457200" y="0"/>
                  </a:moveTo>
                  <a:lnTo>
                    <a:pt x="407383" y="2557"/>
                  </a:lnTo>
                  <a:lnTo>
                    <a:pt x="359120" y="10051"/>
                  </a:lnTo>
                  <a:lnTo>
                    <a:pt x="312690" y="22216"/>
                  </a:lnTo>
                  <a:lnTo>
                    <a:pt x="268372" y="38787"/>
                  </a:lnTo>
                  <a:lnTo>
                    <a:pt x="226443" y="59497"/>
                  </a:lnTo>
                  <a:lnTo>
                    <a:pt x="187184" y="84081"/>
                  </a:lnTo>
                  <a:lnTo>
                    <a:pt x="150874" y="112272"/>
                  </a:lnTo>
                  <a:lnTo>
                    <a:pt x="117791" y="143805"/>
                  </a:lnTo>
                  <a:lnTo>
                    <a:pt x="88213" y="178414"/>
                  </a:lnTo>
                  <a:lnTo>
                    <a:pt x="62421" y="215834"/>
                  </a:lnTo>
                  <a:lnTo>
                    <a:pt x="40693" y="255797"/>
                  </a:lnTo>
                  <a:lnTo>
                    <a:pt x="23308" y="298039"/>
                  </a:lnTo>
                  <a:lnTo>
                    <a:pt x="10545" y="342293"/>
                  </a:lnTo>
                  <a:lnTo>
                    <a:pt x="2682" y="388293"/>
                  </a:lnTo>
                  <a:lnTo>
                    <a:pt x="0" y="435775"/>
                  </a:lnTo>
                  <a:lnTo>
                    <a:pt x="2682" y="483256"/>
                  </a:lnTo>
                  <a:lnTo>
                    <a:pt x="10545" y="529257"/>
                  </a:lnTo>
                  <a:lnTo>
                    <a:pt x="23308" y="573511"/>
                  </a:lnTo>
                  <a:lnTo>
                    <a:pt x="40693" y="615752"/>
                  </a:lnTo>
                  <a:lnTo>
                    <a:pt x="62421" y="655716"/>
                  </a:lnTo>
                  <a:lnTo>
                    <a:pt x="88213" y="693135"/>
                  </a:lnTo>
                  <a:lnTo>
                    <a:pt x="117791" y="727744"/>
                  </a:lnTo>
                  <a:lnTo>
                    <a:pt x="150874" y="759277"/>
                  </a:lnTo>
                  <a:lnTo>
                    <a:pt x="187184" y="787468"/>
                  </a:lnTo>
                  <a:lnTo>
                    <a:pt x="226443" y="812052"/>
                  </a:lnTo>
                  <a:lnTo>
                    <a:pt x="268372" y="832762"/>
                  </a:lnTo>
                  <a:lnTo>
                    <a:pt x="312690" y="849333"/>
                  </a:lnTo>
                  <a:lnTo>
                    <a:pt x="359120" y="861498"/>
                  </a:lnTo>
                  <a:lnTo>
                    <a:pt x="407383" y="868993"/>
                  </a:lnTo>
                  <a:lnTo>
                    <a:pt x="457200" y="871550"/>
                  </a:lnTo>
                  <a:lnTo>
                    <a:pt x="507016" y="868993"/>
                  </a:lnTo>
                  <a:lnTo>
                    <a:pt x="555279" y="861498"/>
                  </a:lnTo>
                  <a:lnTo>
                    <a:pt x="601709" y="849333"/>
                  </a:lnTo>
                  <a:lnTo>
                    <a:pt x="646027" y="832762"/>
                  </a:lnTo>
                  <a:lnTo>
                    <a:pt x="687956" y="812052"/>
                  </a:lnTo>
                  <a:lnTo>
                    <a:pt x="727215" y="787468"/>
                  </a:lnTo>
                  <a:lnTo>
                    <a:pt x="763525" y="759277"/>
                  </a:lnTo>
                  <a:lnTo>
                    <a:pt x="796608" y="727744"/>
                  </a:lnTo>
                  <a:lnTo>
                    <a:pt x="826186" y="693135"/>
                  </a:lnTo>
                  <a:lnTo>
                    <a:pt x="851978" y="655716"/>
                  </a:lnTo>
                  <a:lnTo>
                    <a:pt x="873706" y="615752"/>
                  </a:lnTo>
                  <a:lnTo>
                    <a:pt x="891091" y="573511"/>
                  </a:lnTo>
                  <a:lnTo>
                    <a:pt x="903854" y="529257"/>
                  </a:lnTo>
                  <a:lnTo>
                    <a:pt x="911717" y="483256"/>
                  </a:lnTo>
                  <a:lnTo>
                    <a:pt x="914400" y="435775"/>
                  </a:lnTo>
                  <a:lnTo>
                    <a:pt x="911717" y="388293"/>
                  </a:lnTo>
                  <a:lnTo>
                    <a:pt x="903854" y="342293"/>
                  </a:lnTo>
                  <a:lnTo>
                    <a:pt x="891091" y="298039"/>
                  </a:lnTo>
                  <a:lnTo>
                    <a:pt x="873706" y="255797"/>
                  </a:lnTo>
                  <a:lnTo>
                    <a:pt x="851978" y="215834"/>
                  </a:lnTo>
                  <a:lnTo>
                    <a:pt x="826186" y="178414"/>
                  </a:lnTo>
                  <a:lnTo>
                    <a:pt x="796608" y="143805"/>
                  </a:lnTo>
                  <a:lnTo>
                    <a:pt x="763525" y="112272"/>
                  </a:lnTo>
                  <a:lnTo>
                    <a:pt x="727215" y="84081"/>
                  </a:lnTo>
                  <a:lnTo>
                    <a:pt x="687956" y="59497"/>
                  </a:lnTo>
                  <a:lnTo>
                    <a:pt x="646027" y="38787"/>
                  </a:lnTo>
                  <a:lnTo>
                    <a:pt x="601709" y="22216"/>
                  </a:lnTo>
                  <a:lnTo>
                    <a:pt x="555279" y="10051"/>
                  </a:lnTo>
                  <a:lnTo>
                    <a:pt x="507016" y="2557"/>
                  </a:lnTo>
                  <a:lnTo>
                    <a:pt x="457200" y="0"/>
                  </a:lnTo>
                  <a:close/>
                </a:path>
              </a:pathLst>
            </a:custGeom>
            <a:solidFill>
              <a:srgbClr val="08828A"/>
            </a:solidFill>
          </p:spPr>
          <p:txBody>
            <a:bodyPr wrap="square" lIns="0" tIns="0" rIns="0" bIns="0" rtlCol="0"/>
            <a:lstStyle/>
            <a:p>
              <a:endParaRPr/>
            </a:p>
          </p:txBody>
        </p:sp>
        <p:sp>
          <p:nvSpPr>
            <p:cNvPr id="58" name="object 58"/>
            <p:cNvSpPr/>
            <p:nvPr/>
          </p:nvSpPr>
          <p:spPr>
            <a:xfrm>
              <a:off x="8786810" y="5057767"/>
              <a:ext cx="914400" cy="871855"/>
            </a:xfrm>
            <a:custGeom>
              <a:avLst/>
              <a:gdLst/>
              <a:ahLst/>
              <a:cxnLst/>
              <a:rect l="l" t="t" r="r" b="b"/>
              <a:pathLst>
                <a:path w="914400" h="871854">
                  <a:moveTo>
                    <a:pt x="0" y="435775"/>
                  </a:moveTo>
                  <a:lnTo>
                    <a:pt x="2682" y="388293"/>
                  </a:lnTo>
                  <a:lnTo>
                    <a:pt x="10545" y="342293"/>
                  </a:lnTo>
                  <a:lnTo>
                    <a:pt x="23308" y="298039"/>
                  </a:lnTo>
                  <a:lnTo>
                    <a:pt x="40693" y="255797"/>
                  </a:lnTo>
                  <a:lnTo>
                    <a:pt x="62421" y="215834"/>
                  </a:lnTo>
                  <a:lnTo>
                    <a:pt x="88213" y="178414"/>
                  </a:lnTo>
                  <a:lnTo>
                    <a:pt x="117791" y="143805"/>
                  </a:lnTo>
                  <a:lnTo>
                    <a:pt x="150874" y="112272"/>
                  </a:lnTo>
                  <a:lnTo>
                    <a:pt x="187184" y="84081"/>
                  </a:lnTo>
                  <a:lnTo>
                    <a:pt x="226443" y="59497"/>
                  </a:lnTo>
                  <a:lnTo>
                    <a:pt x="268372" y="38787"/>
                  </a:lnTo>
                  <a:lnTo>
                    <a:pt x="312690" y="22216"/>
                  </a:lnTo>
                  <a:lnTo>
                    <a:pt x="359120" y="10051"/>
                  </a:lnTo>
                  <a:lnTo>
                    <a:pt x="407383" y="2557"/>
                  </a:lnTo>
                  <a:lnTo>
                    <a:pt x="457200" y="0"/>
                  </a:lnTo>
                  <a:lnTo>
                    <a:pt x="507016" y="2557"/>
                  </a:lnTo>
                  <a:lnTo>
                    <a:pt x="555279" y="10051"/>
                  </a:lnTo>
                  <a:lnTo>
                    <a:pt x="601709" y="22216"/>
                  </a:lnTo>
                  <a:lnTo>
                    <a:pt x="646027" y="38787"/>
                  </a:lnTo>
                  <a:lnTo>
                    <a:pt x="687956" y="59497"/>
                  </a:lnTo>
                  <a:lnTo>
                    <a:pt x="727215" y="84081"/>
                  </a:lnTo>
                  <a:lnTo>
                    <a:pt x="763525" y="112272"/>
                  </a:lnTo>
                  <a:lnTo>
                    <a:pt x="796608" y="143805"/>
                  </a:lnTo>
                  <a:lnTo>
                    <a:pt x="826186" y="178414"/>
                  </a:lnTo>
                  <a:lnTo>
                    <a:pt x="851978" y="215834"/>
                  </a:lnTo>
                  <a:lnTo>
                    <a:pt x="873706" y="255797"/>
                  </a:lnTo>
                  <a:lnTo>
                    <a:pt x="891091" y="298039"/>
                  </a:lnTo>
                  <a:lnTo>
                    <a:pt x="903854" y="342293"/>
                  </a:lnTo>
                  <a:lnTo>
                    <a:pt x="911717" y="388293"/>
                  </a:lnTo>
                  <a:lnTo>
                    <a:pt x="914400" y="435775"/>
                  </a:lnTo>
                  <a:lnTo>
                    <a:pt x="911717" y="483256"/>
                  </a:lnTo>
                  <a:lnTo>
                    <a:pt x="903854" y="529257"/>
                  </a:lnTo>
                  <a:lnTo>
                    <a:pt x="891091" y="573511"/>
                  </a:lnTo>
                  <a:lnTo>
                    <a:pt x="873706" y="615752"/>
                  </a:lnTo>
                  <a:lnTo>
                    <a:pt x="851978" y="655716"/>
                  </a:lnTo>
                  <a:lnTo>
                    <a:pt x="826186" y="693135"/>
                  </a:lnTo>
                  <a:lnTo>
                    <a:pt x="796608" y="727744"/>
                  </a:lnTo>
                  <a:lnTo>
                    <a:pt x="763525" y="759277"/>
                  </a:lnTo>
                  <a:lnTo>
                    <a:pt x="727215" y="787468"/>
                  </a:lnTo>
                  <a:lnTo>
                    <a:pt x="687956" y="812052"/>
                  </a:lnTo>
                  <a:lnTo>
                    <a:pt x="646027" y="832762"/>
                  </a:lnTo>
                  <a:lnTo>
                    <a:pt x="601709" y="849333"/>
                  </a:lnTo>
                  <a:lnTo>
                    <a:pt x="555279" y="861498"/>
                  </a:lnTo>
                  <a:lnTo>
                    <a:pt x="507016" y="868993"/>
                  </a:lnTo>
                  <a:lnTo>
                    <a:pt x="457200" y="871550"/>
                  </a:lnTo>
                  <a:lnTo>
                    <a:pt x="407383" y="868993"/>
                  </a:lnTo>
                  <a:lnTo>
                    <a:pt x="359120" y="861498"/>
                  </a:lnTo>
                  <a:lnTo>
                    <a:pt x="312690" y="849333"/>
                  </a:lnTo>
                  <a:lnTo>
                    <a:pt x="268372" y="832762"/>
                  </a:lnTo>
                  <a:lnTo>
                    <a:pt x="226443" y="812052"/>
                  </a:lnTo>
                  <a:lnTo>
                    <a:pt x="187184" y="787468"/>
                  </a:lnTo>
                  <a:lnTo>
                    <a:pt x="150874" y="759277"/>
                  </a:lnTo>
                  <a:lnTo>
                    <a:pt x="117791" y="727744"/>
                  </a:lnTo>
                  <a:lnTo>
                    <a:pt x="88213" y="693135"/>
                  </a:lnTo>
                  <a:lnTo>
                    <a:pt x="62421" y="655716"/>
                  </a:lnTo>
                  <a:lnTo>
                    <a:pt x="40693" y="615752"/>
                  </a:lnTo>
                  <a:lnTo>
                    <a:pt x="23308" y="573511"/>
                  </a:lnTo>
                  <a:lnTo>
                    <a:pt x="10545" y="529257"/>
                  </a:lnTo>
                  <a:lnTo>
                    <a:pt x="2682" y="483256"/>
                  </a:lnTo>
                  <a:lnTo>
                    <a:pt x="0" y="435775"/>
                  </a:lnTo>
                  <a:close/>
                </a:path>
              </a:pathLst>
            </a:custGeom>
            <a:ln w="38100">
              <a:solidFill>
                <a:srgbClr val="FFFFFF"/>
              </a:solidFill>
            </a:ln>
          </p:spPr>
          <p:txBody>
            <a:bodyPr wrap="square" lIns="0" tIns="0" rIns="0" bIns="0" rtlCol="0"/>
            <a:lstStyle/>
            <a:p>
              <a:endParaRPr/>
            </a:p>
          </p:txBody>
        </p:sp>
      </p:grpSp>
      <p:graphicFrame>
        <p:nvGraphicFramePr>
          <p:cNvPr id="59" name="object 59"/>
          <p:cNvGraphicFramePr>
            <a:graphicFrameLocks noGrp="1"/>
          </p:cNvGraphicFramePr>
          <p:nvPr/>
        </p:nvGraphicFramePr>
        <p:xfrm>
          <a:off x="1987001" y="3764756"/>
          <a:ext cx="5294947" cy="1371633"/>
        </p:xfrm>
        <a:graphic>
          <a:graphicData uri="http://schemas.openxmlformats.org/drawingml/2006/table">
            <a:tbl>
              <a:tblPr firstRow="1" bandRow="1">
                <a:tableStyleId>{2D5ABB26-0587-4C30-8999-92F81FD0307C}</a:tableStyleId>
              </a:tblPr>
              <a:tblGrid>
                <a:gridCol w="1082993">
                  <a:extLst>
                    <a:ext uri="{9D8B030D-6E8A-4147-A177-3AD203B41FA5}">
                      <a16:colId xmlns:a16="http://schemas.microsoft.com/office/drawing/2014/main" val="20000"/>
                    </a:ext>
                  </a:extLst>
                </a:gridCol>
                <a:gridCol w="1103471">
                  <a:extLst>
                    <a:ext uri="{9D8B030D-6E8A-4147-A177-3AD203B41FA5}">
                      <a16:colId xmlns:a16="http://schemas.microsoft.com/office/drawing/2014/main" val="20001"/>
                    </a:ext>
                  </a:extLst>
                </a:gridCol>
                <a:gridCol w="1103471">
                  <a:extLst>
                    <a:ext uri="{9D8B030D-6E8A-4147-A177-3AD203B41FA5}">
                      <a16:colId xmlns:a16="http://schemas.microsoft.com/office/drawing/2014/main" val="20002"/>
                    </a:ext>
                  </a:extLst>
                </a:gridCol>
                <a:gridCol w="1103471">
                  <a:extLst>
                    <a:ext uri="{9D8B030D-6E8A-4147-A177-3AD203B41FA5}">
                      <a16:colId xmlns:a16="http://schemas.microsoft.com/office/drawing/2014/main" val="20003"/>
                    </a:ext>
                  </a:extLst>
                </a:gridCol>
                <a:gridCol w="901541">
                  <a:extLst>
                    <a:ext uri="{9D8B030D-6E8A-4147-A177-3AD203B41FA5}">
                      <a16:colId xmlns:a16="http://schemas.microsoft.com/office/drawing/2014/main" val="20004"/>
                    </a:ext>
                  </a:extLst>
                </a:gridCol>
              </a:tblGrid>
              <a:tr h="207169">
                <a:tc>
                  <a:txBody>
                    <a:bodyPr/>
                    <a:lstStyle/>
                    <a:p>
                      <a:pPr marR="19685" algn="ctr">
                        <a:lnSpc>
                          <a:spcPts val="1710"/>
                        </a:lnSpc>
                      </a:pPr>
                      <a:r>
                        <a:rPr sz="1400" spc="-20" dirty="0">
                          <a:solidFill>
                            <a:srgbClr val="FFFFFF"/>
                          </a:solidFill>
                          <a:latin typeface="Calibri"/>
                          <a:cs typeface="Calibri"/>
                        </a:rPr>
                        <a:t>2021</a:t>
                      </a:r>
                      <a:endParaRPr sz="1400">
                        <a:latin typeface="Calibri"/>
                        <a:cs typeface="Calibri"/>
                      </a:endParaRPr>
                    </a:p>
                  </a:txBody>
                  <a:tcPr marL="0" marR="0" marT="0" marB="0"/>
                </a:tc>
                <a:tc>
                  <a:txBody>
                    <a:bodyPr/>
                    <a:lstStyle/>
                    <a:p>
                      <a:pPr algn="ctr">
                        <a:lnSpc>
                          <a:spcPts val="1730"/>
                        </a:lnSpc>
                      </a:pPr>
                      <a:r>
                        <a:rPr sz="1400" spc="-20" dirty="0">
                          <a:solidFill>
                            <a:srgbClr val="FFFFFF"/>
                          </a:solidFill>
                          <a:latin typeface="Calibri"/>
                          <a:cs typeface="Calibri"/>
                        </a:rPr>
                        <a:t>2022</a:t>
                      </a:r>
                      <a:endParaRPr sz="1400">
                        <a:latin typeface="Calibri"/>
                        <a:cs typeface="Calibri"/>
                      </a:endParaRPr>
                    </a:p>
                  </a:txBody>
                  <a:tcPr marL="0" marR="0" marT="0" marB="0"/>
                </a:tc>
                <a:tc>
                  <a:txBody>
                    <a:bodyPr/>
                    <a:lstStyle/>
                    <a:p>
                      <a:pPr algn="ctr">
                        <a:lnSpc>
                          <a:spcPts val="1710"/>
                        </a:lnSpc>
                      </a:pPr>
                      <a:r>
                        <a:rPr sz="1400" spc="-20" dirty="0">
                          <a:solidFill>
                            <a:srgbClr val="FFFFFF"/>
                          </a:solidFill>
                          <a:latin typeface="Calibri"/>
                          <a:cs typeface="Calibri"/>
                        </a:rPr>
                        <a:t>2023</a:t>
                      </a:r>
                      <a:endParaRPr sz="1400">
                        <a:latin typeface="Calibri"/>
                        <a:cs typeface="Calibri"/>
                      </a:endParaRPr>
                    </a:p>
                  </a:txBody>
                  <a:tcPr marL="0" marR="0" marT="0" marB="0"/>
                </a:tc>
                <a:tc>
                  <a:txBody>
                    <a:bodyPr/>
                    <a:lstStyle/>
                    <a:p>
                      <a:pPr algn="ctr">
                        <a:lnSpc>
                          <a:spcPts val="1710"/>
                        </a:lnSpc>
                      </a:pPr>
                      <a:r>
                        <a:rPr sz="1400" spc="-20" dirty="0">
                          <a:solidFill>
                            <a:srgbClr val="FFFFFF"/>
                          </a:solidFill>
                          <a:latin typeface="Calibri"/>
                          <a:cs typeface="Calibri"/>
                        </a:rPr>
                        <a:t>2024</a:t>
                      </a:r>
                      <a:endParaRPr sz="1400">
                        <a:latin typeface="Calibri"/>
                        <a:cs typeface="Calibri"/>
                      </a:endParaRPr>
                    </a:p>
                  </a:txBody>
                  <a:tcPr marL="0" marR="0" marT="0" marB="0"/>
                </a:tc>
                <a:tc>
                  <a:txBody>
                    <a:bodyPr/>
                    <a:lstStyle/>
                    <a:p>
                      <a:pPr marR="226695" algn="r">
                        <a:lnSpc>
                          <a:spcPts val="1710"/>
                        </a:lnSpc>
                      </a:pPr>
                      <a:r>
                        <a:rPr sz="1400" spc="-20" dirty="0">
                          <a:solidFill>
                            <a:srgbClr val="FFFFFF"/>
                          </a:solidFill>
                          <a:latin typeface="Calibri"/>
                          <a:cs typeface="Calibri"/>
                        </a:rPr>
                        <a:t>2025</a:t>
                      </a:r>
                      <a:endParaRPr sz="1400">
                        <a:latin typeface="Calibri"/>
                        <a:cs typeface="Calibri"/>
                      </a:endParaRPr>
                    </a:p>
                  </a:txBody>
                  <a:tcPr marL="0" marR="0" marT="0" marB="0"/>
                </a:tc>
                <a:extLst>
                  <a:ext uri="{0D108BD9-81ED-4DB2-BD59-A6C34878D82A}">
                    <a16:rowId xmlns:a16="http://schemas.microsoft.com/office/drawing/2014/main" val="10000"/>
                  </a:ext>
                </a:extLst>
              </a:tr>
              <a:tr h="215265">
                <a:tc>
                  <a:txBody>
                    <a:bodyPr/>
                    <a:lstStyle/>
                    <a:p>
                      <a:pPr>
                        <a:lnSpc>
                          <a:spcPct val="100000"/>
                        </a:lnSpc>
                      </a:pPr>
                      <a:endParaRPr sz="1300">
                        <a:latin typeface="Times New Roman"/>
                        <a:cs typeface="Times New Roman"/>
                      </a:endParaRPr>
                    </a:p>
                  </a:txBody>
                  <a:tcPr marL="0" marR="0" marT="0" marB="0"/>
                </a:tc>
                <a:tc>
                  <a:txBody>
                    <a:bodyPr/>
                    <a:lstStyle/>
                    <a:p>
                      <a:pPr>
                        <a:lnSpc>
                          <a:spcPct val="100000"/>
                        </a:lnSpc>
                      </a:pPr>
                      <a:endParaRPr sz="1300">
                        <a:latin typeface="Times New Roman"/>
                        <a:cs typeface="Times New Roman"/>
                      </a:endParaRPr>
                    </a:p>
                  </a:txBody>
                  <a:tcPr marL="0" marR="0" marT="0" marB="0"/>
                </a:tc>
                <a:tc>
                  <a:txBody>
                    <a:bodyPr/>
                    <a:lstStyle/>
                    <a:p>
                      <a:pPr>
                        <a:lnSpc>
                          <a:spcPct val="100000"/>
                        </a:lnSpc>
                      </a:pPr>
                      <a:endParaRPr sz="1300">
                        <a:latin typeface="Times New Roman"/>
                        <a:cs typeface="Times New Roman"/>
                      </a:endParaRPr>
                    </a:p>
                  </a:txBody>
                  <a:tcPr marL="0" marR="0" marT="0" marB="0"/>
                </a:tc>
                <a:tc>
                  <a:txBody>
                    <a:bodyPr/>
                    <a:lstStyle/>
                    <a:p>
                      <a:pPr>
                        <a:lnSpc>
                          <a:spcPct val="100000"/>
                        </a:lnSpc>
                      </a:pPr>
                      <a:endParaRPr sz="1300">
                        <a:latin typeface="Times New Roman"/>
                        <a:cs typeface="Times New Roman"/>
                      </a:endParaRPr>
                    </a:p>
                  </a:txBody>
                  <a:tcPr marL="0" marR="0" marT="0" marB="0"/>
                </a:tc>
                <a:tc>
                  <a:txBody>
                    <a:bodyPr/>
                    <a:lstStyle/>
                    <a:p>
                      <a:pPr>
                        <a:lnSpc>
                          <a:spcPct val="100000"/>
                        </a:lnSpc>
                      </a:pPr>
                      <a:endParaRPr sz="1300">
                        <a:latin typeface="Times New Roman"/>
                        <a:cs typeface="Times New Roman"/>
                      </a:endParaRPr>
                    </a:p>
                  </a:txBody>
                  <a:tcPr marL="0" marR="0" marT="0" marB="0"/>
                </a:tc>
                <a:extLst>
                  <a:ext uri="{0D108BD9-81ED-4DB2-BD59-A6C34878D82A}">
                    <a16:rowId xmlns:a16="http://schemas.microsoft.com/office/drawing/2014/main" val="10001"/>
                  </a:ext>
                </a:extLst>
              </a:tr>
              <a:tr h="368618">
                <a:tc>
                  <a:txBody>
                    <a:bodyPr/>
                    <a:lstStyle/>
                    <a:p>
                      <a:pPr marR="19050" algn="ctr">
                        <a:lnSpc>
                          <a:spcPts val="2020"/>
                        </a:lnSpc>
                      </a:pPr>
                      <a:r>
                        <a:rPr sz="1400" spc="-25" dirty="0">
                          <a:solidFill>
                            <a:srgbClr val="001E27"/>
                          </a:solidFill>
                          <a:latin typeface="Calibri"/>
                          <a:cs typeface="Calibri"/>
                        </a:rPr>
                        <a:t>(9)</a:t>
                      </a:r>
                      <a:endParaRPr sz="1400">
                        <a:latin typeface="Calibri"/>
                        <a:cs typeface="Calibri"/>
                      </a:endParaRPr>
                    </a:p>
                  </a:txBody>
                  <a:tcPr marL="0" marR="0" marT="0" marB="0"/>
                </a:tc>
                <a:tc>
                  <a:txBody>
                    <a:bodyPr/>
                    <a:lstStyle/>
                    <a:p>
                      <a:pPr marL="66040" algn="ctr">
                        <a:lnSpc>
                          <a:spcPts val="2070"/>
                        </a:lnSpc>
                      </a:pPr>
                      <a:r>
                        <a:rPr sz="1400" spc="-25" dirty="0">
                          <a:solidFill>
                            <a:srgbClr val="001E27"/>
                          </a:solidFill>
                          <a:latin typeface="Calibri"/>
                          <a:cs typeface="Calibri"/>
                        </a:rPr>
                        <a:t>(8)</a:t>
                      </a:r>
                      <a:endParaRPr sz="1400">
                        <a:latin typeface="Calibri"/>
                        <a:cs typeface="Calibri"/>
                      </a:endParaRPr>
                    </a:p>
                  </a:txBody>
                  <a:tcPr marL="0" marR="0" marT="0" marB="0"/>
                </a:tc>
                <a:tc>
                  <a:txBody>
                    <a:bodyPr/>
                    <a:lstStyle/>
                    <a:p>
                      <a:pPr marL="66040" algn="ctr">
                        <a:lnSpc>
                          <a:spcPts val="2020"/>
                        </a:lnSpc>
                      </a:pPr>
                      <a:r>
                        <a:rPr sz="1400" spc="-25" dirty="0">
                          <a:solidFill>
                            <a:srgbClr val="001E27"/>
                          </a:solidFill>
                          <a:latin typeface="Calibri"/>
                          <a:cs typeface="Calibri"/>
                        </a:rPr>
                        <a:t>(7)</a:t>
                      </a:r>
                      <a:endParaRPr sz="1400">
                        <a:latin typeface="Calibri"/>
                        <a:cs typeface="Calibri"/>
                      </a:endParaRPr>
                    </a:p>
                  </a:txBody>
                  <a:tcPr marL="0" marR="0" marT="0" marB="0"/>
                </a:tc>
                <a:tc>
                  <a:txBody>
                    <a:bodyPr/>
                    <a:lstStyle/>
                    <a:p>
                      <a:pPr marL="65405" algn="ctr">
                        <a:lnSpc>
                          <a:spcPts val="2020"/>
                        </a:lnSpc>
                      </a:pPr>
                      <a:r>
                        <a:rPr sz="1400" spc="-25" dirty="0">
                          <a:solidFill>
                            <a:srgbClr val="001E27"/>
                          </a:solidFill>
                          <a:latin typeface="Calibri"/>
                          <a:cs typeface="Calibri"/>
                        </a:rPr>
                        <a:t>(6)</a:t>
                      </a:r>
                      <a:endParaRPr sz="1400">
                        <a:latin typeface="Calibri"/>
                        <a:cs typeface="Calibri"/>
                      </a:endParaRPr>
                    </a:p>
                  </a:txBody>
                  <a:tcPr marL="0" marR="0" marT="0" marB="0"/>
                </a:tc>
                <a:tc>
                  <a:txBody>
                    <a:bodyPr/>
                    <a:lstStyle/>
                    <a:p>
                      <a:pPr marL="641350">
                        <a:lnSpc>
                          <a:spcPts val="2020"/>
                        </a:lnSpc>
                      </a:pPr>
                      <a:r>
                        <a:rPr sz="1400" spc="-25" dirty="0">
                          <a:solidFill>
                            <a:srgbClr val="001E27"/>
                          </a:solidFill>
                          <a:latin typeface="Calibri"/>
                          <a:cs typeface="Calibri"/>
                        </a:rPr>
                        <a:t>(5)</a:t>
                      </a:r>
                      <a:endParaRPr sz="1400">
                        <a:latin typeface="Calibri"/>
                        <a:cs typeface="Calibri"/>
                      </a:endParaRPr>
                    </a:p>
                  </a:txBody>
                  <a:tcPr marL="0" marR="0" marT="0" marB="0"/>
                </a:tc>
                <a:extLst>
                  <a:ext uri="{0D108BD9-81ED-4DB2-BD59-A6C34878D82A}">
                    <a16:rowId xmlns:a16="http://schemas.microsoft.com/office/drawing/2014/main" val="10002"/>
                  </a:ext>
                </a:extLst>
              </a:tr>
              <a:tr h="520541">
                <a:tc>
                  <a:txBody>
                    <a:bodyPr/>
                    <a:lstStyle/>
                    <a:p>
                      <a:pPr>
                        <a:lnSpc>
                          <a:spcPct val="100000"/>
                        </a:lnSpc>
                        <a:spcBef>
                          <a:spcPts val="1145"/>
                        </a:spcBef>
                      </a:pPr>
                      <a:endParaRPr sz="1400">
                        <a:latin typeface="Times New Roman"/>
                        <a:cs typeface="Times New Roman"/>
                      </a:endParaRPr>
                    </a:p>
                    <a:p>
                      <a:pPr marR="19685" algn="ctr">
                        <a:lnSpc>
                          <a:spcPts val="2150"/>
                        </a:lnSpc>
                      </a:pPr>
                      <a:r>
                        <a:rPr sz="1400" spc="-20" dirty="0">
                          <a:solidFill>
                            <a:srgbClr val="FFFFFF"/>
                          </a:solidFill>
                          <a:latin typeface="Calibri"/>
                          <a:cs typeface="Calibri"/>
                        </a:rPr>
                        <a:t>2025</a:t>
                      </a:r>
                      <a:endParaRPr sz="1400">
                        <a:latin typeface="Calibri"/>
                        <a:cs typeface="Calibri"/>
                      </a:endParaRPr>
                    </a:p>
                  </a:txBody>
                  <a:tcPr marL="0" marR="0" marT="109061" marB="0"/>
                </a:tc>
                <a:tc>
                  <a:txBody>
                    <a:bodyPr/>
                    <a:lstStyle/>
                    <a:p>
                      <a:pPr>
                        <a:lnSpc>
                          <a:spcPct val="100000"/>
                        </a:lnSpc>
                        <a:spcBef>
                          <a:spcPts val="1145"/>
                        </a:spcBef>
                      </a:pPr>
                      <a:endParaRPr sz="1400">
                        <a:latin typeface="Times New Roman"/>
                        <a:cs typeface="Times New Roman"/>
                      </a:endParaRPr>
                    </a:p>
                    <a:p>
                      <a:pPr algn="ctr">
                        <a:lnSpc>
                          <a:spcPts val="2150"/>
                        </a:lnSpc>
                      </a:pPr>
                      <a:r>
                        <a:rPr sz="1400" spc="-20" dirty="0">
                          <a:solidFill>
                            <a:srgbClr val="FFFFFF"/>
                          </a:solidFill>
                          <a:latin typeface="Calibri"/>
                          <a:cs typeface="Calibri"/>
                        </a:rPr>
                        <a:t>2024</a:t>
                      </a:r>
                      <a:endParaRPr sz="1400">
                        <a:latin typeface="Calibri"/>
                        <a:cs typeface="Calibri"/>
                      </a:endParaRPr>
                    </a:p>
                  </a:txBody>
                  <a:tcPr marL="0" marR="0" marT="109061" marB="0"/>
                </a:tc>
                <a:tc>
                  <a:txBody>
                    <a:bodyPr/>
                    <a:lstStyle/>
                    <a:p>
                      <a:pPr>
                        <a:lnSpc>
                          <a:spcPct val="100000"/>
                        </a:lnSpc>
                        <a:spcBef>
                          <a:spcPts val="1145"/>
                        </a:spcBef>
                      </a:pPr>
                      <a:endParaRPr sz="1400">
                        <a:latin typeface="Times New Roman"/>
                        <a:cs typeface="Times New Roman"/>
                      </a:endParaRPr>
                    </a:p>
                    <a:p>
                      <a:pPr algn="ctr">
                        <a:lnSpc>
                          <a:spcPts val="2150"/>
                        </a:lnSpc>
                      </a:pPr>
                      <a:r>
                        <a:rPr sz="1400" spc="-20" dirty="0">
                          <a:solidFill>
                            <a:srgbClr val="FFFFFF"/>
                          </a:solidFill>
                          <a:latin typeface="Calibri"/>
                          <a:cs typeface="Calibri"/>
                        </a:rPr>
                        <a:t>2023</a:t>
                      </a:r>
                      <a:endParaRPr sz="1400">
                        <a:latin typeface="Calibri"/>
                        <a:cs typeface="Calibri"/>
                      </a:endParaRPr>
                    </a:p>
                  </a:txBody>
                  <a:tcPr marL="0" marR="0" marT="109061" marB="0"/>
                </a:tc>
                <a:tc>
                  <a:txBody>
                    <a:bodyPr/>
                    <a:lstStyle/>
                    <a:p>
                      <a:pPr>
                        <a:lnSpc>
                          <a:spcPct val="100000"/>
                        </a:lnSpc>
                        <a:spcBef>
                          <a:spcPts val="1145"/>
                        </a:spcBef>
                      </a:pPr>
                      <a:endParaRPr sz="1400">
                        <a:latin typeface="Times New Roman"/>
                        <a:cs typeface="Times New Roman"/>
                      </a:endParaRPr>
                    </a:p>
                    <a:p>
                      <a:pPr algn="ctr">
                        <a:lnSpc>
                          <a:spcPts val="2150"/>
                        </a:lnSpc>
                      </a:pPr>
                      <a:r>
                        <a:rPr sz="1400" spc="-20" dirty="0">
                          <a:solidFill>
                            <a:srgbClr val="FFFFFF"/>
                          </a:solidFill>
                          <a:latin typeface="Calibri"/>
                          <a:cs typeface="Calibri"/>
                        </a:rPr>
                        <a:t>2022</a:t>
                      </a:r>
                      <a:endParaRPr sz="1400">
                        <a:latin typeface="Calibri"/>
                        <a:cs typeface="Calibri"/>
                      </a:endParaRPr>
                    </a:p>
                  </a:txBody>
                  <a:tcPr marL="0" marR="0" marT="109061" marB="0"/>
                </a:tc>
                <a:tc>
                  <a:txBody>
                    <a:bodyPr/>
                    <a:lstStyle/>
                    <a:p>
                      <a:pPr>
                        <a:lnSpc>
                          <a:spcPct val="100000"/>
                        </a:lnSpc>
                        <a:spcBef>
                          <a:spcPts val="1145"/>
                        </a:spcBef>
                      </a:pPr>
                      <a:endParaRPr sz="1400">
                        <a:latin typeface="Times New Roman"/>
                        <a:cs typeface="Times New Roman"/>
                      </a:endParaRPr>
                    </a:p>
                    <a:p>
                      <a:pPr marR="226695" algn="r">
                        <a:lnSpc>
                          <a:spcPts val="2150"/>
                        </a:lnSpc>
                      </a:pPr>
                      <a:r>
                        <a:rPr sz="1400" spc="-20" dirty="0">
                          <a:solidFill>
                            <a:srgbClr val="FFFFFF"/>
                          </a:solidFill>
                          <a:latin typeface="Calibri"/>
                          <a:cs typeface="Calibri"/>
                        </a:rPr>
                        <a:t>2021</a:t>
                      </a:r>
                      <a:endParaRPr sz="1400">
                        <a:latin typeface="Calibri"/>
                        <a:cs typeface="Calibri"/>
                      </a:endParaRPr>
                    </a:p>
                  </a:txBody>
                  <a:tcPr marL="0" marR="0" marT="109061" marB="0"/>
                </a:tc>
                <a:extLst>
                  <a:ext uri="{0D108BD9-81ED-4DB2-BD59-A6C34878D82A}">
                    <a16:rowId xmlns:a16="http://schemas.microsoft.com/office/drawing/2014/main" val="10003"/>
                  </a:ext>
                </a:extLst>
              </a:tr>
            </a:tbl>
          </a:graphicData>
        </a:graphic>
      </p:graphicFrame>
      <p:sp>
        <p:nvSpPr>
          <p:cNvPr id="60" name="object 60"/>
          <p:cNvSpPr txBox="1"/>
          <p:nvPr/>
        </p:nvSpPr>
        <p:spPr>
          <a:xfrm>
            <a:off x="2336187" y="2083979"/>
            <a:ext cx="363379" cy="217367"/>
          </a:xfrm>
          <a:prstGeom prst="rect">
            <a:avLst/>
          </a:prstGeom>
        </p:spPr>
        <p:txBody>
          <a:bodyPr vert="horz" wrap="square" lIns="0" tIns="9525" rIns="0" bIns="0" rtlCol="0">
            <a:spAutoFit/>
          </a:bodyPr>
          <a:lstStyle/>
          <a:p>
            <a:pPr marL="9525">
              <a:spcBef>
                <a:spcPts val="75"/>
              </a:spcBef>
            </a:pPr>
            <a:r>
              <a:rPr sz="1350" b="1" u="sng" spc="-8" dirty="0">
                <a:solidFill>
                  <a:srgbClr val="001E27"/>
                </a:solidFill>
                <a:uFill>
                  <a:solidFill>
                    <a:srgbClr val="001E27"/>
                  </a:solidFill>
                </a:uFill>
                <a:latin typeface="Calibri"/>
                <a:cs typeface="Calibri"/>
              </a:rPr>
              <a:t>Start</a:t>
            </a:r>
            <a:endParaRPr sz="1350">
              <a:latin typeface="Calibri"/>
              <a:cs typeface="Calibri"/>
            </a:endParaRPr>
          </a:p>
        </p:txBody>
      </p:sp>
      <p:sp>
        <p:nvSpPr>
          <p:cNvPr id="61" name="object 61"/>
          <p:cNvSpPr txBox="1"/>
          <p:nvPr/>
        </p:nvSpPr>
        <p:spPr>
          <a:xfrm>
            <a:off x="6806849" y="5346030"/>
            <a:ext cx="296228" cy="217367"/>
          </a:xfrm>
          <a:prstGeom prst="rect">
            <a:avLst/>
          </a:prstGeom>
        </p:spPr>
        <p:txBody>
          <a:bodyPr vert="horz" wrap="square" lIns="0" tIns="9525" rIns="0" bIns="0" rtlCol="0">
            <a:spAutoFit/>
          </a:bodyPr>
          <a:lstStyle/>
          <a:p>
            <a:pPr marL="9525">
              <a:spcBef>
                <a:spcPts val="75"/>
              </a:spcBef>
            </a:pPr>
            <a:r>
              <a:rPr sz="1350" spc="-15" dirty="0">
                <a:solidFill>
                  <a:srgbClr val="001E27"/>
                </a:solidFill>
                <a:latin typeface="Calibri"/>
                <a:cs typeface="Calibri"/>
              </a:rPr>
              <a:t>(14)</a:t>
            </a:r>
            <a:endParaRPr sz="1350">
              <a:latin typeface="Calibri"/>
              <a:cs typeface="Calibri"/>
            </a:endParaRPr>
          </a:p>
        </p:txBody>
      </p:sp>
      <p:sp>
        <p:nvSpPr>
          <p:cNvPr id="62" name="object 62"/>
          <p:cNvSpPr txBox="1"/>
          <p:nvPr/>
        </p:nvSpPr>
        <p:spPr>
          <a:xfrm>
            <a:off x="3517753" y="2082480"/>
            <a:ext cx="209550" cy="217367"/>
          </a:xfrm>
          <a:prstGeom prst="rect">
            <a:avLst/>
          </a:prstGeom>
        </p:spPr>
        <p:txBody>
          <a:bodyPr vert="horz" wrap="square" lIns="0" tIns="9525" rIns="0" bIns="0" rtlCol="0">
            <a:spAutoFit/>
          </a:bodyPr>
          <a:lstStyle/>
          <a:p>
            <a:pPr marL="9525">
              <a:spcBef>
                <a:spcPts val="75"/>
              </a:spcBef>
            </a:pPr>
            <a:r>
              <a:rPr sz="1350" spc="-19" dirty="0">
                <a:solidFill>
                  <a:srgbClr val="001E27"/>
                </a:solidFill>
                <a:latin typeface="Calibri"/>
                <a:cs typeface="Calibri"/>
              </a:rPr>
              <a:t>(1)</a:t>
            </a:r>
            <a:endParaRPr sz="1350">
              <a:latin typeface="Calibri"/>
              <a:cs typeface="Calibri"/>
            </a:endParaRPr>
          </a:p>
        </p:txBody>
      </p:sp>
      <p:sp>
        <p:nvSpPr>
          <p:cNvPr id="63" name="object 63"/>
          <p:cNvSpPr txBox="1"/>
          <p:nvPr/>
        </p:nvSpPr>
        <p:spPr>
          <a:xfrm>
            <a:off x="4621376" y="2077679"/>
            <a:ext cx="209550" cy="217367"/>
          </a:xfrm>
          <a:prstGeom prst="rect">
            <a:avLst/>
          </a:prstGeom>
        </p:spPr>
        <p:txBody>
          <a:bodyPr vert="horz" wrap="square" lIns="0" tIns="9525" rIns="0" bIns="0" rtlCol="0">
            <a:spAutoFit/>
          </a:bodyPr>
          <a:lstStyle/>
          <a:p>
            <a:pPr marL="9525">
              <a:spcBef>
                <a:spcPts val="75"/>
              </a:spcBef>
            </a:pPr>
            <a:r>
              <a:rPr sz="1350" spc="-19" dirty="0">
                <a:solidFill>
                  <a:srgbClr val="001E27"/>
                </a:solidFill>
                <a:latin typeface="Calibri"/>
                <a:cs typeface="Calibri"/>
              </a:rPr>
              <a:t>(2)</a:t>
            </a:r>
            <a:endParaRPr sz="1350">
              <a:latin typeface="Calibri"/>
              <a:cs typeface="Calibri"/>
            </a:endParaRPr>
          </a:p>
        </p:txBody>
      </p:sp>
      <p:sp>
        <p:nvSpPr>
          <p:cNvPr id="64" name="object 64"/>
          <p:cNvSpPr txBox="1"/>
          <p:nvPr/>
        </p:nvSpPr>
        <p:spPr>
          <a:xfrm>
            <a:off x="5725001" y="2077679"/>
            <a:ext cx="209550" cy="217367"/>
          </a:xfrm>
          <a:prstGeom prst="rect">
            <a:avLst/>
          </a:prstGeom>
        </p:spPr>
        <p:txBody>
          <a:bodyPr vert="horz" wrap="square" lIns="0" tIns="9525" rIns="0" bIns="0" rtlCol="0">
            <a:spAutoFit/>
          </a:bodyPr>
          <a:lstStyle/>
          <a:p>
            <a:pPr marL="9525">
              <a:spcBef>
                <a:spcPts val="75"/>
              </a:spcBef>
            </a:pPr>
            <a:r>
              <a:rPr sz="1350" spc="-19" dirty="0">
                <a:solidFill>
                  <a:srgbClr val="001E27"/>
                </a:solidFill>
                <a:latin typeface="Calibri"/>
                <a:cs typeface="Calibri"/>
              </a:rPr>
              <a:t>(3)</a:t>
            </a:r>
            <a:endParaRPr sz="1350">
              <a:latin typeface="Calibri"/>
              <a:cs typeface="Calibri"/>
            </a:endParaRPr>
          </a:p>
        </p:txBody>
      </p:sp>
      <p:sp>
        <p:nvSpPr>
          <p:cNvPr id="65" name="object 65"/>
          <p:cNvSpPr txBox="1"/>
          <p:nvPr/>
        </p:nvSpPr>
        <p:spPr>
          <a:xfrm>
            <a:off x="6828623" y="2077679"/>
            <a:ext cx="209550" cy="217367"/>
          </a:xfrm>
          <a:prstGeom prst="rect">
            <a:avLst/>
          </a:prstGeom>
        </p:spPr>
        <p:txBody>
          <a:bodyPr vert="horz" wrap="square" lIns="0" tIns="9525" rIns="0" bIns="0" rtlCol="0">
            <a:spAutoFit/>
          </a:bodyPr>
          <a:lstStyle/>
          <a:p>
            <a:pPr marL="9525">
              <a:spcBef>
                <a:spcPts val="75"/>
              </a:spcBef>
            </a:pPr>
            <a:r>
              <a:rPr sz="1350" spc="-19" dirty="0">
                <a:solidFill>
                  <a:srgbClr val="001E27"/>
                </a:solidFill>
                <a:latin typeface="Calibri"/>
                <a:cs typeface="Calibri"/>
              </a:rPr>
              <a:t>(4)</a:t>
            </a:r>
            <a:endParaRPr sz="1350">
              <a:latin typeface="Calibri"/>
              <a:cs typeface="Calibri"/>
            </a:endParaRPr>
          </a:p>
        </p:txBody>
      </p:sp>
      <p:sp>
        <p:nvSpPr>
          <p:cNvPr id="66" name="object 66"/>
          <p:cNvSpPr txBox="1"/>
          <p:nvPr/>
        </p:nvSpPr>
        <p:spPr>
          <a:xfrm>
            <a:off x="2370238" y="5323913"/>
            <a:ext cx="296228" cy="217367"/>
          </a:xfrm>
          <a:prstGeom prst="rect">
            <a:avLst/>
          </a:prstGeom>
        </p:spPr>
        <p:txBody>
          <a:bodyPr vert="horz" wrap="square" lIns="0" tIns="9525" rIns="0" bIns="0" rtlCol="0">
            <a:spAutoFit/>
          </a:bodyPr>
          <a:lstStyle/>
          <a:p>
            <a:pPr marL="9525">
              <a:spcBef>
                <a:spcPts val="75"/>
              </a:spcBef>
            </a:pPr>
            <a:r>
              <a:rPr sz="1350" spc="-15" dirty="0">
                <a:solidFill>
                  <a:srgbClr val="001E27"/>
                </a:solidFill>
                <a:latin typeface="Calibri"/>
                <a:cs typeface="Calibri"/>
              </a:rPr>
              <a:t>(10)</a:t>
            </a:r>
            <a:endParaRPr sz="1350">
              <a:latin typeface="Calibri"/>
              <a:cs typeface="Calibri"/>
            </a:endParaRPr>
          </a:p>
        </p:txBody>
      </p:sp>
      <p:sp>
        <p:nvSpPr>
          <p:cNvPr id="67" name="object 67"/>
          <p:cNvSpPr txBox="1"/>
          <p:nvPr/>
        </p:nvSpPr>
        <p:spPr>
          <a:xfrm>
            <a:off x="3473861" y="5319113"/>
            <a:ext cx="296228" cy="217367"/>
          </a:xfrm>
          <a:prstGeom prst="rect">
            <a:avLst/>
          </a:prstGeom>
        </p:spPr>
        <p:txBody>
          <a:bodyPr vert="horz" wrap="square" lIns="0" tIns="9525" rIns="0" bIns="0" rtlCol="0">
            <a:spAutoFit/>
          </a:bodyPr>
          <a:lstStyle/>
          <a:p>
            <a:pPr marL="9525">
              <a:spcBef>
                <a:spcPts val="75"/>
              </a:spcBef>
            </a:pPr>
            <a:r>
              <a:rPr sz="1350" spc="-15" dirty="0">
                <a:solidFill>
                  <a:srgbClr val="001E27"/>
                </a:solidFill>
                <a:latin typeface="Calibri"/>
                <a:cs typeface="Calibri"/>
              </a:rPr>
              <a:t>(11)</a:t>
            </a:r>
            <a:endParaRPr sz="1350">
              <a:latin typeface="Calibri"/>
              <a:cs typeface="Calibri"/>
            </a:endParaRPr>
          </a:p>
        </p:txBody>
      </p:sp>
      <p:sp>
        <p:nvSpPr>
          <p:cNvPr id="68" name="object 68"/>
          <p:cNvSpPr txBox="1"/>
          <p:nvPr/>
        </p:nvSpPr>
        <p:spPr>
          <a:xfrm>
            <a:off x="4577485" y="5319113"/>
            <a:ext cx="296228" cy="217367"/>
          </a:xfrm>
          <a:prstGeom prst="rect">
            <a:avLst/>
          </a:prstGeom>
        </p:spPr>
        <p:txBody>
          <a:bodyPr vert="horz" wrap="square" lIns="0" tIns="9525" rIns="0" bIns="0" rtlCol="0">
            <a:spAutoFit/>
          </a:bodyPr>
          <a:lstStyle/>
          <a:p>
            <a:pPr marL="9525">
              <a:spcBef>
                <a:spcPts val="75"/>
              </a:spcBef>
            </a:pPr>
            <a:r>
              <a:rPr sz="1350" spc="-15" dirty="0">
                <a:solidFill>
                  <a:srgbClr val="001E27"/>
                </a:solidFill>
                <a:latin typeface="Calibri"/>
                <a:cs typeface="Calibri"/>
              </a:rPr>
              <a:t>(12)</a:t>
            </a:r>
            <a:endParaRPr sz="1350">
              <a:latin typeface="Calibri"/>
              <a:cs typeface="Calibri"/>
            </a:endParaRPr>
          </a:p>
        </p:txBody>
      </p:sp>
      <p:sp>
        <p:nvSpPr>
          <p:cNvPr id="69" name="object 69"/>
          <p:cNvSpPr txBox="1"/>
          <p:nvPr/>
        </p:nvSpPr>
        <p:spPr>
          <a:xfrm>
            <a:off x="5681109" y="5319113"/>
            <a:ext cx="296228" cy="217367"/>
          </a:xfrm>
          <a:prstGeom prst="rect">
            <a:avLst/>
          </a:prstGeom>
        </p:spPr>
        <p:txBody>
          <a:bodyPr vert="horz" wrap="square" lIns="0" tIns="9525" rIns="0" bIns="0" rtlCol="0">
            <a:spAutoFit/>
          </a:bodyPr>
          <a:lstStyle/>
          <a:p>
            <a:pPr marL="9525">
              <a:spcBef>
                <a:spcPts val="75"/>
              </a:spcBef>
            </a:pPr>
            <a:r>
              <a:rPr sz="1350" spc="-15" dirty="0">
                <a:solidFill>
                  <a:srgbClr val="001E27"/>
                </a:solidFill>
                <a:latin typeface="Calibri"/>
                <a:cs typeface="Calibri"/>
              </a:rPr>
              <a:t>(13)</a:t>
            </a:r>
            <a:endParaRPr sz="1350">
              <a:latin typeface="Calibri"/>
              <a:cs typeface="Calibri"/>
            </a:endParaRPr>
          </a:p>
        </p:txBody>
      </p:sp>
      <p:sp>
        <p:nvSpPr>
          <p:cNvPr id="70" name="object 70"/>
          <p:cNvSpPr txBox="1"/>
          <p:nvPr/>
        </p:nvSpPr>
        <p:spPr>
          <a:xfrm>
            <a:off x="7449444" y="4852083"/>
            <a:ext cx="287179" cy="217367"/>
          </a:xfrm>
          <a:prstGeom prst="rect">
            <a:avLst/>
          </a:prstGeom>
        </p:spPr>
        <p:txBody>
          <a:bodyPr vert="horz" wrap="square" lIns="0" tIns="9525" rIns="0" bIns="0" rtlCol="0">
            <a:spAutoFit/>
          </a:bodyPr>
          <a:lstStyle/>
          <a:p>
            <a:pPr marL="9525">
              <a:spcBef>
                <a:spcPts val="75"/>
              </a:spcBef>
            </a:pPr>
            <a:r>
              <a:rPr sz="1350" b="1" u="sng" spc="-19" dirty="0">
                <a:solidFill>
                  <a:srgbClr val="001E27"/>
                </a:solidFill>
                <a:uFill>
                  <a:solidFill>
                    <a:srgbClr val="001E27"/>
                  </a:solidFill>
                </a:uFill>
                <a:latin typeface="Calibri"/>
                <a:cs typeface="Calibri"/>
              </a:rPr>
              <a:t>End</a:t>
            </a:r>
            <a:endParaRPr sz="1350">
              <a:latin typeface="Calibri"/>
              <a:cs typeface="Calibri"/>
            </a:endParaRPr>
          </a:p>
        </p:txBody>
      </p:sp>
      <p:sp>
        <p:nvSpPr>
          <p:cNvPr id="71" name="object 71"/>
          <p:cNvSpPr txBox="1"/>
          <p:nvPr/>
        </p:nvSpPr>
        <p:spPr>
          <a:xfrm>
            <a:off x="393998" y="2398977"/>
            <a:ext cx="657225"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Aggregate</a:t>
            </a:r>
            <a:endParaRPr sz="1200">
              <a:latin typeface="Calibri"/>
              <a:cs typeface="Calibri"/>
            </a:endParaRPr>
          </a:p>
        </p:txBody>
      </p:sp>
      <p:sp>
        <p:nvSpPr>
          <p:cNvPr id="72" name="object 72"/>
          <p:cNvSpPr txBox="1"/>
          <p:nvPr/>
        </p:nvSpPr>
        <p:spPr>
          <a:xfrm>
            <a:off x="326501" y="2581856"/>
            <a:ext cx="351473"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using</a:t>
            </a:r>
            <a:endParaRPr sz="1200">
              <a:latin typeface="Calibri"/>
              <a:cs typeface="Calibri"/>
            </a:endParaRPr>
          </a:p>
        </p:txBody>
      </p:sp>
      <p:sp>
        <p:nvSpPr>
          <p:cNvPr id="73" name="object 73"/>
          <p:cNvSpPr txBox="1"/>
          <p:nvPr/>
        </p:nvSpPr>
        <p:spPr>
          <a:xfrm>
            <a:off x="705278" y="2597096"/>
            <a:ext cx="414338" cy="179536"/>
          </a:xfrm>
          <a:prstGeom prst="rect">
            <a:avLst/>
          </a:prstGeom>
          <a:solidFill>
            <a:srgbClr val="FFFF00"/>
          </a:solidFill>
        </p:spPr>
        <p:txBody>
          <a:bodyPr vert="horz" wrap="square" lIns="0" tIns="0" rIns="0" bIns="0" rtlCol="0">
            <a:spAutoFit/>
          </a:bodyPr>
          <a:lstStyle/>
          <a:p>
            <a:pPr>
              <a:lnSpc>
                <a:spcPts val="1391"/>
              </a:lnSpc>
            </a:pPr>
            <a:r>
              <a:rPr sz="1200" b="1" spc="-8" dirty="0">
                <a:solidFill>
                  <a:srgbClr val="001E27"/>
                </a:solidFill>
                <a:latin typeface="Calibri"/>
                <a:cs typeface="Calibri"/>
              </a:rPr>
              <a:t>6-digit</a:t>
            </a:r>
            <a:endParaRPr sz="1200">
              <a:latin typeface="Calibri"/>
              <a:cs typeface="Calibri"/>
            </a:endParaRPr>
          </a:p>
        </p:txBody>
      </p:sp>
      <p:sp>
        <p:nvSpPr>
          <p:cNvPr id="74" name="object 74"/>
          <p:cNvSpPr txBox="1"/>
          <p:nvPr/>
        </p:nvSpPr>
        <p:spPr>
          <a:xfrm>
            <a:off x="612297" y="2764734"/>
            <a:ext cx="220504" cy="193803"/>
          </a:xfrm>
          <a:prstGeom prst="rect">
            <a:avLst/>
          </a:prstGeom>
        </p:spPr>
        <p:txBody>
          <a:bodyPr vert="horz" wrap="square" lIns="0" tIns="9049" rIns="0" bIns="0" rtlCol="0">
            <a:spAutoFit/>
          </a:bodyPr>
          <a:lstStyle/>
          <a:p>
            <a:pPr marL="9525">
              <a:spcBef>
                <a:spcPts val="71"/>
              </a:spcBef>
            </a:pPr>
            <a:r>
              <a:rPr sz="1200" b="1" spc="-19" dirty="0">
                <a:solidFill>
                  <a:srgbClr val="001E27"/>
                </a:solidFill>
                <a:latin typeface="Calibri"/>
                <a:cs typeface="Calibri"/>
              </a:rPr>
              <a:t>CIP</a:t>
            </a:r>
            <a:endParaRPr sz="1200">
              <a:latin typeface="Calibri"/>
              <a:cs typeface="Calibri"/>
            </a:endParaRPr>
          </a:p>
        </p:txBody>
      </p:sp>
      <p:sp>
        <p:nvSpPr>
          <p:cNvPr id="75" name="object 75"/>
          <p:cNvSpPr txBox="1"/>
          <p:nvPr/>
        </p:nvSpPr>
        <p:spPr>
          <a:xfrm>
            <a:off x="485093" y="3592898"/>
            <a:ext cx="657225"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Aggregate</a:t>
            </a:r>
            <a:endParaRPr sz="1200">
              <a:latin typeface="Calibri"/>
              <a:cs typeface="Calibri"/>
            </a:endParaRPr>
          </a:p>
        </p:txBody>
      </p:sp>
      <p:sp>
        <p:nvSpPr>
          <p:cNvPr id="76" name="object 76"/>
          <p:cNvSpPr txBox="1"/>
          <p:nvPr/>
        </p:nvSpPr>
        <p:spPr>
          <a:xfrm>
            <a:off x="417596" y="3775776"/>
            <a:ext cx="351473"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using</a:t>
            </a:r>
            <a:endParaRPr sz="1200">
              <a:latin typeface="Calibri"/>
              <a:cs typeface="Calibri"/>
            </a:endParaRPr>
          </a:p>
        </p:txBody>
      </p:sp>
      <p:sp>
        <p:nvSpPr>
          <p:cNvPr id="77" name="object 77"/>
          <p:cNvSpPr txBox="1"/>
          <p:nvPr/>
        </p:nvSpPr>
        <p:spPr>
          <a:xfrm>
            <a:off x="796366" y="3791016"/>
            <a:ext cx="414338" cy="179536"/>
          </a:xfrm>
          <a:prstGeom prst="rect">
            <a:avLst/>
          </a:prstGeom>
          <a:solidFill>
            <a:srgbClr val="FFFF00"/>
          </a:solidFill>
        </p:spPr>
        <p:txBody>
          <a:bodyPr vert="horz" wrap="square" lIns="0" tIns="0" rIns="0" bIns="0" rtlCol="0">
            <a:spAutoFit/>
          </a:bodyPr>
          <a:lstStyle/>
          <a:p>
            <a:pPr>
              <a:lnSpc>
                <a:spcPts val="1391"/>
              </a:lnSpc>
            </a:pPr>
            <a:r>
              <a:rPr sz="1200" b="1" spc="-8" dirty="0">
                <a:solidFill>
                  <a:srgbClr val="001E27"/>
                </a:solidFill>
                <a:latin typeface="Calibri"/>
                <a:cs typeface="Calibri"/>
              </a:rPr>
              <a:t>4-digit</a:t>
            </a:r>
            <a:endParaRPr sz="1200">
              <a:latin typeface="Calibri"/>
              <a:cs typeface="Calibri"/>
            </a:endParaRPr>
          </a:p>
        </p:txBody>
      </p:sp>
      <p:sp>
        <p:nvSpPr>
          <p:cNvPr id="78" name="object 78"/>
          <p:cNvSpPr txBox="1"/>
          <p:nvPr/>
        </p:nvSpPr>
        <p:spPr>
          <a:xfrm>
            <a:off x="703392" y="3958656"/>
            <a:ext cx="220504" cy="193803"/>
          </a:xfrm>
          <a:prstGeom prst="rect">
            <a:avLst/>
          </a:prstGeom>
        </p:spPr>
        <p:txBody>
          <a:bodyPr vert="horz" wrap="square" lIns="0" tIns="9049" rIns="0" bIns="0" rtlCol="0">
            <a:spAutoFit/>
          </a:bodyPr>
          <a:lstStyle/>
          <a:p>
            <a:pPr marL="9525">
              <a:spcBef>
                <a:spcPts val="71"/>
              </a:spcBef>
            </a:pPr>
            <a:r>
              <a:rPr sz="1200" b="1" spc="-19" dirty="0">
                <a:solidFill>
                  <a:srgbClr val="001E27"/>
                </a:solidFill>
                <a:latin typeface="Calibri"/>
                <a:cs typeface="Calibri"/>
              </a:rPr>
              <a:t>CIP</a:t>
            </a:r>
            <a:endParaRPr sz="1200">
              <a:latin typeface="Calibri"/>
              <a:cs typeface="Calibri"/>
            </a:endParaRPr>
          </a:p>
        </p:txBody>
      </p:sp>
      <p:sp>
        <p:nvSpPr>
          <p:cNvPr id="79" name="object 79"/>
          <p:cNvSpPr txBox="1"/>
          <p:nvPr/>
        </p:nvSpPr>
        <p:spPr>
          <a:xfrm>
            <a:off x="413877" y="4672476"/>
            <a:ext cx="657225"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Aggregate</a:t>
            </a:r>
            <a:endParaRPr sz="1200">
              <a:latin typeface="Calibri"/>
              <a:cs typeface="Calibri"/>
            </a:endParaRPr>
          </a:p>
        </p:txBody>
      </p:sp>
      <p:sp>
        <p:nvSpPr>
          <p:cNvPr id="80" name="object 80"/>
          <p:cNvSpPr txBox="1"/>
          <p:nvPr/>
        </p:nvSpPr>
        <p:spPr>
          <a:xfrm>
            <a:off x="346381" y="4855355"/>
            <a:ext cx="351473" cy="193803"/>
          </a:xfrm>
          <a:prstGeom prst="rect">
            <a:avLst/>
          </a:prstGeom>
        </p:spPr>
        <p:txBody>
          <a:bodyPr vert="horz" wrap="square" lIns="0" tIns="9049" rIns="0" bIns="0" rtlCol="0">
            <a:spAutoFit/>
          </a:bodyPr>
          <a:lstStyle/>
          <a:p>
            <a:pPr marL="9525">
              <a:spcBef>
                <a:spcPts val="71"/>
              </a:spcBef>
            </a:pPr>
            <a:r>
              <a:rPr sz="1200" b="1" spc="-8" dirty="0">
                <a:solidFill>
                  <a:srgbClr val="001E27"/>
                </a:solidFill>
                <a:latin typeface="Calibri"/>
                <a:cs typeface="Calibri"/>
              </a:rPr>
              <a:t>using</a:t>
            </a:r>
            <a:endParaRPr sz="1200">
              <a:latin typeface="Calibri"/>
              <a:cs typeface="Calibri"/>
            </a:endParaRPr>
          </a:p>
        </p:txBody>
      </p:sp>
      <p:sp>
        <p:nvSpPr>
          <p:cNvPr id="81" name="object 81"/>
          <p:cNvSpPr txBox="1"/>
          <p:nvPr/>
        </p:nvSpPr>
        <p:spPr>
          <a:xfrm>
            <a:off x="725157" y="4870599"/>
            <a:ext cx="414338" cy="179536"/>
          </a:xfrm>
          <a:prstGeom prst="rect">
            <a:avLst/>
          </a:prstGeom>
          <a:solidFill>
            <a:srgbClr val="FFFF00"/>
          </a:solidFill>
        </p:spPr>
        <p:txBody>
          <a:bodyPr vert="horz" wrap="square" lIns="0" tIns="0" rIns="0" bIns="0" rtlCol="0">
            <a:spAutoFit/>
          </a:bodyPr>
          <a:lstStyle/>
          <a:p>
            <a:pPr>
              <a:lnSpc>
                <a:spcPts val="1391"/>
              </a:lnSpc>
            </a:pPr>
            <a:r>
              <a:rPr sz="1200" b="1" spc="-8" dirty="0">
                <a:solidFill>
                  <a:srgbClr val="001E27"/>
                </a:solidFill>
                <a:latin typeface="Calibri"/>
                <a:cs typeface="Calibri"/>
              </a:rPr>
              <a:t>2-digit</a:t>
            </a:r>
            <a:endParaRPr sz="1200">
              <a:latin typeface="Calibri"/>
              <a:cs typeface="Calibri"/>
            </a:endParaRPr>
          </a:p>
        </p:txBody>
      </p:sp>
      <p:sp>
        <p:nvSpPr>
          <p:cNvPr id="82" name="object 82"/>
          <p:cNvSpPr txBox="1"/>
          <p:nvPr/>
        </p:nvSpPr>
        <p:spPr>
          <a:xfrm>
            <a:off x="632177" y="5038234"/>
            <a:ext cx="220504" cy="193803"/>
          </a:xfrm>
          <a:prstGeom prst="rect">
            <a:avLst/>
          </a:prstGeom>
        </p:spPr>
        <p:txBody>
          <a:bodyPr vert="horz" wrap="square" lIns="0" tIns="9049" rIns="0" bIns="0" rtlCol="0">
            <a:spAutoFit/>
          </a:bodyPr>
          <a:lstStyle/>
          <a:p>
            <a:pPr marL="9525">
              <a:spcBef>
                <a:spcPts val="71"/>
              </a:spcBef>
            </a:pPr>
            <a:r>
              <a:rPr sz="1200" b="1" spc="-19" dirty="0">
                <a:solidFill>
                  <a:srgbClr val="001E27"/>
                </a:solidFill>
                <a:latin typeface="Calibri"/>
                <a:cs typeface="Calibri"/>
              </a:rPr>
              <a:t>CIP</a:t>
            </a:r>
            <a:endParaRPr sz="1200">
              <a:latin typeface="Calibri"/>
              <a:cs typeface="Calibri"/>
            </a:endParaRPr>
          </a:p>
        </p:txBody>
      </p:sp>
      <p:sp>
        <p:nvSpPr>
          <p:cNvPr id="83" name="object 83"/>
          <p:cNvSpPr txBox="1"/>
          <p:nvPr/>
        </p:nvSpPr>
        <p:spPr>
          <a:xfrm>
            <a:off x="227502" y="1826833"/>
            <a:ext cx="1671638" cy="378469"/>
          </a:xfrm>
          <a:prstGeom prst="rect">
            <a:avLst/>
          </a:prstGeom>
        </p:spPr>
        <p:txBody>
          <a:bodyPr vert="horz" wrap="square" lIns="0" tIns="9049" rIns="0" bIns="0" rtlCol="0">
            <a:spAutoFit/>
          </a:bodyPr>
          <a:lstStyle/>
          <a:p>
            <a:pPr marL="9525" marR="3810">
              <a:spcBef>
                <a:spcPts val="71"/>
              </a:spcBef>
            </a:pPr>
            <a:r>
              <a:rPr sz="1200" b="1" dirty="0">
                <a:solidFill>
                  <a:srgbClr val="001E27"/>
                </a:solidFill>
                <a:latin typeface="Calibri"/>
                <a:cs typeface="Calibri"/>
              </a:rPr>
              <a:t>Using</a:t>
            </a:r>
            <a:r>
              <a:rPr sz="1200" b="1" spc="-11" dirty="0">
                <a:solidFill>
                  <a:srgbClr val="001E27"/>
                </a:solidFill>
                <a:latin typeface="Calibri"/>
                <a:cs typeface="Calibri"/>
              </a:rPr>
              <a:t> </a:t>
            </a:r>
            <a:r>
              <a:rPr sz="1200" b="1" dirty="0">
                <a:solidFill>
                  <a:srgbClr val="001E27"/>
                </a:solidFill>
                <a:latin typeface="Calibri"/>
                <a:cs typeface="Calibri"/>
              </a:rPr>
              <a:t>the</a:t>
            </a:r>
            <a:r>
              <a:rPr sz="1200" b="1" spc="-23" dirty="0">
                <a:solidFill>
                  <a:srgbClr val="001E27"/>
                </a:solidFill>
                <a:latin typeface="Calibri"/>
                <a:cs typeface="Calibri"/>
              </a:rPr>
              <a:t> </a:t>
            </a:r>
            <a:r>
              <a:rPr sz="1200" b="1" dirty="0">
                <a:solidFill>
                  <a:srgbClr val="001E27"/>
                </a:solidFill>
                <a:latin typeface="Calibri"/>
                <a:cs typeface="Calibri"/>
              </a:rPr>
              <a:t>same</a:t>
            </a:r>
            <a:r>
              <a:rPr sz="1200" b="1" spc="-26" dirty="0">
                <a:solidFill>
                  <a:srgbClr val="001E27"/>
                </a:solidFill>
                <a:latin typeface="Calibri"/>
                <a:cs typeface="Calibri"/>
              </a:rPr>
              <a:t> </a:t>
            </a:r>
            <a:r>
              <a:rPr sz="1200" b="1" spc="-8" dirty="0">
                <a:solidFill>
                  <a:srgbClr val="001E27"/>
                </a:solidFill>
                <a:latin typeface="Calibri"/>
                <a:cs typeface="Calibri"/>
              </a:rPr>
              <a:t>Credential </a:t>
            </a:r>
            <a:r>
              <a:rPr sz="1200" b="1" u="sng" dirty="0">
                <a:solidFill>
                  <a:srgbClr val="001E27"/>
                </a:solidFill>
                <a:uFill>
                  <a:solidFill>
                    <a:srgbClr val="001E27"/>
                  </a:solidFill>
                </a:uFill>
                <a:latin typeface="Calibri"/>
                <a:cs typeface="Calibri"/>
              </a:rPr>
              <a:t>Level</a:t>
            </a:r>
            <a:r>
              <a:rPr sz="1200" b="1" u="sng" spc="-26" dirty="0">
                <a:solidFill>
                  <a:srgbClr val="001E27"/>
                </a:solidFill>
                <a:uFill>
                  <a:solidFill>
                    <a:srgbClr val="001E27"/>
                  </a:solidFill>
                </a:uFill>
                <a:latin typeface="Calibri"/>
                <a:cs typeface="Calibri"/>
              </a:rPr>
              <a:t> </a:t>
            </a:r>
            <a:r>
              <a:rPr sz="1200" b="1" u="sng" dirty="0">
                <a:solidFill>
                  <a:srgbClr val="001E27"/>
                </a:solidFill>
                <a:uFill>
                  <a:solidFill>
                    <a:srgbClr val="001E27"/>
                  </a:solidFill>
                </a:uFill>
                <a:latin typeface="Calibri"/>
                <a:cs typeface="Calibri"/>
              </a:rPr>
              <a:t>and</a:t>
            </a:r>
            <a:r>
              <a:rPr sz="1200" b="1" u="sng" spc="-23" dirty="0">
                <a:solidFill>
                  <a:srgbClr val="001E27"/>
                </a:solidFill>
                <a:uFill>
                  <a:solidFill>
                    <a:srgbClr val="001E27"/>
                  </a:solidFill>
                </a:uFill>
                <a:latin typeface="Calibri"/>
                <a:cs typeface="Calibri"/>
              </a:rPr>
              <a:t> </a:t>
            </a:r>
            <a:r>
              <a:rPr sz="1200" b="1" u="sng" spc="-8" dirty="0">
                <a:solidFill>
                  <a:srgbClr val="001E27"/>
                </a:solidFill>
                <a:uFill>
                  <a:solidFill>
                    <a:srgbClr val="001E27"/>
                  </a:solidFill>
                </a:uFill>
                <a:latin typeface="Calibri"/>
                <a:cs typeface="Calibri"/>
              </a:rPr>
              <a:t>OPEID6:</a:t>
            </a:r>
            <a:endParaRPr sz="12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57200" y="228600"/>
            <a:ext cx="6477000" cy="1196076"/>
          </a:xfrm>
          <a:prstGeom prst="rect">
            <a:avLst/>
          </a:prstGeom>
        </p:spPr>
        <p:txBody>
          <a:bodyPr vert="horz" wrap="square" lIns="0" tIns="87229" rIns="0" bIns="0" rtlCol="0" anchor="t">
            <a:spAutoFit/>
          </a:bodyPr>
          <a:lstStyle/>
          <a:p>
            <a:pPr marL="9525">
              <a:spcBef>
                <a:spcPts val="75"/>
              </a:spcBef>
            </a:pPr>
            <a:r>
              <a:rPr dirty="0"/>
              <a:t>Illustrative</a:t>
            </a:r>
            <a:r>
              <a:rPr spc="-53" dirty="0"/>
              <a:t> </a:t>
            </a:r>
            <a:r>
              <a:rPr dirty="0"/>
              <a:t>Example</a:t>
            </a:r>
            <a:r>
              <a:rPr spc="-45" dirty="0"/>
              <a:t> </a:t>
            </a:r>
            <a:r>
              <a:rPr dirty="0"/>
              <a:t>of</a:t>
            </a:r>
            <a:r>
              <a:rPr spc="-38" dirty="0"/>
              <a:t> </a:t>
            </a:r>
            <a:r>
              <a:rPr dirty="0"/>
              <a:t>Cohort</a:t>
            </a:r>
            <a:r>
              <a:rPr spc="-135" dirty="0"/>
              <a:t> </a:t>
            </a:r>
            <a:r>
              <a:rPr spc="-8" dirty="0"/>
              <a:t>Aggregation</a:t>
            </a:r>
          </a:p>
        </p:txBody>
      </p:sp>
      <p:pic>
        <p:nvPicPr>
          <p:cNvPr id="3" name="object 3"/>
          <p:cNvPicPr/>
          <p:nvPr/>
        </p:nvPicPr>
        <p:blipFill>
          <a:blip r:embed="rId2" cstate="print"/>
          <a:stretch>
            <a:fillRect/>
          </a:stretch>
        </p:blipFill>
        <p:spPr>
          <a:xfrm>
            <a:off x="381000" y="1752600"/>
            <a:ext cx="7210009" cy="3825864"/>
          </a:xfrm>
          <a:prstGeom prst="rect">
            <a:avLst/>
          </a:prstGeom>
        </p:spPr>
      </p:pic>
      <p:sp>
        <p:nvSpPr>
          <p:cNvPr id="4" name="object 4"/>
          <p:cNvSpPr txBox="1"/>
          <p:nvPr/>
        </p:nvSpPr>
        <p:spPr>
          <a:xfrm>
            <a:off x="7946601" y="2623631"/>
            <a:ext cx="1036796" cy="1879361"/>
          </a:xfrm>
          <a:prstGeom prst="rect">
            <a:avLst/>
          </a:prstGeom>
        </p:spPr>
        <p:txBody>
          <a:bodyPr vert="horz" wrap="square" lIns="0" tIns="9525" rIns="0" bIns="0" rtlCol="0">
            <a:spAutoFit/>
          </a:bodyPr>
          <a:lstStyle/>
          <a:p>
            <a:pPr marL="9525" marR="3810" indent="476" algn="ctr">
              <a:spcBef>
                <a:spcPts val="75"/>
              </a:spcBef>
            </a:pPr>
            <a:r>
              <a:rPr sz="1350" dirty="0">
                <a:solidFill>
                  <a:srgbClr val="FF0000"/>
                </a:solidFill>
                <a:latin typeface="Calibri"/>
                <a:cs typeface="Calibri"/>
              </a:rPr>
              <a:t>If</a:t>
            </a:r>
            <a:r>
              <a:rPr sz="1350" spc="-11" dirty="0">
                <a:solidFill>
                  <a:srgbClr val="FF0000"/>
                </a:solidFill>
                <a:latin typeface="Calibri"/>
                <a:cs typeface="Calibri"/>
              </a:rPr>
              <a:t> </a:t>
            </a:r>
            <a:r>
              <a:rPr sz="1350" dirty="0">
                <a:solidFill>
                  <a:srgbClr val="FF0000"/>
                </a:solidFill>
                <a:latin typeface="Calibri"/>
                <a:cs typeface="Calibri"/>
              </a:rPr>
              <a:t>50</a:t>
            </a:r>
            <a:r>
              <a:rPr sz="1350" spc="-11" dirty="0">
                <a:solidFill>
                  <a:srgbClr val="FF0000"/>
                </a:solidFill>
                <a:latin typeface="Calibri"/>
                <a:cs typeface="Calibri"/>
              </a:rPr>
              <a:t> </a:t>
            </a:r>
            <a:r>
              <a:rPr sz="1350" dirty="0">
                <a:solidFill>
                  <a:srgbClr val="FF0000"/>
                </a:solidFill>
                <a:latin typeface="Calibri"/>
                <a:cs typeface="Calibri"/>
              </a:rPr>
              <a:t>is</a:t>
            </a:r>
            <a:r>
              <a:rPr sz="1350" spc="-4" dirty="0">
                <a:solidFill>
                  <a:srgbClr val="FF0000"/>
                </a:solidFill>
                <a:latin typeface="Calibri"/>
                <a:cs typeface="Calibri"/>
              </a:rPr>
              <a:t> </a:t>
            </a:r>
            <a:r>
              <a:rPr sz="1350" spc="-19" dirty="0">
                <a:solidFill>
                  <a:srgbClr val="FF0000"/>
                </a:solidFill>
                <a:latin typeface="Calibri"/>
                <a:cs typeface="Calibri"/>
              </a:rPr>
              <a:t>the </a:t>
            </a:r>
            <a:r>
              <a:rPr sz="1350" dirty="0">
                <a:solidFill>
                  <a:srgbClr val="FF0000"/>
                </a:solidFill>
                <a:latin typeface="Calibri"/>
                <a:cs typeface="Calibri"/>
              </a:rPr>
              <a:t>threshold</a:t>
            </a:r>
            <a:r>
              <a:rPr sz="1350" spc="-68" dirty="0">
                <a:solidFill>
                  <a:srgbClr val="FF0000"/>
                </a:solidFill>
                <a:latin typeface="Calibri"/>
                <a:cs typeface="Calibri"/>
              </a:rPr>
              <a:t> </a:t>
            </a:r>
            <a:r>
              <a:rPr sz="1350" spc="-19" dirty="0">
                <a:solidFill>
                  <a:srgbClr val="FF0000"/>
                </a:solidFill>
                <a:latin typeface="Calibri"/>
                <a:cs typeface="Calibri"/>
              </a:rPr>
              <a:t>to </a:t>
            </a:r>
            <a:r>
              <a:rPr sz="1350" dirty="0">
                <a:solidFill>
                  <a:srgbClr val="FF0000"/>
                </a:solidFill>
                <a:latin typeface="Calibri"/>
                <a:cs typeface="Calibri"/>
              </a:rPr>
              <a:t>achieve</a:t>
            </a:r>
            <a:r>
              <a:rPr sz="1350" spc="-49" dirty="0">
                <a:solidFill>
                  <a:srgbClr val="FF0000"/>
                </a:solidFill>
                <a:latin typeface="Calibri"/>
                <a:cs typeface="Calibri"/>
              </a:rPr>
              <a:t> </a:t>
            </a:r>
            <a:r>
              <a:rPr sz="1350" spc="-38" dirty="0">
                <a:solidFill>
                  <a:srgbClr val="FF0000"/>
                </a:solidFill>
                <a:latin typeface="Calibri"/>
                <a:cs typeface="Calibri"/>
              </a:rPr>
              <a:t>a </a:t>
            </a:r>
            <a:r>
              <a:rPr sz="1350" spc="-8" dirty="0">
                <a:solidFill>
                  <a:srgbClr val="FF0000"/>
                </a:solidFill>
                <a:latin typeface="Calibri"/>
                <a:cs typeface="Calibri"/>
              </a:rPr>
              <a:t>statistically </a:t>
            </a:r>
            <a:r>
              <a:rPr sz="1350" dirty="0">
                <a:solidFill>
                  <a:srgbClr val="FF0000"/>
                </a:solidFill>
                <a:latin typeface="Calibri"/>
                <a:cs typeface="Calibri"/>
              </a:rPr>
              <a:t>reliable</a:t>
            </a:r>
            <a:r>
              <a:rPr sz="1350" spc="-49" dirty="0">
                <a:solidFill>
                  <a:srgbClr val="FF0000"/>
                </a:solidFill>
                <a:latin typeface="Calibri"/>
                <a:cs typeface="Calibri"/>
              </a:rPr>
              <a:t> </a:t>
            </a:r>
            <a:r>
              <a:rPr sz="1350" spc="-8" dirty="0">
                <a:solidFill>
                  <a:srgbClr val="FF0000"/>
                </a:solidFill>
                <a:latin typeface="Calibri"/>
                <a:cs typeface="Calibri"/>
              </a:rPr>
              <a:t>cohort </a:t>
            </a:r>
            <a:r>
              <a:rPr sz="1350" dirty="0">
                <a:solidFill>
                  <a:srgbClr val="FF0000"/>
                </a:solidFill>
                <a:latin typeface="Calibri"/>
                <a:cs typeface="Calibri"/>
              </a:rPr>
              <a:t>size,</a:t>
            </a:r>
            <a:r>
              <a:rPr sz="1350" spc="-34" dirty="0">
                <a:solidFill>
                  <a:srgbClr val="FF0000"/>
                </a:solidFill>
                <a:latin typeface="Calibri"/>
                <a:cs typeface="Calibri"/>
              </a:rPr>
              <a:t> </a:t>
            </a:r>
            <a:r>
              <a:rPr sz="1350" dirty="0">
                <a:solidFill>
                  <a:srgbClr val="FF0000"/>
                </a:solidFill>
                <a:latin typeface="Calibri"/>
                <a:cs typeface="Calibri"/>
              </a:rPr>
              <a:t>then</a:t>
            </a:r>
            <a:r>
              <a:rPr sz="1350" spc="-38" dirty="0">
                <a:solidFill>
                  <a:srgbClr val="FF0000"/>
                </a:solidFill>
                <a:latin typeface="Calibri"/>
                <a:cs typeface="Calibri"/>
              </a:rPr>
              <a:t> </a:t>
            </a:r>
            <a:r>
              <a:rPr sz="1350" spc="-19" dirty="0">
                <a:solidFill>
                  <a:srgbClr val="FF0000"/>
                </a:solidFill>
                <a:latin typeface="Calibri"/>
                <a:cs typeface="Calibri"/>
              </a:rPr>
              <a:t>the </a:t>
            </a:r>
            <a:r>
              <a:rPr sz="1350" spc="-8" dirty="0">
                <a:solidFill>
                  <a:srgbClr val="FF0000"/>
                </a:solidFill>
                <a:latin typeface="Calibri"/>
                <a:cs typeface="Calibri"/>
              </a:rPr>
              <a:t>aggregation </a:t>
            </a:r>
            <a:r>
              <a:rPr sz="1350" dirty="0">
                <a:solidFill>
                  <a:srgbClr val="FF0000"/>
                </a:solidFill>
                <a:latin typeface="Calibri"/>
                <a:cs typeface="Calibri"/>
              </a:rPr>
              <a:t>would</a:t>
            </a:r>
            <a:r>
              <a:rPr sz="1350" spc="-41" dirty="0">
                <a:solidFill>
                  <a:srgbClr val="FF0000"/>
                </a:solidFill>
                <a:latin typeface="Calibri"/>
                <a:cs typeface="Calibri"/>
              </a:rPr>
              <a:t> </a:t>
            </a:r>
            <a:r>
              <a:rPr sz="1350" dirty="0">
                <a:solidFill>
                  <a:srgbClr val="FF0000"/>
                </a:solidFill>
                <a:latin typeface="Calibri"/>
                <a:cs typeface="Calibri"/>
              </a:rPr>
              <a:t>stop</a:t>
            </a:r>
            <a:r>
              <a:rPr sz="1350" spc="-49" dirty="0">
                <a:solidFill>
                  <a:srgbClr val="FF0000"/>
                </a:solidFill>
                <a:latin typeface="Calibri"/>
                <a:cs typeface="Calibri"/>
              </a:rPr>
              <a:t> </a:t>
            </a:r>
            <a:r>
              <a:rPr sz="1350" spc="-19" dirty="0">
                <a:solidFill>
                  <a:srgbClr val="FF0000"/>
                </a:solidFill>
                <a:latin typeface="Calibri"/>
                <a:cs typeface="Calibri"/>
              </a:rPr>
              <a:t>at </a:t>
            </a:r>
            <a:r>
              <a:rPr sz="1350" b="1" dirty="0">
                <a:solidFill>
                  <a:srgbClr val="FF0000"/>
                </a:solidFill>
                <a:latin typeface="Calibri"/>
                <a:cs typeface="Calibri"/>
              </a:rPr>
              <a:t>Step</a:t>
            </a:r>
            <a:r>
              <a:rPr sz="1350" b="1" spc="-26" dirty="0">
                <a:solidFill>
                  <a:srgbClr val="FF0000"/>
                </a:solidFill>
                <a:latin typeface="Calibri"/>
                <a:cs typeface="Calibri"/>
              </a:rPr>
              <a:t> </a:t>
            </a:r>
            <a:r>
              <a:rPr sz="1350" b="1" spc="-19" dirty="0">
                <a:solidFill>
                  <a:srgbClr val="FF0000"/>
                </a:solidFill>
                <a:latin typeface="Calibri"/>
                <a:cs typeface="Calibri"/>
              </a:rPr>
              <a:t>10</a:t>
            </a:r>
            <a:r>
              <a:rPr sz="1350" spc="-19" dirty="0">
                <a:solidFill>
                  <a:srgbClr val="FF0000"/>
                </a:solidFill>
                <a:latin typeface="Calibri"/>
                <a:cs typeface="Calibri"/>
              </a:rPr>
              <a:t>.</a:t>
            </a:r>
            <a:endParaRPr sz="1350">
              <a:latin typeface="Calibri"/>
              <a:cs typeface="Calibri"/>
            </a:endParaRPr>
          </a:p>
        </p:txBody>
      </p:sp>
      <p:grpSp>
        <p:nvGrpSpPr>
          <p:cNvPr id="5" name="object 5"/>
          <p:cNvGrpSpPr/>
          <p:nvPr/>
        </p:nvGrpSpPr>
        <p:grpSpPr>
          <a:xfrm>
            <a:off x="7782760" y="4501629"/>
            <a:ext cx="457200" cy="136684"/>
            <a:chOff x="10377013" y="4859172"/>
            <a:chExt cx="609600" cy="182245"/>
          </a:xfrm>
        </p:grpSpPr>
        <p:sp>
          <p:nvSpPr>
            <p:cNvPr id="6" name="object 6"/>
            <p:cNvSpPr/>
            <p:nvPr/>
          </p:nvSpPr>
          <p:spPr>
            <a:xfrm>
              <a:off x="10438574" y="4871872"/>
              <a:ext cx="535940" cy="135890"/>
            </a:xfrm>
            <a:custGeom>
              <a:avLst/>
              <a:gdLst/>
              <a:ahLst/>
              <a:cxnLst/>
              <a:rect l="l" t="t" r="r" b="b"/>
              <a:pathLst>
                <a:path w="535940" h="135889">
                  <a:moveTo>
                    <a:pt x="535343" y="0"/>
                  </a:moveTo>
                  <a:lnTo>
                    <a:pt x="0" y="135699"/>
                  </a:lnTo>
                </a:path>
              </a:pathLst>
            </a:custGeom>
            <a:ln w="25400">
              <a:solidFill>
                <a:srgbClr val="FF0000"/>
              </a:solidFill>
            </a:ln>
          </p:spPr>
          <p:txBody>
            <a:bodyPr wrap="square" lIns="0" tIns="0" rIns="0" bIns="0" rtlCol="0"/>
            <a:lstStyle/>
            <a:p>
              <a:endParaRPr/>
            </a:p>
          </p:txBody>
        </p:sp>
        <p:sp>
          <p:nvSpPr>
            <p:cNvPr id="7" name="object 7"/>
            <p:cNvSpPr/>
            <p:nvPr/>
          </p:nvSpPr>
          <p:spPr>
            <a:xfrm>
              <a:off x="10377013" y="4967513"/>
              <a:ext cx="83820" cy="74295"/>
            </a:xfrm>
            <a:custGeom>
              <a:avLst/>
              <a:gdLst/>
              <a:ahLst/>
              <a:cxnLst/>
              <a:rect l="l" t="t" r="r" b="b"/>
              <a:pathLst>
                <a:path w="83820" h="74295">
                  <a:moveTo>
                    <a:pt x="64503" y="0"/>
                  </a:moveTo>
                  <a:lnTo>
                    <a:pt x="0" y="55651"/>
                  </a:lnTo>
                  <a:lnTo>
                    <a:pt x="83223" y="73863"/>
                  </a:lnTo>
                  <a:lnTo>
                    <a:pt x="64503" y="0"/>
                  </a:lnTo>
                  <a:close/>
                </a:path>
              </a:pathLst>
            </a:custGeom>
            <a:solidFill>
              <a:srgbClr val="FF0000"/>
            </a:solidFill>
          </p:spPr>
          <p:txBody>
            <a:bodyPr wrap="square" lIns="0" tIns="0" rIns="0" bIns="0" rtlCol="0"/>
            <a:lstStyle/>
            <a:p>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279291" y="5400141"/>
            <a:ext cx="864870" cy="274320"/>
          </a:xfrm>
          <a:custGeom>
            <a:avLst/>
            <a:gdLst/>
            <a:ahLst/>
            <a:cxnLst/>
            <a:rect l="l" t="t" r="r" b="b"/>
            <a:pathLst>
              <a:path w="1153159" h="365760">
                <a:moveTo>
                  <a:pt x="1152944" y="0"/>
                </a:moveTo>
                <a:lnTo>
                  <a:pt x="0" y="0"/>
                </a:lnTo>
                <a:lnTo>
                  <a:pt x="0" y="365137"/>
                </a:lnTo>
                <a:lnTo>
                  <a:pt x="1152944" y="365137"/>
                </a:lnTo>
                <a:lnTo>
                  <a:pt x="1152944" y="0"/>
                </a:lnTo>
                <a:close/>
              </a:path>
            </a:pathLst>
          </a:custGeom>
          <a:solidFill>
            <a:srgbClr val="002E3C"/>
          </a:solidFill>
        </p:spPr>
        <p:txBody>
          <a:bodyPr wrap="square" lIns="0" tIns="0" rIns="0" bIns="0" rtlCol="0"/>
          <a:lstStyle/>
          <a:p>
            <a:endParaRPr/>
          </a:p>
        </p:txBody>
      </p:sp>
      <p:pic>
        <p:nvPicPr>
          <p:cNvPr id="3" name="object 3"/>
          <p:cNvPicPr/>
          <p:nvPr/>
        </p:nvPicPr>
        <p:blipFill>
          <a:blip r:embed="rId2" cstate="print"/>
          <a:stretch>
            <a:fillRect/>
          </a:stretch>
        </p:blipFill>
        <p:spPr>
          <a:xfrm>
            <a:off x="629123" y="5391539"/>
            <a:ext cx="252933" cy="252404"/>
          </a:xfrm>
          <a:prstGeom prst="rect">
            <a:avLst/>
          </a:prstGeom>
        </p:spPr>
      </p:pic>
      <p:pic>
        <p:nvPicPr>
          <p:cNvPr id="4" name="object 4"/>
          <p:cNvPicPr/>
          <p:nvPr/>
        </p:nvPicPr>
        <p:blipFill>
          <a:blip r:embed="rId3" cstate="print"/>
          <a:stretch>
            <a:fillRect/>
          </a:stretch>
        </p:blipFill>
        <p:spPr>
          <a:xfrm>
            <a:off x="958491" y="5482158"/>
            <a:ext cx="1334732" cy="85690"/>
          </a:xfrm>
          <a:prstGeom prst="rect">
            <a:avLst/>
          </a:prstGeom>
        </p:spPr>
      </p:pic>
      <p:sp>
        <p:nvSpPr>
          <p:cNvPr id="5" name="object 5" descr="$PPTXTitle"/>
          <p:cNvSpPr txBox="1">
            <a:spLocks noGrp="1"/>
          </p:cNvSpPr>
          <p:nvPr>
            <p:ph type="title"/>
          </p:nvPr>
        </p:nvSpPr>
        <p:spPr>
          <a:xfrm>
            <a:off x="495966" y="142900"/>
            <a:ext cx="6514434" cy="1365004"/>
          </a:xfrm>
          <a:prstGeom prst="rect">
            <a:avLst/>
          </a:prstGeom>
        </p:spPr>
        <p:txBody>
          <a:bodyPr vert="horz" wrap="square" lIns="0" tIns="254523" rIns="0" bIns="0" rtlCol="0" anchor="t">
            <a:spAutoFit/>
          </a:bodyPr>
          <a:lstStyle/>
          <a:p>
            <a:pPr marL="210503">
              <a:spcBef>
                <a:spcPts val="75"/>
              </a:spcBef>
            </a:pPr>
            <a:r>
              <a:rPr dirty="0"/>
              <a:t>Cohort</a:t>
            </a:r>
            <a:r>
              <a:rPr spc="-143" dirty="0"/>
              <a:t> </a:t>
            </a:r>
            <a:r>
              <a:rPr dirty="0"/>
              <a:t>Aggregation</a:t>
            </a:r>
            <a:r>
              <a:rPr spc="-56" dirty="0"/>
              <a:t> </a:t>
            </a:r>
            <a:r>
              <a:rPr dirty="0"/>
              <a:t>Will</a:t>
            </a:r>
            <a:r>
              <a:rPr spc="-49" dirty="0"/>
              <a:t> </a:t>
            </a:r>
            <a:r>
              <a:rPr dirty="0"/>
              <a:t>Be</a:t>
            </a:r>
            <a:r>
              <a:rPr spc="-64" dirty="0"/>
              <a:t> </a:t>
            </a:r>
            <a:r>
              <a:rPr spc="-8" dirty="0"/>
              <a:t>Common</a:t>
            </a:r>
          </a:p>
        </p:txBody>
      </p:sp>
      <p:sp>
        <p:nvSpPr>
          <p:cNvPr id="6" name="object 6"/>
          <p:cNvSpPr txBox="1"/>
          <p:nvPr/>
        </p:nvSpPr>
        <p:spPr>
          <a:xfrm>
            <a:off x="5805186" y="2366535"/>
            <a:ext cx="2809875" cy="1117614"/>
          </a:xfrm>
          <a:prstGeom prst="rect">
            <a:avLst/>
          </a:prstGeom>
        </p:spPr>
        <p:txBody>
          <a:bodyPr vert="horz" wrap="square" lIns="0" tIns="9525" rIns="0" bIns="0" rtlCol="0">
            <a:spAutoFit/>
          </a:bodyPr>
          <a:lstStyle/>
          <a:p>
            <a:pPr marL="224314" marR="3810" indent="-215265">
              <a:spcBef>
                <a:spcPts val="75"/>
              </a:spcBef>
              <a:buFont typeface="Arial"/>
              <a:buChar char="•"/>
              <a:tabLst>
                <a:tab pos="224314" algn="l"/>
              </a:tabLst>
            </a:pPr>
            <a:r>
              <a:rPr dirty="0">
                <a:solidFill>
                  <a:srgbClr val="001E27"/>
                </a:solidFill>
                <a:latin typeface="Calibri"/>
                <a:cs typeface="Calibri"/>
              </a:rPr>
              <a:t>Overall,</a:t>
            </a:r>
            <a:r>
              <a:rPr spc="-45" dirty="0">
                <a:solidFill>
                  <a:srgbClr val="001E27"/>
                </a:solidFill>
                <a:latin typeface="Calibri"/>
                <a:cs typeface="Calibri"/>
              </a:rPr>
              <a:t> </a:t>
            </a:r>
            <a:r>
              <a:rPr dirty="0">
                <a:solidFill>
                  <a:srgbClr val="001E27"/>
                </a:solidFill>
                <a:latin typeface="Calibri"/>
                <a:cs typeface="Calibri"/>
              </a:rPr>
              <a:t>only</a:t>
            </a:r>
            <a:r>
              <a:rPr spc="-41" dirty="0">
                <a:solidFill>
                  <a:srgbClr val="001E27"/>
                </a:solidFill>
                <a:latin typeface="Calibri"/>
                <a:cs typeface="Calibri"/>
              </a:rPr>
              <a:t> </a:t>
            </a:r>
            <a:r>
              <a:rPr b="1" dirty="0">
                <a:solidFill>
                  <a:srgbClr val="FF0000"/>
                </a:solidFill>
                <a:latin typeface="Calibri"/>
                <a:cs typeface="Calibri"/>
              </a:rPr>
              <a:t>9%</a:t>
            </a:r>
            <a:r>
              <a:rPr b="1" spc="-56" dirty="0">
                <a:solidFill>
                  <a:srgbClr val="FF0000"/>
                </a:solidFill>
                <a:latin typeface="Calibri"/>
                <a:cs typeface="Calibri"/>
              </a:rPr>
              <a:t> </a:t>
            </a:r>
            <a:r>
              <a:rPr spc="-19" dirty="0">
                <a:solidFill>
                  <a:srgbClr val="001E27"/>
                </a:solidFill>
                <a:latin typeface="Calibri"/>
                <a:cs typeface="Calibri"/>
              </a:rPr>
              <a:t>of </a:t>
            </a:r>
            <a:r>
              <a:rPr spc="-8" dirty="0">
                <a:solidFill>
                  <a:srgbClr val="001E27"/>
                </a:solidFill>
                <a:latin typeface="Calibri"/>
                <a:cs typeface="Calibri"/>
              </a:rPr>
              <a:t>programs</a:t>
            </a:r>
            <a:r>
              <a:rPr spc="-75" dirty="0">
                <a:solidFill>
                  <a:srgbClr val="001E27"/>
                </a:solidFill>
                <a:latin typeface="Calibri"/>
                <a:cs typeface="Calibri"/>
              </a:rPr>
              <a:t> </a:t>
            </a:r>
            <a:r>
              <a:rPr dirty="0">
                <a:solidFill>
                  <a:srgbClr val="001E27"/>
                </a:solidFill>
                <a:latin typeface="Calibri"/>
                <a:cs typeface="Calibri"/>
              </a:rPr>
              <a:t>have</a:t>
            </a:r>
            <a:r>
              <a:rPr spc="-56" dirty="0">
                <a:solidFill>
                  <a:srgbClr val="001E27"/>
                </a:solidFill>
                <a:latin typeface="Calibri"/>
                <a:cs typeface="Calibri"/>
              </a:rPr>
              <a:t> </a:t>
            </a:r>
            <a:r>
              <a:rPr spc="-8" dirty="0">
                <a:solidFill>
                  <a:srgbClr val="001E27"/>
                </a:solidFill>
                <a:latin typeface="Calibri"/>
                <a:cs typeface="Calibri"/>
              </a:rPr>
              <a:t>greater</a:t>
            </a:r>
            <a:r>
              <a:rPr spc="-71" dirty="0">
                <a:solidFill>
                  <a:srgbClr val="001E27"/>
                </a:solidFill>
                <a:latin typeface="Calibri"/>
                <a:cs typeface="Calibri"/>
              </a:rPr>
              <a:t> </a:t>
            </a:r>
            <a:r>
              <a:rPr spc="-15" dirty="0">
                <a:solidFill>
                  <a:srgbClr val="001E27"/>
                </a:solidFill>
                <a:latin typeface="Calibri"/>
                <a:cs typeface="Calibri"/>
              </a:rPr>
              <a:t>than </a:t>
            </a:r>
            <a:r>
              <a:rPr dirty="0">
                <a:solidFill>
                  <a:srgbClr val="001E27"/>
                </a:solidFill>
                <a:latin typeface="Calibri"/>
                <a:cs typeface="Calibri"/>
              </a:rPr>
              <a:t>30</a:t>
            </a:r>
            <a:r>
              <a:rPr spc="-26" dirty="0">
                <a:solidFill>
                  <a:srgbClr val="001E27"/>
                </a:solidFill>
                <a:latin typeface="Calibri"/>
                <a:cs typeface="Calibri"/>
              </a:rPr>
              <a:t> </a:t>
            </a:r>
            <a:r>
              <a:rPr dirty="0">
                <a:solidFill>
                  <a:srgbClr val="001E27"/>
                </a:solidFill>
                <a:latin typeface="Calibri"/>
                <a:cs typeface="Calibri"/>
              </a:rPr>
              <a:t>Title</a:t>
            </a:r>
            <a:r>
              <a:rPr spc="-15" dirty="0">
                <a:solidFill>
                  <a:srgbClr val="001E27"/>
                </a:solidFill>
                <a:latin typeface="Calibri"/>
                <a:cs typeface="Calibri"/>
              </a:rPr>
              <a:t> </a:t>
            </a:r>
            <a:r>
              <a:rPr dirty="0">
                <a:solidFill>
                  <a:srgbClr val="001E27"/>
                </a:solidFill>
                <a:latin typeface="Calibri"/>
                <a:cs typeface="Calibri"/>
              </a:rPr>
              <a:t>IV</a:t>
            </a:r>
            <a:r>
              <a:rPr spc="-23" dirty="0">
                <a:solidFill>
                  <a:srgbClr val="001E27"/>
                </a:solidFill>
                <a:latin typeface="Calibri"/>
                <a:cs typeface="Calibri"/>
              </a:rPr>
              <a:t> </a:t>
            </a:r>
            <a:r>
              <a:rPr spc="-8" dirty="0">
                <a:solidFill>
                  <a:srgbClr val="001E27"/>
                </a:solidFill>
                <a:latin typeface="Calibri"/>
                <a:cs typeface="Calibri"/>
              </a:rPr>
              <a:t>completers</a:t>
            </a:r>
            <a:r>
              <a:rPr spc="-41" dirty="0">
                <a:solidFill>
                  <a:srgbClr val="001E27"/>
                </a:solidFill>
                <a:latin typeface="Calibri"/>
                <a:cs typeface="Calibri"/>
              </a:rPr>
              <a:t> </a:t>
            </a:r>
            <a:r>
              <a:rPr dirty="0">
                <a:solidFill>
                  <a:srgbClr val="001E27"/>
                </a:solidFill>
                <a:latin typeface="Calibri"/>
                <a:cs typeface="Calibri"/>
              </a:rPr>
              <a:t>in</a:t>
            </a:r>
            <a:r>
              <a:rPr spc="-19" dirty="0">
                <a:solidFill>
                  <a:srgbClr val="001E27"/>
                </a:solidFill>
                <a:latin typeface="Calibri"/>
                <a:cs typeface="Calibri"/>
              </a:rPr>
              <a:t> </a:t>
            </a:r>
            <a:r>
              <a:rPr spc="-38" dirty="0">
                <a:solidFill>
                  <a:srgbClr val="001E27"/>
                </a:solidFill>
                <a:latin typeface="Calibri"/>
                <a:cs typeface="Calibri"/>
              </a:rPr>
              <a:t>a </a:t>
            </a:r>
            <a:r>
              <a:rPr dirty="0">
                <a:solidFill>
                  <a:srgbClr val="001E27"/>
                </a:solidFill>
                <a:latin typeface="Calibri"/>
                <a:cs typeface="Calibri"/>
              </a:rPr>
              <a:t>single</a:t>
            </a:r>
            <a:r>
              <a:rPr spc="-45" dirty="0">
                <a:solidFill>
                  <a:srgbClr val="001E27"/>
                </a:solidFill>
                <a:latin typeface="Calibri"/>
                <a:cs typeface="Calibri"/>
              </a:rPr>
              <a:t> </a:t>
            </a:r>
            <a:r>
              <a:rPr spc="-8" dirty="0">
                <a:solidFill>
                  <a:srgbClr val="001E27"/>
                </a:solidFill>
                <a:latin typeface="Calibri"/>
                <a:cs typeface="Calibri"/>
              </a:rPr>
              <a:t>award</a:t>
            </a:r>
            <a:r>
              <a:rPr spc="-64" dirty="0">
                <a:solidFill>
                  <a:srgbClr val="001E27"/>
                </a:solidFill>
                <a:latin typeface="Calibri"/>
                <a:cs typeface="Calibri"/>
              </a:rPr>
              <a:t> </a:t>
            </a:r>
            <a:r>
              <a:rPr spc="-15" dirty="0">
                <a:solidFill>
                  <a:srgbClr val="001E27"/>
                </a:solidFill>
                <a:latin typeface="Calibri"/>
                <a:cs typeface="Calibri"/>
              </a:rPr>
              <a:t>year</a:t>
            </a:r>
            <a:endParaRPr>
              <a:latin typeface="Calibri"/>
              <a:cs typeface="Calibri"/>
            </a:endParaRPr>
          </a:p>
        </p:txBody>
      </p:sp>
      <p:sp>
        <p:nvSpPr>
          <p:cNvPr id="7" name="object 7"/>
          <p:cNvSpPr txBox="1"/>
          <p:nvPr/>
        </p:nvSpPr>
        <p:spPr>
          <a:xfrm>
            <a:off x="5805187" y="3829532"/>
            <a:ext cx="2537459" cy="1117614"/>
          </a:xfrm>
          <a:prstGeom prst="rect">
            <a:avLst/>
          </a:prstGeom>
        </p:spPr>
        <p:txBody>
          <a:bodyPr vert="horz" wrap="square" lIns="0" tIns="9525" rIns="0" bIns="0" rtlCol="0">
            <a:spAutoFit/>
          </a:bodyPr>
          <a:lstStyle/>
          <a:p>
            <a:pPr marL="224314" marR="3810" indent="-215265">
              <a:spcBef>
                <a:spcPts val="75"/>
              </a:spcBef>
              <a:buFont typeface="Arial"/>
              <a:buChar char="•"/>
              <a:tabLst>
                <a:tab pos="224314" algn="l"/>
              </a:tabLst>
            </a:pPr>
            <a:r>
              <a:rPr dirty="0">
                <a:solidFill>
                  <a:srgbClr val="001E27"/>
                </a:solidFill>
                <a:latin typeface="Calibri"/>
                <a:cs typeface="Calibri"/>
              </a:rPr>
              <a:t>This</a:t>
            </a:r>
            <a:r>
              <a:rPr spc="-26" dirty="0">
                <a:solidFill>
                  <a:srgbClr val="001E27"/>
                </a:solidFill>
                <a:latin typeface="Calibri"/>
                <a:cs typeface="Calibri"/>
              </a:rPr>
              <a:t> </a:t>
            </a:r>
            <a:r>
              <a:rPr dirty="0">
                <a:solidFill>
                  <a:srgbClr val="001E27"/>
                </a:solidFill>
                <a:latin typeface="Calibri"/>
                <a:cs typeface="Calibri"/>
              </a:rPr>
              <a:t>means</a:t>
            </a:r>
            <a:r>
              <a:rPr spc="-38" dirty="0">
                <a:solidFill>
                  <a:srgbClr val="001E27"/>
                </a:solidFill>
                <a:latin typeface="Calibri"/>
                <a:cs typeface="Calibri"/>
              </a:rPr>
              <a:t> </a:t>
            </a:r>
            <a:r>
              <a:rPr b="1" dirty="0">
                <a:solidFill>
                  <a:srgbClr val="001E27"/>
                </a:solidFill>
                <a:latin typeface="Calibri"/>
                <a:cs typeface="Calibri"/>
              </a:rPr>
              <a:t>91%</a:t>
            </a:r>
            <a:r>
              <a:rPr b="1" spc="-26" dirty="0">
                <a:solidFill>
                  <a:srgbClr val="001E27"/>
                </a:solidFill>
                <a:latin typeface="Calibri"/>
                <a:cs typeface="Calibri"/>
              </a:rPr>
              <a:t> </a:t>
            </a:r>
            <a:r>
              <a:rPr spc="-19" dirty="0">
                <a:solidFill>
                  <a:srgbClr val="001E27"/>
                </a:solidFill>
                <a:latin typeface="Calibri"/>
                <a:cs typeface="Calibri"/>
              </a:rPr>
              <a:t>of </a:t>
            </a:r>
            <a:r>
              <a:rPr spc="-8" dirty="0">
                <a:solidFill>
                  <a:srgbClr val="001E27"/>
                </a:solidFill>
                <a:latin typeface="Calibri"/>
                <a:cs typeface="Calibri"/>
              </a:rPr>
              <a:t>programs</a:t>
            </a:r>
            <a:r>
              <a:rPr spc="-41" dirty="0">
                <a:solidFill>
                  <a:srgbClr val="001E27"/>
                </a:solidFill>
                <a:latin typeface="Calibri"/>
                <a:cs typeface="Calibri"/>
              </a:rPr>
              <a:t> </a:t>
            </a:r>
            <a:r>
              <a:rPr dirty="0">
                <a:solidFill>
                  <a:srgbClr val="001E27"/>
                </a:solidFill>
                <a:latin typeface="Calibri"/>
                <a:cs typeface="Calibri"/>
              </a:rPr>
              <a:t>will</a:t>
            </a:r>
            <a:r>
              <a:rPr spc="-34" dirty="0">
                <a:solidFill>
                  <a:srgbClr val="001E27"/>
                </a:solidFill>
                <a:latin typeface="Calibri"/>
                <a:cs typeface="Calibri"/>
              </a:rPr>
              <a:t> </a:t>
            </a:r>
            <a:r>
              <a:rPr dirty="0">
                <a:solidFill>
                  <a:srgbClr val="001E27"/>
                </a:solidFill>
                <a:latin typeface="Calibri"/>
                <a:cs typeface="Calibri"/>
              </a:rPr>
              <a:t>need</a:t>
            </a:r>
            <a:r>
              <a:rPr spc="-26" dirty="0">
                <a:solidFill>
                  <a:srgbClr val="001E27"/>
                </a:solidFill>
                <a:latin typeface="Calibri"/>
                <a:cs typeface="Calibri"/>
              </a:rPr>
              <a:t> </a:t>
            </a:r>
            <a:r>
              <a:rPr dirty="0">
                <a:solidFill>
                  <a:srgbClr val="001E27"/>
                </a:solidFill>
                <a:latin typeface="Calibri"/>
                <a:cs typeface="Calibri"/>
              </a:rPr>
              <a:t>to</a:t>
            </a:r>
            <a:r>
              <a:rPr spc="-34" dirty="0">
                <a:solidFill>
                  <a:srgbClr val="001E27"/>
                </a:solidFill>
                <a:latin typeface="Calibri"/>
                <a:cs typeface="Calibri"/>
              </a:rPr>
              <a:t> </a:t>
            </a:r>
            <a:r>
              <a:rPr spc="-19" dirty="0">
                <a:solidFill>
                  <a:srgbClr val="001E27"/>
                </a:solidFill>
                <a:latin typeface="Calibri"/>
                <a:cs typeface="Calibri"/>
              </a:rPr>
              <a:t>be </a:t>
            </a:r>
            <a:r>
              <a:rPr spc="-8" dirty="0">
                <a:solidFill>
                  <a:srgbClr val="001E27"/>
                </a:solidFill>
                <a:latin typeface="Calibri"/>
                <a:cs typeface="Calibri"/>
              </a:rPr>
              <a:t>aggregated</a:t>
            </a:r>
            <a:r>
              <a:rPr spc="-49" dirty="0">
                <a:solidFill>
                  <a:srgbClr val="001E27"/>
                </a:solidFill>
                <a:latin typeface="Calibri"/>
                <a:cs typeface="Calibri"/>
              </a:rPr>
              <a:t> </a:t>
            </a:r>
            <a:r>
              <a:rPr dirty="0">
                <a:solidFill>
                  <a:srgbClr val="001E27"/>
                </a:solidFill>
                <a:latin typeface="Calibri"/>
                <a:cs typeface="Calibri"/>
              </a:rPr>
              <a:t>with</a:t>
            </a:r>
            <a:r>
              <a:rPr spc="-49" dirty="0">
                <a:solidFill>
                  <a:srgbClr val="001E27"/>
                </a:solidFill>
                <a:latin typeface="Calibri"/>
                <a:cs typeface="Calibri"/>
              </a:rPr>
              <a:t> </a:t>
            </a:r>
            <a:r>
              <a:rPr spc="-15" dirty="0">
                <a:solidFill>
                  <a:srgbClr val="001E27"/>
                </a:solidFill>
                <a:latin typeface="Calibri"/>
                <a:cs typeface="Calibri"/>
              </a:rPr>
              <a:t>prior </a:t>
            </a:r>
            <a:r>
              <a:rPr spc="-8" dirty="0">
                <a:solidFill>
                  <a:srgbClr val="001E27"/>
                </a:solidFill>
                <a:latin typeface="Calibri"/>
                <a:cs typeface="Calibri"/>
              </a:rPr>
              <a:t>cohorts</a:t>
            </a:r>
            <a:endParaRPr>
              <a:latin typeface="Calibri"/>
              <a:cs typeface="Calibri"/>
            </a:endParaRPr>
          </a:p>
        </p:txBody>
      </p:sp>
      <p:grpSp>
        <p:nvGrpSpPr>
          <p:cNvPr id="8" name="object 8"/>
          <p:cNvGrpSpPr/>
          <p:nvPr/>
        </p:nvGrpSpPr>
        <p:grpSpPr>
          <a:xfrm>
            <a:off x="921071" y="2703023"/>
            <a:ext cx="4399121" cy="2283619"/>
            <a:chOff x="1228094" y="2461030"/>
            <a:chExt cx="5865495" cy="3044825"/>
          </a:xfrm>
        </p:grpSpPr>
        <p:sp>
          <p:nvSpPr>
            <p:cNvPr id="9" name="object 9"/>
            <p:cNvSpPr/>
            <p:nvPr/>
          </p:nvSpPr>
          <p:spPr>
            <a:xfrm>
              <a:off x="1234444" y="5499193"/>
              <a:ext cx="5852795" cy="0"/>
            </a:xfrm>
            <a:custGeom>
              <a:avLst/>
              <a:gdLst/>
              <a:ahLst/>
              <a:cxnLst/>
              <a:rect l="l" t="t" r="r" b="b"/>
              <a:pathLst>
                <a:path w="5852795">
                  <a:moveTo>
                    <a:pt x="0" y="0"/>
                  </a:moveTo>
                  <a:lnTo>
                    <a:pt x="5852245" y="0"/>
                  </a:lnTo>
                </a:path>
              </a:pathLst>
            </a:custGeom>
            <a:ln w="12341">
              <a:solidFill>
                <a:srgbClr val="EFEFEF"/>
              </a:solidFill>
              <a:prstDash val="sysDash"/>
            </a:ln>
          </p:spPr>
          <p:txBody>
            <a:bodyPr wrap="square" lIns="0" tIns="0" rIns="0" bIns="0" rtlCol="0"/>
            <a:lstStyle/>
            <a:p>
              <a:endParaRPr/>
            </a:p>
          </p:txBody>
        </p:sp>
        <p:sp>
          <p:nvSpPr>
            <p:cNvPr id="10" name="object 10"/>
            <p:cNvSpPr/>
            <p:nvPr/>
          </p:nvSpPr>
          <p:spPr>
            <a:xfrm>
              <a:off x="1234445" y="4892787"/>
              <a:ext cx="5852795" cy="0"/>
            </a:xfrm>
            <a:custGeom>
              <a:avLst/>
              <a:gdLst/>
              <a:ahLst/>
              <a:cxnLst/>
              <a:rect l="l" t="t" r="r" b="b"/>
              <a:pathLst>
                <a:path w="5852795">
                  <a:moveTo>
                    <a:pt x="0" y="0"/>
                  </a:moveTo>
                  <a:lnTo>
                    <a:pt x="4488382" y="0"/>
                  </a:lnTo>
                </a:path>
                <a:path w="5852795">
                  <a:moveTo>
                    <a:pt x="4936145" y="0"/>
                  </a:moveTo>
                  <a:lnTo>
                    <a:pt x="5852245" y="0"/>
                  </a:lnTo>
                </a:path>
              </a:pathLst>
            </a:custGeom>
            <a:ln w="12339">
              <a:solidFill>
                <a:srgbClr val="EFEFEF"/>
              </a:solidFill>
              <a:prstDash val="sysDash"/>
            </a:ln>
          </p:spPr>
          <p:txBody>
            <a:bodyPr wrap="square" lIns="0" tIns="0" rIns="0" bIns="0" rtlCol="0"/>
            <a:lstStyle/>
            <a:p>
              <a:endParaRPr/>
            </a:p>
          </p:txBody>
        </p:sp>
        <p:sp>
          <p:nvSpPr>
            <p:cNvPr id="11" name="object 11"/>
            <p:cNvSpPr/>
            <p:nvPr/>
          </p:nvSpPr>
          <p:spPr>
            <a:xfrm>
              <a:off x="1234446" y="3680190"/>
              <a:ext cx="5852795" cy="606425"/>
            </a:xfrm>
            <a:custGeom>
              <a:avLst/>
              <a:gdLst/>
              <a:ahLst/>
              <a:cxnLst/>
              <a:rect l="l" t="t" r="r" b="b"/>
              <a:pathLst>
                <a:path w="5852795" h="606425">
                  <a:moveTo>
                    <a:pt x="0" y="606191"/>
                  </a:moveTo>
                  <a:lnTo>
                    <a:pt x="5852245" y="606191"/>
                  </a:lnTo>
                </a:path>
                <a:path w="5852795" h="606425">
                  <a:moveTo>
                    <a:pt x="1" y="0"/>
                  </a:moveTo>
                  <a:lnTo>
                    <a:pt x="5852246" y="0"/>
                  </a:lnTo>
                </a:path>
              </a:pathLst>
            </a:custGeom>
            <a:ln w="12339">
              <a:solidFill>
                <a:srgbClr val="EFEFEF"/>
              </a:solidFill>
              <a:prstDash val="sysDash"/>
            </a:ln>
          </p:spPr>
          <p:txBody>
            <a:bodyPr wrap="square" lIns="0" tIns="0" rIns="0" bIns="0" rtlCol="0"/>
            <a:lstStyle/>
            <a:p>
              <a:endParaRPr/>
            </a:p>
          </p:txBody>
        </p:sp>
        <p:sp>
          <p:nvSpPr>
            <p:cNvPr id="12" name="object 12"/>
            <p:cNvSpPr/>
            <p:nvPr/>
          </p:nvSpPr>
          <p:spPr>
            <a:xfrm>
              <a:off x="1234449" y="2467380"/>
              <a:ext cx="5852795" cy="606425"/>
            </a:xfrm>
            <a:custGeom>
              <a:avLst/>
              <a:gdLst/>
              <a:ahLst/>
              <a:cxnLst/>
              <a:rect l="l" t="t" r="r" b="b"/>
              <a:pathLst>
                <a:path w="5852795" h="606425">
                  <a:moveTo>
                    <a:pt x="0" y="606405"/>
                  </a:moveTo>
                  <a:lnTo>
                    <a:pt x="5852245" y="606405"/>
                  </a:lnTo>
                </a:path>
                <a:path w="5852795" h="606425">
                  <a:moveTo>
                    <a:pt x="1" y="0"/>
                  </a:moveTo>
                  <a:lnTo>
                    <a:pt x="5852246" y="0"/>
                  </a:lnTo>
                </a:path>
              </a:pathLst>
            </a:custGeom>
            <a:ln w="12339">
              <a:solidFill>
                <a:srgbClr val="EFEFEF"/>
              </a:solidFill>
              <a:prstDash val="sysDash"/>
            </a:ln>
          </p:spPr>
          <p:txBody>
            <a:bodyPr wrap="square" lIns="0" tIns="0" rIns="0" bIns="0" rtlCol="0"/>
            <a:lstStyle/>
            <a:p>
              <a:endParaRPr/>
            </a:p>
          </p:txBody>
        </p:sp>
        <p:sp>
          <p:nvSpPr>
            <p:cNvPr id="13" name="object 13"/>
            <p:cNvSpPr/>
            <p:nvPr/>
          </p:nvSpPr>
          <p:spPr>
            <a:xfrm>
              <a:off x="1463475" y="5287134"/>
              <a:ext cx="425450" cy="212090"/>
            </a:xfrm>
            <a:custGeom>
              <a:avLst/>
              <a:gdLst/>
              <a:ahLst/>
              <a:cxnLst/>
              <a:rect l="l" t="t" r="r" b="b"/>
              <a:pathLst>
                <a:path w="425450" h="212089">
                  <a:moveTo>
                    <a:pt x="425058" y="212059"/>
                  </a:moveTo>
                  <a:lnTo>
                    <a:pt x="0" y="212059"/>
                  </a:lnTo>
                  <a:lnTo>
                    <a:pt x="0" y="0"/>
                  </a:lnTo>
                  <a:lnTo>
                    <a:pt x="425058" y="0"/>
                  </a:lnTo>
                  <a:lnTo>
                    <a:pt x="425058" y="212059"/>
                  </a:lnTo>
                  <a:close/>
                </a:path>
              </a:pathLst>
            </a:custGeom>
            <a:solidFill>
              <a:srgbClr val="1A85FF"/>
            </a:solidFill>
          </p:spPr>
          <p:txBody>
            <a:bodyPr wrap="square" lIns="0" tIns="0" rIns="0" bIns="0" rtlCol="0"/>
            <a:lstStyle/>
            <a:p>
              <a:endParaRPr/>
            </a:p>
          </p:txBody>
        </p:sp>
        <p:sp>
          <p:nvSpPr>
            <p:cNvPr id="14" name="object 14"/>
            <p:cNvSpPr/>
            <p:nvPr/>
          </p:nvSpPr>
          <p:spPr>
            <a:xfrm>
              <a:off x="1467590" y="5291247"/>
              <a:ext cx="417195" cy="203835"/>
            </a:xfrm>
            <a:custGeom>
              <a:avLst/>
              <a:gdLst/>
              <a:ahLst/>
              <a:cxnLst/>
              <a:rect l="l" t="t" r="r" b="b"/>
              <a:pathLst>
                <a:path w="417194" h="203835">
                  <a:moveTo>
                    <a:pt x="0" y="0"/>
                  </a:moveTo>
                  <a:lnTo>
                    <a:pt x="416829" y="0"/>
                  </a:lnTo>
                  <a:lnTo>
                    <a:pt x="416829" y="203832"/>
                  </a:lnTo>
                  <a:lnTo>
                    <a:pt x="0" y="203832"/>
                  </a:lnTo>
                  <a:lnTo>
                    <a:pt x="0" y="0"/>
                  </a:lnTo>
                  <a:close/>
                </a:path>
              </a:pathLst>
            </a:custGeom>
            <a:ln w="8226">
              <a:solidFill>
                <a:srgbClr val="1A85FF"/>
              </a:solidFill>
            </a:ln>
          </p:spPr>
          <p:txBody>
            <a:bodyPr wrap="square" lIns="0" tIns="0" rIns="0" bIns="0" rtlCol="0"/>
            <a:lstStyle/>
            <a:p>
              <a:endParaRPr/>
            </a:p>
          </p:txBody>
        </p:sp>
        <p:sp>
          <p:nvSpPr>
            <p:cNvPr id="15" name="object 15"/>
            <p:cNvSpPr/>
            <p:nvPr/>
          </p:nvSpPr>
          <p:spPr>
            <a:xfrm>
              <a:off x="2173262" y="5307269"/>
              <a:ext cx="425450" cy="192405"/>
            </a:xfrm>
            <a:custGeom>
              <a:avLst/>
              <a:gdLst/>
              <a:ahLst/>
              <a:cxnLst/>
              <a:rect l="l" t="t" r="r" b="b"/>
              <a:pathLst>
                <a:path w="425450" h="192404">
                  <a:moveTo>
                    <a:pt x="425055" y="191924"/>
                  </a:moveTo>
                  <a:lnTo>
                    <a:pt x="0" y="191924"/>
                  </a:lnTo>
                  <a:lnTo>
                    <a:pt x="0" y="0"/>
                  </a:lnTo>
                  <a:lnTo>
                    <a:pt x="425055" y="0"/>
                  </a:lnTo>
                  <a:lnTo>
                    <a:pt x="425055" y="191924"/>
                  </a:lnTo>
                  <a:close/>
                </a:path>
              </a:pathLst>
            </a:custGeom>
            <a:solidFill>
              <a:srgbClr val="1A85FF"/>
            </a:solidFill>
          </p:spPr>
          <p:txBody>
            <a:bodyPr wrap="square" lIns="0" tIns="0" rIns="0" bIns="0" rtlCol="0"/>
            <a:lstStyle/>
            <a:p>
              <a:endParaRPr/>
            </a:p>
          </p:txBody>
        </p:sp>
        <p:sp>
          <p:nvSpPr>
            <p:cNvPr id="16" name="object 16"/>
            <p:cNvSpPr/>
            <p:nvPr/>
          </p:nvSpPr>
          <p:spPr>
            <a:xfrm>
              <a:off x="2177374" y="5311382"/>
              <a:ext cx="417195" cy="184150"/>
            </a:xfrm>
            <a:custGeom>
              <a:avLst/>
              <a:gdLst/>
              <a:ahLst/>
              <a:cxnLst/>
              <a:rect l="l" t="t" r="r" b="b"/>
              <a:pathLst>
                <a:path w="417194" h="184150">
                  <a:moveTo>
                    <a:pt x="0" y="0"/>
                  </a:moveTo>
                  <a:lnTo>
                    <a:pt x="416829" y="0"/>
                  </a:lnTo>
                  <a:lnTo>
                    <a:pt x="416829" y="183697"/>
                  </a:lnTo>
                  <a:lnTo>
                    <a:pt x="0" y="183697"/>
                  </a:lnTo>
                  <a:lnTo>
                    <a:pt x="0" y="0"/>
                  </a:lnTo>
                  <a:close/>
                </a:path>
              </a:pathLst>
            </a:custGeom>
            <a:ln w="8226">
              <a:solidFill>
                <a:srgbClr val="1A85FF"/>
              </a:solidFill>
            </a:ln>
          </p:spPr>
          <p:txBody>
            <a:bodyPr wrap="square" lIns="0" tIns="0" rIns="0" bIns="0" rtlCol="0"/>
            <a:lstStyle/>
            <a:p>
              <a:endParaRPr/>
            </a:p>
          </p:txBody>
        </p:sp>
        <p:sp>
          <p:nvSpPr>
            <p:cNvPr id="17" name="object 17"/>
            <p:cNvSpPr/>
            <p:nvPr/>
          </p:nvSpPr>
          <p:spPr>
            <a:xfrm>
              <a:off x="2883261" y="5133336"/>
              <a:ext cx="425450" cy="366395"/>
            </a:xfrm>
            <a:custGeom>
              <a:avLst/>
              <a:gdLst/>
              <a:ahLst/>
              <a:cxnLst/>
              <a:rect l="l" t="t" r="r" b="b"/>
              <a:pathLst>
                <a:path w="425450" h="366395">
                  <a:moveTo>
                    <a:pt x="425055" y="365857"/>
                  </a:moveTo>
                  <a:lnTo>
                    <a:pt x="0" y="365857"/>
                  </a:lnTo>
                  <a:lnTo>
                    <a:pt x="0" y="0"/>
                  </a:lnTo>
                  <a:lnTo>
                    <a:pt x="425055" y="0"/>
                  </a:lnTo>
                  <a:lnTo>
                    <a:pt x="425055" y="365857"/>
                  </a:lnTo>
                  <a:close/>
                </a:path>
              </a:pathLst>
            </a:custGeom>
            <a:solidFill>
              <a:srgbClr val="1A85FF"/>
            </a:solidFill>
          </p:spPr>
          <p:txBody>
            <a:bodyPr wrap="square" lIns="0" tIns="0" rIns="0" bIns="0" rtlCol="0"/>
            <a:lstStyle/>
            <a:p>
              <a:endParaRPr/>
            </a:p>
          </p:txBody>
        </p:sp>
        <p:sp>
          <p:nvSpPr>
            <p:cNvPr id="18" name="object 18"/>
            <p:cNvSpPr/>
            <p:nvPr/>
          </p:nvSpPr>
          <p:spPr>
            <a:xfrm>
              <a:off x="2887374" y="5137449"/>
              <a:ext cx="417195" cy="358140"/>
            </a:xfrm>
            <a:custGeom>
              <a:avLst/>
              <a:gdLst/>
              <a:ahLst/>
              <a:cxnLst/>
              <a:rect l="l" t="t" r="r" b="b"/>
              <a:pathLst>
                <a:path w="417195" h="358139">
                  <a:moveTo>
                    <a:pt x="0" y="0"/>
                  </a:moveTo>
                  <a:lnTo>
                    <a:pt x="416829" y="0"/>
                  </a:lnTo>
                  <a:lnTo>
                    <a:pt x="416829" y="357629"/>
                  </a:lnTo>
                  <a:lnTo>
                    <a:pt x="0" y="357629"/>
                  </a:lnTo>
                  <a:lnTo>
                    <a:pt x="0" y="0"/>
                  </a:lnTo>
                  <a:close/>
                </a:path>
              </a:pathLst>
            </a:custGeom>
            <a:ln w="8227">
              <a:solidFill>
                <a:srgbClr val="1A85FF"/>
              </a:solidFill>
            </a:ln>
          </p:spPr>
          <p:txBody>
            <a:bodyPr wrap="square" lIns="0" tIns="0" rIns="0" bIns="0" rtlCol="0"/>
            <a:lstStyle/>
            <a:p>
              <a:endParaRPr/>
            </a:p>
          </p:txBody>
        </p:sp>
        <p:sp>
          <p:nvSpPr>
            <p:cNvPr id="19" name="object 19"/>
            <p:cNvSpPr/>
            <p:nvPr/>
          </p:nvSpPr>
          <p:spPr>
            <a:xfrm>
              <a:off x="3593045" y="5462778"/>
              <a:ext cx="425450" cy="36830"/>
            </a:xfrm>
            <a:custGeom>
              <a:avLst/>
              <a:gdLst/>
              <a:ahLst/>
              <a:cxnLst/>
              <a:rect l="l" t="t" r="r" b="b"/>
              <a:pathLst>
                <a:path w="425450" h="36829">
                  <a:moveTo>
                    <a:pt x="425055" y="36415"/>
                  </a:moveTo>
                  <a:lnTo>
                    <a:pt x="0" y="36415"/>
                  </a:lnTo>
                  <a:lnTo>
                    <a:pt x="0" y="0"/>
                  </a:lnTo>
                  <a:lnTo>
                    <a:pt x="425055" y="0"/>
                  </a:lnTo>
                  <a:lnTo>
                    <a:pt x="425055" y="36415"/>
                  </a:lnTo>
                  <a:close/>
                </a:path>
              </a:pathLst>
            </a:custGeom>
            <a:solidFill>
              <a:srgbClr val="1A85FF"/>
            </a:solidFill>
          </p:spPr>
          <p:txBody>
            <a:bodyPr wrap="square" lIns="0" tIns="0" rIns="0" bIns="0" rtlCol="0"/>
            <a:lstStyle/>
            <a:p>
              <a:endParaRPr/>
            </a:p>
          </p:txBody>
        </p:sp>
        <p:sp>
          <p:nvSpPr>
            <p:cNvPr id="20" name="object 20"/>
            <p:cNvSpPr/>
            <p:nvPr/>
          </p:nvSpPr>
          <p:spPr>
            <a:xfrm>
              <a:off x="3597159" y="5466893"/>
              <a:ext cx="417195" cy="28575"/>
            </a:xfrm>
            <a:custGeom>
              <a:avLst/>
              <a:gdLst/>
              <a:ahLst/>
              <a:cxnLst/>
              <a:rect l="l" t="t" r="r" b="b"/>
              <a:pathLst>
                <a:path w="417195" h="28575">
                  <a:moveTo>
                    <a:pt x="0" y="0"/>
                  </a:moveTo>
                  <a:lnTo>
                    <a:pt x="416829" y="0"/>
                  </a:lnTo>
                  <a:lnTo>
                    <a:pt x="416829" y="28186"/>
                  </a:lnTo>
                  <a:lnTo>
                    <a:pt x="0" y="28186"/>
                  </a:lnTo>
                  <a:lnTo>
                    <a:pt x="0" y="0"/>
                  </a:lnTo>
                  <a:close/>
                </a:path>
              </a:pathLst>
            </a:custGeom>
            <a:ln w="8226">
              <a:solidFill>
                <a:srgbClr val="1A85FF"/>
              </a:solidFill>
            </a:ln>
          </p:spPr>
          <p:txBody>
            <a:bodyPr wrap="square" lIns="0" tIns="0" rIns="0" bIns="0" rtlCol="0"/>
            <a:lstStyle/>
            <a:p>
              <a:endParaRPr/>
            </a:p>
          </p:txBody>
        </p:sp>
        <p:sp>
          <p:nvSpPr>
            <p:cNvPr id="21" name="object 21"/>
            <p:cNvSpPr/>
            <p:nvPr/>
          </p:nvSpPr>
          <p:spPr>
            <a:xfrm>
              <a:off x="4303045" y="5242151"/>
              <a:ext cx="425450" cy="257175"/>
            </a:xfrm>
            <a:custGeom>
              <a:avLst/>
              <a:gdLst/>
              <a:ahLst/>
              <a:cxnLst/>
              <a:rect l="l" t="t" r="r" b="b"/>
              <a:pathLst>
                <a:path w="425450" h="257175">
                  <a:moveTo>
                    <a:pt x="425058" y="257043"/>
                  </a:moveTo>
                  <a:lnTo>
                    <a:pt x="0" y="257043"/>
                  </a:lnTo>
                  <a:lnTo>
                    <a:pt x="0" y="0"/>
                  </a:lnTo>
                  <a:lnTo>
                    <a:pt x="425058" y="0"/>
                  </a:lnTo>
                  <a:lnTo>
                    <a:pt x="425058" y="257043"/>
                  </a:lnTo>
                  <a:close/>
                </a:path>
              </a:pathLst>
            </a:custGeom>
            <a:solidFill>
              <a:srgbClr val="1A85FF"/>
            </a:solidFill>
          </p:spPr>
          <p:txBody>
            <a:bodyPr wrap="square" lIns="0" tIns="0" rIns="0" bIns="0" rtlCol="0"/>
            <a:lstStyle/>
            <a:p>
              <a:endParaRPr/>
            </a:p>
          </p:txBody>
        </p:sp>
        <p:sp>
          <p:nvSpPr>
            <p:cNvPr id="22" name="object 22"/>
            <p:cNvSpPr/>
            <p:nvPr/>
          </p:nvSpPr>
          <p:spPr>
            <a:xfrm>
              <a:off x="4307159" y="5246263"/>
              <a:ext cx="417195" cy="248920"/>
            </a:xfrm>
            <a:custGeom>
              <a:avLst/>
              <a:gdLst/>
              <a:ahLst/>
              <a:cxnLst/>
              <a:rect l="l" t="t" r="r" b="b"/>
              <a:pathLst>
                <a:path w="417195" h="248920">
                  <a:moveTo>
                    <a:pt x="0" y="0"/>
                  </a:moveTo>
                  <a:lnTo>
                    <a:pt x="416829" y="0"/>
                  </a:lnTo>
                  <a:lnTo>
                    <a:pt x="416829" y="248816"/>
                  </a:lnTo>
                  <a:lnTo>
                    <a:pt x="0" y="248816"/>
                  </a:lnTo>
                  <a:lnTo>
                    <a:pt x="0" y="0"/>
                  </a:lnTo>
                  <a:close/>
                </a:path>
              </a:pathLst>
            </a:custGeom>
            <a:ln w="8226">
              <a:solidFill>
                <a:srgbClr val="1A85FF"/>
              </a:solidFill>
            </a:ln>
          </p:spPr>
          <p:txBody>
            <a:bodyPr wrap="square" lIns="0" tIns="0" rIns="0" bIns="0" rtlCol="0"/>
            <a:lstStyle/>
            <a:p>
              <a:endParaRPr/>
            </a:p>
          </p:txBody>
        </p:sp>
        <p:sp>
          <p:nvSpPr>
            <p:cNvPr id="23" name="object 23"/>
            <p:cNvSpPr/>
            <p:nvPr/>
          </p:nvSpPr>
          <p:spPr>
            <a:xfrm>
              <a:off x="5012829" y="5408372"/>
              <a:ext cx="425450" cy="91440"/>
            </a:xfrm>
            <a:custGeom>
              <a:avLst/>
              <a:gdLst/>
              <a:ahLst/>
              <a:cxnLst/>
              <a:rect l="l" t="t" r="r" b="b"/>
              <a:pathLst>
                <a:path w="425450" h="91439">
                  <a:moveTo>
                    <a:pt x="425058" y="90821"/>
                  </a:moveTo>
                  <a:lnTo>
                    <a:pt x="0" y="90821"/>
                  </a:lnTo>
                  <a:lnTo>
                    <a:pt x="0" y="0"/>
                  </a:lnTo>
                  <a:lnTo>
                    <a:pt x="425058" y="0"/>
                  </a:lnTo>
                  <a:lnTo>
                    <a:pt x="425058" y="90821"/>
                  </a:lnTo>
                  <a:close/>
                </a:path>
              </a:pathLst>
            </a:custGeom>
            <a:solidFill>
              <a:srgbClr val="1A85FF"/>
            </a:solidFill>
          </p:spPr>
          <p:txBody>
            <a:bodyPr wrap="square" lIns="0" tIns="0" rIns="0" bIns="0" rtlCol="0"/>
            <a:lstStyle/>
            <a:p>
              <a:endParaRPr/>
            </a:p>
          </p:txBody>
        </p:sp>
        <p:sp>
          <p:nvSpPr>
            <p:cNvPr id="24" name="object 24"/>
            <p:cNvSpPr/>
            <p:nvPr/>
          </p:nvSpPr>
          <p:spPr>
            <a:xfrm>
              <a:off x="5016944" y="5412485"/>
              <a:ext cx="417195" cy="83185"/>
            </a:xfrm>
            <a:custGeom>
              <a:avLst/>
              <a:gdLst/>
              <a:ahLst/>
              <a:cxnLst/>
              <a:rect l="l" t="t" r="r" b="b"/>
              <a:pathLst>
                <a:path w="417195" h="83185">
                  <a:moveTo>
                    <a:pt x="0" y="0"/>
                  </a:moveTo>
                  <a:lnTo>
                    <a:pt x="416829" y="0"/>
                  </a:lnTo>
                  <a:lnTo>
                    <a:pt x="416829" y="82594"/>
                  </a:lnTo>
                  <a:lnTo>
                    <a:pt x="0" y="82594"/>
                  </a:lnTo>
                  <a:lnTo>
                    <a:pt x="0" y="0"/>
                  </a:lnTo>
                  <a:close/>
                </a:path>
              </a:pathLst>
            </a:custGeom>
            <a:ln w="8226">
              <a:solidFill>
                <a:srgbClr val="1A85FF"/>
              </a:solidFill>
            </a:ln>
          </p:spPr>
          <p:txBody>
            <a:bodyPr wrap="square" lIns="0" tIns="0" rIns="0" bIns="0" rtlCol="0"/>
            <a:lstStyle/>
            <a:p>
              <a:endParaRPr/>
            </a:p>
          </p:txBody>
        </p:sp>
        <p:sp>
          <p:nvSpPr>
            <p:cNvPr id="25" name="object 25"/>
            <p:cNvSpPr/>
            <p:nvPr/>
          </p:nvSpPr>
          <p:spPr>
            <a:xfrm>
              <a:off x="5722827" y="4420259"/>
              <a:ext cx="425450" cy="1079500"/>
            </a:xfrm>
            <a:custGeom>
              <a:avLst/>
              <a:gdLst/>
              <a:ahLst/>
              <a:cxnLst/>
              <a:rect l="l" t="t" r="r" b="b"/>
              <a:pathLst>
                <a:path w="425450" h="1079500">
                  <a:moveTo>
                    <a:pt x="425058" y="1078935"/>
                  </a:moveTo>
                  <a:lnTo>
                    <a:pt x="0" y="1078935"/>
                  </a:lnTo>
                  <a:lnTo>
                    <a:pt x="0" y="0"/>
                  </a:lnTo>
                  <a:lnTo>
                    <a:pt x="425058" y="0"/>
                  </a:lnTo>
                  <a:lnTo>
                    <a:pt x="425058" y="1078935"/>
                  </a:lnTo>
                  <a:close/>
                </a:path>
              </a:pathLst>
            </a:custGeom>
            <a:solidFill>
              <a:srgbClr val="1A85FF"/>
            </a:solidFill>
          </p:spPr>
          <p:txBody>
            <a:bodyPr wrap="square" lIns="0" tIns="0" rIns="0" bIns="0" rtlCol="0"/>
            <a:lstStyle/>
            <a:p>
              <a:endParaRPr/>
            </a:p>
          </p:txBody>
        </p:sp>
        <p:sp>
          <p:nvSpPr>
            <p:cNvPr id="26" name="object 26"/>
            <p:cNvSpPr/>
            <p:nvPr/>
          </p:nvSpPr>
          <p:spPr>
            <a:xfrm>
              <a:off x="5726942" y="4424371"/>
              <a:ext cx="417195" cy="1071245"/>
            </a:xfrm>
            <a:custGeom>
              <a:avLst/>
              <a:gdLst/>
              <a:ahLst/>
              <a:cxnLst/>
              <a:rect l="l" t="t" r="r" b="b"/>
              <a:pathLst>
                <a:path w="417195" h="1071245">
                  <a:moveTo>
                    <a:pt x="0" y="0"/>
                  </a:moveTo>
                  <a:lnTo>
                    <a:pt x="416829" y="0"/>
                  </a:lnTo>
                  <a:lnTo>
                    <a:pt x="416829" y="1070708"/>
                  </a:lnTo>
                  <a:lnTo>
                    <a:pt x="0" y="1070708"/>
                  </a:lnTo>
                  <a:lnTo>
                    <a:pt x="0" y="0"/>
                  </a:lnTo>
                  <a:close/>
                </a:path>
              </a:pathLst>
            </a:custGeom>
            <a:ln w="8227">
              <a:solidFill>
                <a:srgbClr val="1A85FF"/>
              </a:solidFill>
            </a:ln>
          </p:spPr>
          <p:txBody>
            <a:bodyPr wrap="square" lIns="0" tIns="0" rIns="0" bIns="0" rtlCol="0"/>
            <a:lstStyle/>
            <a:p>
              <a:endParaRPr/>
            </a:p>
          </p:txBody>
        </p:sp>
        <p:sp>
          <p:nvSpPr>
            <p:cNvPr id="27" name="object 27"/>
            <p:cNvSpPr/>
            <p:nvPr/>
          </p:nvSpPr>
          <p:spPr>
            <a:xfrm>
              <a:off x="6432614" y="5434933"/>
              <a:ext cx="425450" cy="64769"/>
            </a:xfrm>
            <a:custGeom>
              <a:avLst/>
              <a:gdLst/>
              <a:ahLst/>
              <a:cxnLst/>
              <a:rect l="l" t="t" r="r" b="b"/>
              <a:pathLst>
                <a:path w="425450" h="64770">
                  <a:moveTo>
                    <a:pt x="425055" y="64260"/>
                  </a:moveTo>
                  <a:lnTo>
                    <a:pt x="0" y="64260"/>
                  </a:lnTo>
                  <a:lnTo>
                    <a:pt x="0" y="0"/>
                  </a:lnTo>
                  <a:lnTo>
                    <a:pt x="425055" y="0"/>
                  </a:lnTo>
                  <a:lnTo>
                    <a:pt x="425055" y="64260"/>
                  </a:lnTo>
                  <a:close/>
                </a:path>
              </a:pathLst>
            </a:custGeom>
            <a:solidFill>
              <a:srgbClr val="1A85FF"/>
            </a:solidFill>
          </p:spPr>
          <p:txBody>
            <a:bodyPr wrap="square" lIns="0" tIns="0" rIns="0" bIns="0" rtlCol="0"/>
            <a:lstStyle/>
            <a:p>
              <a:endParaRPr/>
            </a:p>
          </p:txBody>
        </p:sp>
        <p:sp>
          <p:nvSpPr>
            <p:cNvPr id="28" name="object 28"/>
            <p:cNvSpPr/>
            <p:nvPr/>
          </p:nvSpPr>
          <p:spPr>
            <a:xfrm>
              <a:off x="6436728" y="5439046"/>
              <a:ext cx="417195" cy="56515"/>
            </a:xfrm>
            <a:custGeom>
              <a:avLst/>
              <a:gdLst/>
              <a:ahLst/>
              <a:cxnLst/>
              <a:rect l="l" t="t" r="r" b="b"/>
              <a:pathLst>
                <a:path w="417195" h="56514">
                  <a:moveTo>
                    <a:pt x="0" y="0"/>
                  </a:moveTo>
                  <a:lnTo>
                    <a:pt x="416831" y="0"/>
                  </a:lnTo>
                  <a:lnTo>
                    <a:pt x="416831" y="56033"/>
                  </a:lnTo>
                  <a:lnTo>
                    <a:pt x="0" y="56033"/>
                  </a:lnTo>
                  <a:lnTo>
                    <a:pt x="0" y="0"/>
                  </a:lnTo>
                  <a:close/>
                </a:path>
              </a:pathLst>
            </a:custGeom>
            <a:ln w="8226">
              <a:solidFill>
                <a:srgbClr val="1A85FF"/>
              </a:solidFill>
            </a:ln>
          </p:spPr>
          <p:txBody>
            <a:bodyPr wrap="square" lIns="0" tIns="0" rIns="0" bIns="0" rtlCol="0"/>
            <a:lstStyle/>
            <a:p>
              <a:endParaRPr/>
            </a:p>
          </p:txBody>
        </p:sp>
      </p:grpSp>
      <p:sp>
        <p:nvSpPr>
          <p:cNvPr id="29" name="object 29"/>
          <p:cNvSpPr txBox="1"/>
          <p:nvPr/>
        </p:nvSpPr>
        <p:spPr>
          <a:xfrm>
            <a:off x="1187478" y="4658314"/>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7.0</a:t>
            </a:r>
            <a:endParaRPr sz="675">
              <a:latin typeface="Arial"/>
              <a:cs typeface="Arial"/>
            </a:endParaRPr>
          </a:p>
        </p:txBody>
      </p:sp>
      <p:sp>
        <p:nvSpPr>
          <p:cNvPr id="30" name="object 30"/>
          <p:cNvSpPr txBox="1"/>
          <p:nvPr/>
        </p:nvSpPr>
        <p:spPr>
          <a:xfrm>
            <a:off x="1719777" y="4673228"/>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6.3</a:t>
            </a:r>
            <a:endParaRPr sz="675">
              <a:latin typeface="Arial"/>
              <a:cs typeface="Arial"/>
            </a:endParaRPr>
          </a:p>
        </p:txBody>
      </p:sp>
      <p:sp>
        <p:nvSpPr>
          <p:cNvPr id="31" name="object 31"/>
          <p:cNvSpPr txBox="1"/>
          <p:nvPr/>
        </p:nvSpPr>
        <p:spPr>
          <a:xfrm>
            <a:off x="2228847" y="4542773"/>
            <a:ext cx="186214" cy="113493"/>
          </a:xfrm>
          <a:prstGeom prst="rect">
            <a:avLst/>
          </a:prstGeom>
        </p:spPr>
        <p:txBody>
          <a:bodyPr vert="horz" wrap="square" lIns="0" tIns="9525" rIns="0" bIns="0" rtlCol="0">
            <a:spAutoFit/>
          </a:bodyPr>
          <a:lstStyle/>
          <a:p>
            <a:pPr marL="9525">
              <a:spcBef>
                <a:spcPts val="75"/>
              </a:spcBef>
            </a:pPr>
            <a:r>
              <a:rPr sz="675" spc="-15" dirty="0">
                <a:latin typeface="Arial"/>
                <a:cs typeface="Arial"/>
              </a:rPr>
              <a:t>12.1</a:t>
            </a:r>
            <a:endParaRPr sz="675">
              <a:latin typeface="Arial"/>
              <a:cs typeface="Arial"/>
            </a:endParaRPr>
          </a:p>
        </p:txBody>
      </p:sp>
      <p:sp>
        <p:nvSpPr>
          <p:cNvPr id="32" name="object 32"/>
          <p:cNvSpPr txBox="1"/>
          <p:nvPr/>
        </p:nvSpPr>
        <p:spPr>
          <a:xfrm>
            <a:off x="2784632" y="4789883"/>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1.2</a:t>
            </a:r>
            <a:endParaRPr sz="675">
              <a:latin typeface="Arial"/>
              <a:cs typeface="Arial"/>
            </a:endParaRPr>
          </a:p>
        </p:txBody>
      </p:sp>
      <p:sp>
        <p:nvSpPr>
          <p:cNvPr id="33" name="object 33"/>
          <p:cNvSpPr txBox="1"/>
          <p:nvPr/>
        </p:nvSpPr>
        <p:spPr>
          <a:xfrm>
            <a:off x="3317103" y="4624543"/>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8.5</a:t>
            </a:r>
            <a:endParaRPr sz="675">
              <a:latin typeface="Arial"/>
              <a:cs typeface="Arial"/>
            </a:endParaRPr>
          </a:p>
        </p:txBody>
      </p:sp>
      <p:sp>
        <p:nvSpPr>
          <p:cNvPr id="34" name="object 34"/>
          <p:cNvSpPr txBox="1"/>
          <p:nvPr/>
        </p:nvSpPr>
        <p:spPr>
          <a:xfrm>
            <a:off x="3849402" y="4749084"/>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3.0</a:t>
            </a:r>
            <a:endParaRPr sz="675">
              <a:latin typeface="Arial"/>
              <a:cs typeface="Arial"/>
            </a:endParaRPr>
          </a:p>
        </p:txBody>
      </p:sp>
      <p:sp>
        <p:nvSpPr>
          <p:cNvPr id="35" name="object 35"/>
          <p:cNvSpPr txBox="1"/>
          <p:nvPr/>
        </p:nvSpPr>
        <p:spPr>
          <a:xfrm>
            <a:off x="4358472" y="4008184"/>
            <a:ext cx="186214" cy="113493"/>
          </a:xfrm>
          <a:prstGeom prst="rect">
            <a:avLst/>
          </a:prstGeom>
        </p:spPr>
        <p:txBody>
          <a:bodyPr vert="horz" wrap="square" lIns="0" tIns="9525" rIns="0" bIns="0" rtlCol="0">
            <a:spAutoFit/>
          </a:bodyPr>
          <a:lstStyle/>
          <a:p>
            <a:pPr marL="9525">
              <a:spcBef>
                <a:spcPts val="75"/>
              </a:spcBef>
            </a:pPr>
            <a:r>
              <a:rPr sz="675" spc="-15" dirty="0">
                <a:latin typeface="Arial"/>
                <a:cs typeface="Arial"/>
              </a:rPr>
              <a:t>35.6</a:t>
            </a:r>
            <a:endParaRPr sz="675">
              <a:latin typeface="Arial"/>
              <a:cs typeface="Arial"/>
            </a:endParaRPr>
          </a:p>
        </p:txBody>
      </p:sp>
      <p:sp>
        <p:nvSpPr>
          <p:cNvPr id="36" name="object 36"/>
          <p:cNvSpPr txBox="1"/>
          <p:nvPr/>
        </p:nvSpPr>
        <p:spPr>
          <a:xfrm>
            <a:off x="4914257" y="4769055"/>
            <a:ext cx="138589" cy="113493"/>
          </a:xfrm>
          <a:prstGeom prst="rect">
            <a:avLst/>
          </a:prstGeom>
        </p:spPr>
        <p:txBody>
          <a:bodyPr vert="horz" wrap="square" lIns="0" tIns="9525" rIns="0" bIns="0" rtlCol="0">
            <a:spAutoFit/>
          </a:bodyPr>
          <a:lstStyle/>
          <a:p>
            <a:pPr marL="9525">
              <a:spcBef>
                <a:spcPts val="75"/>
              </a:spcBef>
            </a:pPr>
            <a:r>
              <a:rPr sz="675" spc="-19" dirty="0">
                <a:latin typeface="Arial"/>
                <a:cs typeface="Arial"/>
              </a:rPr>
              <a:t>2.1</a:t>
            </a:r>
            <a:endParaRPr sz="675">
              <a:latin typeface="Arial"/>
              <a:cs typeface="Arial"/>
            </a:endParaRPr>
          </a:p>
        </p:txBody>
      </p:sp>
      <p:grpSp>
        <p:nvGrpSpPr>
          <p:cNvPr id="37" name="object 37"/>
          <p:cNvGrpSpPr/>
          <p:nvPr/>
        </p:nvGrpSpPr>
        <p:grpSpPr>
          <a:xfrm>
            <a:off x="882939" y="2599826"/>
            <a:ext cx="4432459" cy="2385060"/>
            <a:chOff x="1177251" y="2323435"/>
            <a:chExt cx="5909945" cy="3180080"/>
          </a:xfrm>
        </p:grpSpPr>
        <p:sp>
          <p:nvSpPr>
            <p:cNvPr id="38" name="object 38"/>
            <p:cNvSpPr/>
            <p:nvPr/>
          </p:nvSpPr>
          <p:spPr>
            <a:xfrm>
              <a:off x="1177250" y="2323435"/>
              <a:ext cx="57785" cy="3176270"/>
            </a:xfrm>
            <a:custGeom>
              <a:avLst/>
              <a:gdLst/>
              <a:ahLst/>
              <a:cxnLst/>
              <a:rect l="l" t="t" r="r" b="b"/>
              <a:pathLst>
                <a:path w="57784" h="3176270">
                  <a:moveTo>
                    <a:pt x="57203" y="3175757"/>
                  </a:moveTo>
                  <a:lnTo>
                    <a:pt x="57203" y="0"/>
                  </a:lnTo>
                </a:path>
                <a:path w="57784" h="3176270">
                  <a:moveTo>
                    <a:pt x="57203" y="3175757"/>
                  </a:moveTo>
                  <a:lnTo>
                    <a:pt x="0" y="3175757"/>
                  </a:lnTo>
                </a:path>
              </a:pathLst>
            </a:custGeom>
            <a:ln w="8227">
              <a:solidFill>
                <a:srgbClr val="000000"/>
              </a:solidFill>
            </a:ln>
          </p:spPr>
          <p:txBody>
            <a:bodyPr wrap="square" lIns="0" tIns="0" rIns="0" bIns="0" rtlCol="0"/>
            <a:lstStyle/>
            <a:p>
              <a:endParaRPr/>
            </a:p>
          </p:txBody>
        </p:sp>
        <p:sp>
          <p:nvSpPr>
            <p:cNvPr id="39" name="object 39"/>
            <p:cNvSpPr/>
            <p:nvPr/>
          </p:nvSpPr>
          <p:spPr>
            <a:xfrm>
              <a:off x="1177251" y="4892787"/>
              <a:ext cx="57785" cy="0"/>
            </a:xfrm>
            <a:custGeom>
              <a:avLst/>
              <a:gdLst/>
              <a:ahLst/>
              <a:cxnLst/>
              <a:rect l="l" t="t" r="r" b="b"/>
              <a:pathLst>
                <a:path w="57784">
                  <a:moveTo>
                    <a:pt x="57203" y="0"/>
                  </a:moveTo>
                  <a:lnTo>
                    <a:pt x="0" y="0"/>
                  </a:lnTo>
                </a:path>
              </a:pathLst>
            </a:custGeom>
            <a:ln w="8226">
              <a:solidFill>
                <a:srgbClr val="000000"/>
              </a:solidFill>
            </a:ln>
          </p:spPr>
          <p:txBody>
            <a:bodyPr wrap="square" lIns="0" tIns="0" rIns="0" bIns="0" rtlCol="0"/>
            <a:lstStyle/>
            <a:p>
              <a:endParaRPr/>
            </a:p>
          </p:txBody>
        </p:sp>
        <p:sp>
          <p:nvSpPr>
            <p:cNvPr id="40" name="object 40"/>
            <p:cNvSpPr/>
            <p:nvPr/>
          </p:nvSpPr>
          <p:spPr>
            <a:xfrm>
              <a:off x="1177251" y="4286382"/>
              <a:ext cx="57785" cy="0"/>
            </a:xfrm>
            <a:custGeom>
              <a:avLst/>
              <a:gdLst/>
              <a:ahLst/>
              <a:cxnLst/>
              <a:rect l="l" t="t" r="r" b="b"/>
              <a:pathLst>
                <a:path w="57784">
                  <a:moveTo>
                    <a:pt x="57203" y="0"/>
                  </a:moveTo>
                  <a:lnTo>
                    <a:pt x="0" y="0"/>
                  </a:lnTo>
                </a:path>
              </a:pathLst>
            </a:custGeom>
            <a:ln w="8226">
              <a:solidFill>
                <a:srgbClr val="000000"/>
              </a:solidFill>
            </a:ln>
          </p:spPr>
          <p:txBody>
            <a:bodyPr wrap="square" lIns="0" tIns="0" rIns="0" bIns="0" rtlCol="0"/>
            <a:lstStyle/>
            <a:p>
              <a:endParaRPr/>
            </a:p>
          </p:txBody>
        </p:sp>
        <p:sp>
          <p:nvSpPr>
            <p:cNvPr id="41" name="object 41"/>
            <p:cNvSpPr/>
            <p:nvPr/>
          </p:nvSpPr>
          <p:spPr>
            <a:xfrm>
              <a:off x="1177251" y="3680190"/>
              <a:ext cx="57785" cy="0"/>
            </a:xfrm>
            <a:custGeom>
              <a:avLst/>
              <a:gdLst/>
              <a:ahLst/>
              <a:cxnLst/>
              <a:rect l="l" t="t" r="r" b="b"/>
              <a:pathLst>
                <a:path w="57784">
                  <a:moveTo>
                    <a:pt x="57203" y="0"/>
                  </a:moveTo>
                  <a:lnTo>
                    <a:pt x="0" y="0"/>
                  </a:lnTo>
                </a:path>
              </a:pathLst>
            </a:custGeom>
            <a:ln w="8226">
              <a:solidFill>
                <a:srgbClr val="000000"/>
              </a:solidFill>
            </a:ln>
          </p:spPr>
          <p:txBody>
            <a:bodyPr wrap="square" lIns="0" tIns="0" rIns="0" bIns="0" rtlCol="0"/>
            <a:lstStyle/>
            <a:p>
              <a:endParaRPr/>
            </a:p>
          </p:txBody>
        </p:sp>
        <p:sp>
          <p:nvSpPr>
            <p:cNvPr id="42" name="object 42"/>
            <p:cNvSpPr/>
            <p:nvPr/>
          </p:nvSpPr>
          <p:spPr>
            <a:xfrm>
              <a:off x="1177251" y="3073785"/>
              <a:ext cx="57785" cy="0"/>
            </a:xfrm>
            <a:custGeom>
              <a:avLst/>
              <a:gdLst/>
              <a:ahLst/>
              <a:cxnLst/>
              <a:rect l="l" t="t" r="r" b="b"/>
              <a:pathLst>
                <a:path w="57784">
                  <a:moveTo>
                    <a:pt x="57203" y="0"/>
                  </a:moveTo>
                  <a:lnTo>
                    <a:pt x="0" y="0"/>
                  </a:lnTo>
                </a:path>
              </a:pathLst>
            </a:custGeom>
            <a:ln w="8226">
              <a:solidFill>
                <a:srgbClr val="000000"/>
              </a:solidFill>
            </a:ln>
          </p:spPr>
          <p:txBody>
            <a:bodyPr wrap="square" lIns="0" tIns="0" rIns="0" bIns="0" rtlCol="0"/>
            <a:lstStyle/>
            <a:p>
              <a:endParaRPr/>
            </a:p>
          </p:txBody>
        </p:sp>
        <p:sp>
          <p:nvSpPr>
            <p:cNvPr id="43" name="object 43"/>
            <p:cNvSpPr/>
            <p:nvPr/>
          </p:nvSpPr>
          <p:spPr>
            <a:xfrm>
              <a:off x="1177251" y="2467379"/>
              <a:ext cx="57785" cy="0"/>
            </a:xfrm>
            <a:custGeom>
              <a:avLst/>
              <a:gdLst/>
              <a:ahLst/>
              <a:cxnLst/>
              <a:rect l="l" t="t" r="r" b="b"/>
              <a:pathLst>
                <a:path w="57784">
                  <a:moveTo>
                    <a:pt x="57203" y="0"/>
                  </a:moveTo>
                  <a:lnTo>
                    <a:pt x="0" y="0"/>
                  </a:lnTo>
                </a:path>
              </a:pathLst>
            </a:custGeom>
            <a:ln w="8226">
              <a:solidFill>
                <a:srgbClr val="000000"/>
              </a:solidFill>
            </a:ln>
          </p:spPr>
          <p:txBody>
            <a:bodyPr wrap="square" lIns="0" tIns="0" rIns="0" bIns="0" rtlCol="0"/>
            <a:lstStyle/>
            <a:p>
              <a:endParaRPr/>
            </a:p>
          </p:txBody>
        </p:sp>
        <p:sp>
          <p:nvSpPr>
            <p:cNvPr id="44" name="object 44"/>
            <p:cNvSpPr/>
            <p:nvPr/>
          </p:nvSpPr>
          <p:spPr>
            <a:xfrm>
              <a:off x="1234454" y="5499192"/>
              <a:ext cx="5852795" cy="0"/>
            </a:xfrm>
            <a:custGeom>
              <a:avLst/>
              <a:gdLst/>
              <a:ahLst/>
              <a:cxnLst/>
              <a:rect l="l" t="t" r="r" b="b"/>
              <a:pathLst>
                <a:path w="5852795">
                  <a:moveTo>
                    <a:pt x="0" y="0"/>
                  </a:moveTo>
                  <a:lnTo>
                    <a:pt x="5852244" y="0"/>
                  </a:lnTo>
                </a:path>
              </a:pathLst>
            </a:custGeom>
            <a:ln w="8226">
              <a:solidFill>
                <a:srgbClr val="000000"/>
              </a:solidFill>
            </a:ln>
          </p:spPr>
          <p:txBody>
            <a:bodyPr wrap="square" lIns="0" tIns="0" rIns="0" bIns="0" rtlCol="0"/>
            <a:lstStyle/>
            <a:p>
              <a:endParaRPr/>
            </a:p>
          </p:txBody>
        </p:sp>
      </p:grpSp>
      <p:sp>
        <p:nvSpPr>
          <p:cNvPr id="45" name="object 45"/>
          <p:cNvSpPr txBox="1"/>
          <p:nvPr/>
        </p:nvSpPr>
        <p:spPr>
          <a:xfrm>
            <a:off x="696611" y="4869866"/>
            <a:ext cx="174308" cy="138980"/>
          </a:xfrm>
          <a:prstGeom prst="rect">
            <a:avLst/>
          </a:prstGeom>
        </p:spPr>
        <p:txBody>
          <a:bodyPr vert="horz" wrap="square" lIns="0" tIns="11906" rIns="0" bIns="0" rtlCol="0">
            <a:spAutoFit/>
          </a:bodyPr>
          <a:lstStyle/>
          <a:p>
            <a:pPr marL="9525">
              <a:spcBef>
                <a:spcPts val="94"/>
              </a:spcBef>
            </a:pPr>
            <a:r>
              <a:rPr sz="825" spc="-19" dirty="0">
                <a:latin typeface="Arial"/>
                <a:cs typeface="Arial"/>
              </a:rPr>
              <a:t>0%</a:t>
            </a:r>
            <a:endParaRPr sz="825">
              <a:latin typeface="Arial"/>
              <a:cs typeface="Arial"/>
            </a:endParaRPr>
          </a:p>
        </p:txBody>
      </p:sp>
      <p:sp>
        <p:nvSpPr>
          <p:cNvPr id="59" name="object 59"/>
          <p:cNvSpPr txBox="1">
            <a:spLocks noGrp="1"/>
          </p:cNvSpPr>
          <p:nvPr>
            <p:ph type="sldNum" sz="quarter" idx="7"/>
          </p:nvPr>
        </p:nvSpPr>
        <p:spPr>
          <a:xfrm>
            <a:off x="11212021" y="6159790"/>
            <a:ext cx="204089"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9525"/>
            <a:fld id="{81D60167-4931-47E6-BA6A-407CBD079E47}" type="slidenum">
              <a:rPr lang="en-US" spc="-50" smtClean="0"/>
              <a:pPr marL="82550"/>
              <a:t>17</a:t>
            </a:fld>
            <a:endParaRPr spc="-19" dirty="0"/>
          </a:p>
        </p:txBody>
      </p:sp>
      <p:sp>
        <p:nvSpPr>
          <p:cNvPr id="46" name="object 46"/>
          <p:cNvSpPr txBox="1"/>
          <p:nvPr/>
        </p:nvSpPr>
        <p:spPr>
          <a:xfrm>
            <a:off x="636038" y="4415061"/>
            <a:ext cx="234315" cy="138980"/>
          </a:xfrm>
          <a:prstGeom prst="rect">
            <a:avLst/>
          </a:prstGeom>
        </p:spPr>
        <p:txBody>
          <a:bodyPr vert="horz" wrap="square" lIns="0" tIns="11906" rIns="0" bIns="0" rtlCol="0">
            <a:spAutoFit/>
          </a:bodyPr>
          <a:lstStyle/>
          <a:p>
            <a:pPr marL="9525">
              <a:spcBef>
                <a:spcPts val="94"/>
              </a:spcBef>
            </a:pPr>
            <a:r>
              <a:rPr sz="825" spc="-19" dirty="0">
                <a:latin typeface="Arial"/>
                <a:cs typeface="Arial"/>
              </a:rPr>
              <a:t>20%</a:t>
            </a:r>
            <a:endParaRPr sz="825">
              <a:latin typeface="Arial"/>
              <a:cs typeface="Arial"/>
            </a:endParaRPr>
          </a:p>
        </p:txBody>
      </p:sp>
      <p:sp>
        <p:nvSpPr>
          <p:cNvPr id="47" name="object 47"/>
          <p:cNvSpPr txBox="1"/>
          <p:nvPr/>
        </p:nvSpPr>
        <p:spPr>
          <a:xfrm>
            <a:off x="636038" y="3960257"/>
            <a:ext cx="234315" cy="138980"/>
          </a:xfrm>
          <a:prstGeom prst="rect">
            <a:avLst/>
          </a:prstGeom>
        </p:spPr>
        <p:txBody>
          <a:bodyPr vert="horz" wrap="square" lIns="0" tIns="11906" rIns="0" bIns="0" rtlCol="0">
            <a:spAutoFit/>
          </a:bodyPr>
          <a:lstStyle/>
          <a:p>
            <a:pPr marL="9525">
              <a:spcBef>
                <a:spcPts val="94"/>
              </a:spcBef>
            </a:pPr>
            <a:r>
              <a:rPr sz="825" spc="-19" dirty="0">
                <a:latin typeface="Arial"/>
                <a:cs typeface="Arial"/>
              </a:rPr>
              <a:t>40%</a:t>
            </a:r>
            <a:endParaRPr sz="825">
              <a:latin typeface="Arial"/>
              <a:cs typeface="Arial"/>
            </a:endParaRPr>
          </a:p>
        </p:txBody>
      </p:sp>
      <p:sp>
        <p:nvSpPr>
          <p:cNvPr id="48" name="object 48"/>
          <p:cNvSpPr txBox="1"/>
          <p:nvPr/>
        </p:nvSpPr>
        <p:spPr>
          <a:xfrm>
            <a:off x="636038" y="3505613"/>
            <a:ext cx="234315" cy="138980"/>
          </a:xfrm>
          <a:prstGeom prst="rect">
            <a:avLst/>
          </a:prstGeom>
        </p:spPr>
        <p:txBody>
          <a:bodyPr vert="horz" wrap="square" lIns="0" tIns="11906" rIns="0" bIns="0" rtlCol="0">
            <a:spAutoFit/>
          </a:bodyPr>
          <a:lstStyle/>
          <a:p>
            <a:pPr marL="9525">
              <a:spcBef>
                <a:spcPts val="94"/>
              </a:spcBef>
            </a:pPr>
            <a:r>
              <a:rPr sz="825" spc="-19" dirty="0">
                <a:latin typeface="Arial"/>
                <a:cs typeface="Arial"/>
              </a:rPr>
              <a:t>60%</a:t>
            </a:r>
            <a:endParaRPr sz="825">
              <a:latin typeface="Arial"/>
              <a:cs typeface="Arial"/>
            </a:endParaRPr>
          </a:p>
        </p:txBody>
      </p:sp>
      <p:sp>
        <p:nvSpPr>
          <p:cNvPr id="49" name="object 49"/>
          <p:cNvSpPr txBox="1"/>
          <p:nvPr/>
        </p:nvSpPr>
        <p:spPr>
          <a:xfrm>
            <a:off x="636038" y="3050809"/>
            <a:ext cx="234315" cy="138980"/>
          </a:xfrm>
          <a:prstGeom prst="rect">
            <a:avLst/>
          </a:prstGeom>
        </p:spPr>
        <p:txBody>
          <a:bodyPr vert="horz" wrap="square" lIns="0" tIns="11906" rIns="0" bIns="0" rtlCol="0">
            <a:spAutoFit/>
          </a:bodyPr>
          <a:lstStyle/>
          <a:p>
            <a:pPr marL="9525">
              <a:spcBef>
                <a:spcPts val="94"/>
              </a:spcBef>
            </a:pPr>
            <a:r>
              <a:rPr sz="825" spc="-19" dirty="0">
                <a:latin typeface="Arial"/>
                <a:cs typeface="Arial"/>
              </a:rPr>
              <a:t>80%</a:t>
            </a:r>
            <a:endParaRPr sz="825">
              <a:latin typeface="Arial"/>
              <a:cs typeface="Arial"/>
            </a:endParaRPr>
          </a:p>
        </p:txBody>
      </p:sp>
      <p:sp>
        <p:nvSpPr>
          <p:cNvPr id="50" name="object 50"/>
          <p:cNvSpPr txBox="1"/>
          <p:nvPr/>
        </p:nvSpPr>
        <p:spPr>
          <a:xfrm>
            <a:off x="576610" y="2596004"/>
            <a:ext cx="293846" cy="138980"/>
          </a:xfrm>
          <a:prstGeom prst="rect">
            <a:avLst/>
          </a:prstGeom>
        </p:spPr>
        <p:txBody>
          <a:bodyPr vert="horz" wrap="square" lIns="0" tIns="11906" rIns="0" bIns="0" rtlCol="0">
            <a:spAutoFit/>
          </a:bodyPr>
          <a:lstStyle/>
          <a:p>
            <a:pPr marL="9525">
              <a:spcBef>
                <a:spcPts val="94"/>
              </a:spcBef>
            </a:pPr>
            <a:r>
              <a:rPr sz="825" spc="-15" dirty="0">
                <a:latin typeface="Arial"/>
                <a:cs typeface="Arial"/>
              </a:rPr>
              <a:t>100%</a:t>
            </a:r>
            <a:endParaRPr sz="825">
              <a:latin typeface="Arial"/>
              <a:cs typeface="Arial"/>
            </a:endParaRPr>
          </a:p>
        </p:txBody>
      </p:sp>
      <p:sp>
        <p:nvSpPr>
          <p:cNvPr id="51" name="object 51"/>
          <p:cNvSpPr txBox="1"/>
          <p:nvPr/>
        </p:nvSpPr>
        <p:spPr>
          <a:xfrm>
            <a:off x="369008" y="3595999"/>
            <a:ext cx="126958" cy="389573"/>
          </a:xfrm>
          <a:prstGeom prst="rect">
            <a:avLst/>
          </a:prstGeom>
        </p:spPr>
        <p:txBody>
          <a:bodyPr vert="vert270" wrap="square" lIns="0" tIns="1905" rIns="0" bIns="0" rtlCol="0">
            <a:spAutoFit/>
          </a:bodyPr>
          <a:lstStyle/>
          <a:p>
            <a:pPr marL="9525">
              <a:spcBef>
                <a:spcPts val="15"/>
              </a:spcBef>
            </a:pPr>
            <a:r>
              <a:rPr sz="825" spc="-8" dirty="0">
                <a:latin typeface="Arial"/>
                <a:cs typeface="Arial"/>
              </a:rPr>
              <a:t>Percent</a:t>
            </a:r>
            <a:endParaRPr sz="825">
              <a:latin typeface="Arial"/>
              <a:cs typeface="Arial"/>
            </a:endParaRPr>
          </a:p>
        </p:txBody>
      </p:sp>
      <p:sp>
        <p:nvSpPr>
          <p:cNvPr id="52" name="object 52"/>
          <p:cNvSpPr txBox="1"/>
          <p:nvPr/>
        </p:nvSpPr>
        <p:spPr>
          <a:xfrm>
            <a:off x="1099478" y="5009538"/>
            <a:ext cx="314801" cy="113493"/>
          </a:xfrm>
          <a:prstGeom prst="rect">
            <a:avLst/>
          </a:prstGeom>
        </p:spPr>
        <p:txBody>
          <a:bodyPr vert="horz" wrap="square" lIns="0" tIns="9525" rIns="0" bIns="0" rtlCol="0">
            <a:spAutoFit/>
          </a:bodyPr>
          <a:lstStyle/>
          <a:p>
            <a:pPr marL="9525">
              <a:spcBef>
                <a:spcPts val="75"/>
              </a:spcBef>
            </a:pPr>
            <a:r>
              <a:rPr sz="675" dirty="0">
                <a:latin typeface="Arial"/>
                <a:cs typeface="Arial"/>
              </a:rPr>
              <a:t>Ug</a:t>
            </a:r>
            <a:r>
              <a:rPr sz="675" spc="-4" dirty="0">
                <a:latin typeface="Arial"/>
                <a:cs typeface="Arial"/>
              </a:rPr>
              <a:t> </a:t>
            </a:r>
            <a:r>
              <a:rPr sz="675" spc="-15" dirty="0">
                <a:latin typeface="Arial"/>
                <a:cs typeface="Arial"/>
              </a:rPr>
              <a:t>Cert</a:t>
            </a:r>
            <a:endParaRPr sz="675">
              <a:latin typeface="Arial"/>
              <a:cs typeface="Arial"/>
            </a:endParaRPr>
          </a:p>
        </p:txBody>
      </p:sp>
      <p:sp>
        <p:nvSpPr>
          <p:cNvPr id="53" name="object 53"/>
          <p:cNvSpPr txBox="1"/>
          <p:nvPr/>
        </p:nvSpPr>
        <p:spPr>
          <a:xfrm>
            <a:off x="1593547" y="5009538"/>
            <a:ext cx="391001" cy="113493"/>
          </a:xfrm>
          <a:prstGeom prst="rect">
            <a:avLst/>
          </a:prstGeom>
        </p:spPr>
        <p:txBody>
          <a:bodyPr vert="horz" wrap="square" lIns="0" tIns="9525" rIns="0" bIns="0" rtlCol="0">
            <a:spAutoFit/>
          </a:bodyPr>
          <a:lstStyle/>
          <a:p>
            <a:pPr marL="9525">
              <a:spcBef>
                <a:spcPts val="75"/>
              </a:spcBef>
            </a:pPr>
            <a:r>
              <a:rPr sz="675" spc="-8" dirty="0">
                <a:latin typeface="Arial"/>
                <a:cs typeface="Arial"/>
              </a:rPr>
              <a:t>Associate</a:t>
            </a:r>
            <a:endParaRPr sz="675">
              <a:latin typeface="Arial"/>
              <a:cs typeface="Arial"/>
            </a:endParaRPr>
          </a:p>
        </p:txBody>
      </p:sp>
      <p:sp>
        <p:nvSpPr>
          <p:cNvPr id="54" name="object 54"/>
          <p:cNvSpPr txBox="1"/>
          <p:nvPr/>
        </p:nvSpPr>
        <p:spPr>
          <a:xfrm>
            <a:off x="2121475" y="5009538"/>
            <a:ext cx="1427321" cy="113493"/>
          </a:xfrm>
          <a:prstGeom prst="rect">
            <a:avLst/>
          </a:prstGeom>
        </p:spPr>
        <p:txBody>
          <a:bodyPr vert="horz" wrap="square" lIns="0" tIns="9525" rIns="0" bIns="0" rtlCol="0">
            <a:spAutoFit/>
          </a:bodyPr>
          <a:lstStyle/>
          <a:p>
            <a:pPr marL="9525">
              <a:spcBef>
                <a:spcPts val="75"/>
              </a:spcBef>
            </a:pPr>
            <a:r>
              <a:rPr sz="675" dirty="0">
                <a:latin typeface="Arial"/>
                <a:cs typeface="Arial"/>
              </a:rPr>
              <a:t>Bachelors</a:t>
            </a:r>
            <a:r>
              <a:rPr sz="675" spc="233" dirty="0">
                <a:latin typeface="Arial"/>
                <a:cs typeface="Arial"/>
              </a:rPr>
              <a:t> </a:t>
            </a:r>
            <a:r>
              <a:rPr sz="675" dirty="0">
                <a:latin typeface="Arial"/>
                <a:cs typeface="Arial"/>
              </a:rPr>
              <a:t>Post-Bacc Cert</a:t>
            </a:r>
            <a:r>
              <a:rPr sz="675" spc="172" dirty="0">
                <a:latin typeface="Arial"/>
                <a:cs typeface="Arial"/>
              </a:rPr>
              <a:t>  </a:t>
            </a:r>
            <a:r>
              <a:rPr sz="675" spc="-8" dirty="0">
                <a:latin typeface="Arial"/>
                <a:cs typeface="Arial"/>
              </a:rPr>
              <a:t>Masters</a:t>
            </a:r>
            <a:endParaRPr sz="675">
              <a:latin typeface="Arial"/>
              <a:cs typeface="Arial"/>
            </a:endParaRPr>
          </a:p>
        </p:txBody>
      </p:sp>
      <p:sp>
        <p:nvSpPr>
          <p:cNvPr id="55" name="object 55"/>
          <p:cNvSpPr txBox="1"/>
          <p:nvPr/>
        </p:nvSpPr>
        <p:spPr>
          <a:xfrm>
            <a:off x="3749487" y="5009538"/>
            <a:ext cx="338138" cy="113493"/>
          </a:xfrm>
          <a:prstGeom prst="rect">
            <a:avLst/>
          </a:prstGeom>
        </p:spPr>
        <p:txBody>
          <a:bodyPr vert="horz" wrap="square" lIns="0" tIns="9525" rIns="0" bIns="0" rtlCol="0">
            <a:spAutoFit/>
          </a:bodyPr>
          <a:lstStyle/>
          <a:p>
            <a:pPr marL="9525">
              <a:spcBef>
                <a:spcPts val="75"/>
              </a:spcBef>
            </a:pPr>
            <a:r>
              <a:rPr sz="675" spc="-8" dirty="0">
                <a:latin typeface="Arial"/>
                <a:cs typeface="Arial"/>
              </a:rPr>
              <a:t>Doctoral</a:t>
            </a:r>
            <a:endParaRPr sz="675">
              <a:latin typeface="Arial"/>
              <a:cs typeface="Arial"/>
            </a:endParaRPr>
          </a:p>
        </p:txBody>
      </p:sp>
      <p:sp>
        <p:nvSpPr>
          <p:cNvPr id="56" name="object 56"/>
          <p:cNvSpPr txBox="1"/>
          <p:nvPr/>
        </p:nvSpPr>
        <p:spPr>
          <a:xfrm>
            <a:off x="4363131" y="5009538"/>
            <a:ext cx="176689" cy="113493"/>
          </a:xfrm>
          <a:prstGeom prst="rect">
            <a:avLst/>
          </a:prstGeom>
        </p:spPr>
        <p:txBody>
          <a:bodyPr vert="horz" wrap="square" lIns="0" tIns="9525" rIns="0" bIns="0" rtlCol="0">
            <a:spAutoFit/>
          </a:bodyPr>
          <a:lstStyle/>
          <a:p>
            <a:pPr marL="9525">
              <a:spcBef>
                <a:spcPts val="75"/>
              </a:spcBef>
            </a:pPr>
            <a:r>
              <a:rPr sz="675" spc="-15" dirty="0">
                <a:latin typeface="Arial"/>
                <a:cs typeface="Arial"/>
              </a:rPr>
              <a:t>Prof</a:t>
            </a:r>
            <a:endParaRPr sz="675">
              <a:latin typeface="Arial"/>
              <a:cs typeface="Arial"/>
            </a:endParaRPr>
          </a:p>
        </p:txBody>
      </p:sp>
      <p:sp>
        <p:nvSpPr>
          <p:cNvPr id="57" name="object 57"/>
          <p:cNvSpPr txBox="1"/>
          <p:nvPr/>
        </p:nvSpPr>
        <p:spPr>
          <a:xfrm>
            <a:off x="4785799" y="5009538"/>
            <a:ext cx="395764" cy="113493"/>
          </a:xfrm>
          <a:prstGeom prst="rect">
            <a:avLst/>
          </a:prstGeom>
        </p:spPr>
        <p:txBody>
          <a:bodyPr vert="horz" wrap="square" lIns="0" tIns="9525" rIns="0" bIns="0" rtlCol="0">
            <a:spAutoFit/>
          </a:bodyPr>
          <a:lstStyle/>
          <a:p>
            <a:pPr marL="9525">
              <a:spcBef>
                <a:spcPts val="75"/>
              </a:spcBef>
            </a:pPr>
            <a:r>
              <a:rPr sz="675" dirty="0">
                <a:latin typeface="Arial"/>
                <a:cs typeface="Arial"/>
              </a:rPr>
              <a:t>Grad</a:t>
            </a:r>
            <a:r>
              <a:rPr sz="675" spc="-11" dirty="0">
                <a:latin typeface="Arial"/>
                <a:cs typeface="Arial"/>
              </a:rPr>
              <a:t> </a:t>
            </a:r>
            <a:r>
              <a:rPr sz="675" spc="-15" dirty="0">
                <a:latin typeface="Arial"/>
                <a:cs typeface="Arial"/>
              </a:rPr>
              <a:t>Cert</a:t>
            </a:r>
            <a:endParaRPr sz="675">
              <a:latin typeface="Arial"/>
              <a:cs typeface="Arial"/>
            </a:endParaRPr>
          </a:p>
        </p:txBody>
      </p:sp>
      <p:sp>
        <p:nvSpPr>
          <p:cNvPr id="58" name="object 58"/>
          <p:cNvSpPr txBox="1"/>
          <p:nvPr/>
        </p:nvSpPr>
        <p:spPr>
          <a:xfrm>
            <a:off x="952580" y="2245397"/>
            <a:ext cx="4345781" cy="347692"/>
          </a:xfrm>
          <a:prstGeom prst="rect">
            <a:avLst/>
          </a:prstGeom>
        </p:spPr>
        <p:txBody>
          <a:bodyPr vert="horz" wrap="square" lIns="0" tIns="39529" rIns="0" bIns="0" rtlCol="0">
            <a:spAutoFit/>
          </a:bodyPr>
          <a:lstStyle/>
          <a:p>
            <a:pPr marL="741045" marR="3810" indent="-731996">
              <a:lnSpc>
                <a:spcPts val="1178"/>
              </a:lnSpc>
              <a:spcBef>
                <a:spcPts val="311"/>
              </a:spcBef>
            </a:pPr>
            <a:r>
              <a:rPr sz="1163" dirty="0">
                <a:latin typeface="Arial"/>
                <a:cs typeface="Arial"/>
              </a:rPr>
              <a:t>Share</a:t>
            </a:r>
            <a:r>
              <a:rPr sz="1163" spc="19" dirty="0">
                <a:latin typeface="Arial"/>
                <a:cs typeface="Arial"/>
              </a:rPr>
              <a:t> </a:t>
            </a:r>
            <a:r>
              <a:rPr sz="1163" dirty="0">
                <a:latin typeface="Arial"/>
                <a:cs typeface="Arial"/>
              </a:rPr>
              <a:t>of</a:t>
            </a:r>
            <a:r>
              <a:rPr sz="1163" spc="23" dirty="0">
                <a:latin typeface="Arial"/>
                <a:cs typeface="Arial"/>
              </a:rPr>
              <a:t> </a:t>
            </a:r>
            <a:r>
              <a:rPr sz="1163" dirty="0">
                <a:latin typeface="Arial"/>
                <a:cs typeface="Arial"/>
              </a:rPr>
              <a:t>Programs</a:t>
            </a:r>
            <a:r>
              <a:rPr sz="1163" spc="23" dirty="0">
                <a:latin typeface="Arial"/>
                <a:cs typeface="Arial"/>
              </a:rPr>
              <a:t> </a:t>
            </a:r>
            <a:r>
              <a:rPr sz="1163" dirty="0">
                <a:latin typeface="Arial"/>
                <a:cs typeface="Arial"/>
              </a:rPr>
              <a:t>(CIP6)</a:t>
            </a:r>
            <a:r>
              <a:rPr sz="1163" spc="19" dirty="0">
                <a:latin typeface="Arial"/>
                <a:cs typeface="Arial"/>
              </a:rPr>
              <a:t> </a:t>
            </a:r>
            <a:r>
              <a:rPr sz="1163" dirty="0">
                <a:latin typeface="Arial"/>
                <a:cs typeface="Arial"/>
              </a:rPr>
              <a:t>with</a:t>
            </a:r>
            <a:r>
              <a:rPr sz="1163" spc="23" dirty="0">
                <a:latin typeface="Arial"/>
                <a:cs typeface="Arial"/>
              </a:rPr>
              <a:t> </a:t>
            </a:r>
            <a:r>
              <a:rPr sz="1163" dirty="0">
                <a:latin typeface="Arial"/>
                <a:cs typeface="Arial"/>
              </a:rPr>
              <a:t>More</a:t>
            </a:r>
            <a:r>
              <a:rPr sz="1163" spc="23" dirty="0">
                <a:latin typeface="Arial"/>
                <a:cs typeface="Arial"/>
              </a:rPr>
              <a:t> </a:t>
            </a:r>
            <a:r>
              <a:rPr sz="1163" dirty="0">
                <a:latin typeface="Arial"/>
                <a:cs typeface="Arial"/>
              </a:rPr>
              <a:t>Than</a:t>
            </a:r>
            <a:r>
              <a:rPr sz="1163" spc="19" dirty="0">
                <a:latin typeface="Arial"/>
                <a:cs typeface="Arial"/>
              </a:rPr>
              <a:t> </a:t>
            </a:r>
            <a:r>
              <a:rPr sz="1163" dirty="0">
                <a:latin typeface="Arial"/>
                <a:cs typeface="Arial"/>
              </a:rPr>
              <a:t>30</a:t>
            </a:r>
            <a:r>
              <a:rPr sz="1163" spc="23" dirty="0">
                <a:latin typeface="Arial"/>
                <a:cs typeface="Arial"/>
              </a:rPr>
              <a:t> </a:t>
            </a:r>
            <a:r>
              <a:rPr sz="1163" dirty="0">
                <a:latin typeface="Arial"/>
                <a:cs typeface="Arial"/>
              </a:rPr>
              <a:t>Title</a:t>
            </a:r>
            <a:r>
              <a:rPr sz="1163" spc="23" dirty="0">
                <a:latin typeface="Arial"/>
                <a:cs typeface="Arial"/>
              </a:rPr>
              <a:t> </a:t>
            </a:r>
            <a:r>
              <a:rPr sz="1163" dirty="0">
                <a:latin typeface="Arial"/>
                <a:cs typeface="Arial"/>
              </a:rPr>
              <a:t>IV</a:t>
            </a:r>
            <a:r>
              <a:rPr sz="1163" spc="23" dirty="0">
                <a:latin typeface="Arial"/>
                <a:cs typeface="Arial"/>
              </a:rPr>
              <a:t> </a:t>
            </a:r>
            <a:r>
              <a:rPr sz="1163" spc="-8" dirty="0">
                <a:latin typeface="Arial"/>
                <a:cs typeface="Arial"/>
              </a:rPr>
              <a:t>Completers </a:t>
            </a:r>
            <a:r>
              <a:rPr sz="1163" dirty="0">
                <a:latin typeface="Arial"/>
                <a:cs typeface="Arial"/>
              </a:rPr>
              <a:t>in</a:t>
            </a:r>
            <a:r>
              <a:rPr sz="1163" spc="15" dirty="0">
                <a:latin typeface="Arial"/>
                <a:cs typeface="Arial"/>
              </a:rPr>
              <a:t> </a:t>
            </a:r>
            <a:r>
              <a:rPr sz="1163" dirty="0">
                <a:latin typeface="Arial"/>
                <a:cs typeface="Arial"/>
              </a:rPr>
              <a:t>a</a:t>
            </a:r>
            <a:r>
              <a:rPr sz="1163" spc="19" dirty="0">
                <a:latin typeface="Arial"/>
                <a:cs typeface="Arial"/>
              </a:rPr>
              <a:t> </a:t>
            </a:r>
            <a:r>
              <a:rPr sz="1163" dirty="0">
                <a:latin typeface="Arial"/>
                <a:cs typeface="Arial"/>
              </a:rPr>
              <a:t>Single</a:t>
            </a:r>
            <a:r>
              <a:rPr sz="1163" spc="15" dirty="0">
                <a:latin typeface="Arial"/>
                <a:cs typeface="Arial"/>
              </a:rPr>
              <a:t> </a:t>
            </a:r>
            <a:r>
              <a:rPr sz="1163" dirty="0">
                <a:latin typeface="Arial"/>
                <a:cs typeface="Arial"/>
              </a:rPr>
              <a:t>Award</a:t>
            </a:r>
            <a:r>
              <a:rPr sz="1163" spc="19" dirty="0">
                <a:latin typeface="Arial"/>
                <a:cs typeface="Arial"/>
              </a:rPr>
              <a:t> </a:t>
            </a:r>
            <a:r>
              <a:rPr sz="1163" dirty="0">
                <a:latin typeface="Arial"/>
                <a:cs typeface="Arial"/>
              </a:rPr>
              <a:t>Year,</a:t>
            </a:r>
            <a:r>
              <a:rPr sz="1163" spc="15" dirty="0">
                <a:latin typeface="Arial"/>
                <a:cs typeface="Arial"/>
              </a:rPr>
              <a:t> </a:t>
            </a:r>
            <a:r>
              <a:rPr sz="1163" dirty="0">
                <a:latin typeface="Arial"/>
                <a:cs typeface="Arial"/>
              </a:rPr>
              <a:t>by</a:t>
            </a:r>
            <a:r>
              <a:rPr sz="1163" spc="19" dirty="0">
                <a:latin typeface="Arial"/>
                <a:cs typeface="Arial"/>
              </a:rPr>
              <a:t> </a:t>
            </a:r>
            <a:r>
              <a:rPr sz="1163" dirty="0">
                <a:latin typeface="Arial"/>
                <a:cs typeface="Arial"/>
              </a:rPr>
              <a:t>Credential</a:t>
            </a:r>
            <a:r>
              <a:rPr sz="1163" spc="19" dirty="0">
                <a:latin typeface="Arial"/>
                <a:cs typeface="Arial"/>
              </a:rPr>
              <a:t> </a:t>
            </a:r>
            <a:r>
              <a:rPr sz="1163" spc="-8" dirty="0">
                <a:latin typeface="Arial"/>
                <a:cs typeface="Arial"/>
              </a:rPr>
              <a:t>Level</a:t>
            </a:r>
            <a:endParaRPr sz="1163">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1995-3232-A972-B194-46C01C7E6D60}"/>
              </a:ext>
            </a:extLst>
          </p:cNvPr>
          <p:cNvSpPr>
            <a:spLocks noGrp="1"/>
          </p:cNvSpPr>
          <p:nvPr>
            <p:ph type="title"/>
          </p:nvPr>
        </p:nvSpPr>
        <p:spPr/>
        <p:txBody>
          <a:bodyPr/>
          <a:lstStyle/>
          <a:p>
            <a:r>
              <a:rPr lang="en-US" dirty="0"/>
              <a:t>Program Accountability</a:t>
            </a:r>
          </a:p>
        </p:txBody>
      </p:sp>
      <p:sp>
        <p:nvSpPr>
          <p:cNvPr id="3" name="Content Placeholder 2">
            <a:extLst>
              <a:ext uri="{FF2B5EF4-FFF2-40B4-BE49-F238E27FC236}">
                <a16:creationId xmlns:a16="http://schemas.microsoft.com/office/drawing/2014/main" id="{6CD8C97D-39FB-D37E-1DF1-49B6768E6E6B}"/>
              </a:ext>
            </a:extLst>
          </p:cNvPr>
          <p:cNvSpPr>
            <a:spLocks noGrp="1"/>
          </p:cNvSpPr>
          <p:nvPr>
            <p:ph idx="1"/>
          </p:nvPr>
        </p:nvSpPr>
        <p:spPr/>
        <p:txBody>
          <a:bodyPr/>
          <a:lstStyle/>
          <a:p>
            <a:r>
              <a:rPr lang="en-US" dirty="0"/>
              <a:t>Program must fail 2 out of 3 years to lose Direct Loan eligibility</a:t>
            </a:r>
          </a:p>
          <a:p>
            <a:r>
              <a:rPr lang="en-US" dirty="0"/>
              <a:t>If fails year 1 institution has two options:</a:t>
            </a:r>
          </a:p>
          <a:p>
            <a:pPr lvl="1"/>
            <a:r>
              <a:rPr lang="en-US" dirty="0"/>
              <a:t>Roll the dice and hope program passes year 2</a:t>
            </a:r>
          </a:p>
          <a:p>
            <a:pPr lvl="1"/>
            <a:r>
              <a:rPr lang="en-US" dirty="0"/>
              <a:t>Commit to teach out option</a:t>
            </a:r>
          </a:p>
          <a:p>
            <a:pPr lvl="2"/>
            <a:r>
              <a:rPr lang="en-US" dirty="0"/>
              <a:t>Maintain DL eligibility for three years to teach out currently enrolled students</a:t>
            </a:r>
          </a:p>
          <a:p>
            <a:pPr lvl="2"/>
            <a:r>
              <a:rPr lang="en-US" dirty="0"/>
              <a:t>Must notify accreditor &amp; state board</a:t>
            </a:r>
          </a:p>
        </p:txBody>
      </p:sp>
      <p:sp>
        <p:nvSpPr>
          <p:cNvPr id="5" name="Footer Placeholder 4">
            <a:extLst>
              <a:ext uri="{FF2B5EF4-FFF2-40B4-BE49-F238E27FC236}">
                <a16:creationId xmlns:a16="http://schemas.microsoft.com/office/drawing/2014/main" id="{A3ED7727-4258-8C40-F3FC-4B92CACEA83D}"/>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E2FBEC35-6C2D-D027-AF23-E9302110E9D8}"/>
              </a:ext>
            </a:extLst>
          </p:cNvPr>
          <p:cNvSpPr>
            <a:spLocks noGrp="1"/>
          </p:cNvSpPr>
          <p:nvPr>
            <p:ph type="sldNum" sz="quarter" idx="12"/>
          </p:nvPr>
        </p:nvSpPr>
        <p:spPr/>
        <p:txBody>
          <a:bodyPr/>
          <a:lstStyle/>
          <a:p>
            <a:pPr>
              <a:defRPr/>
            </a:pPr>
            <a:fld id="{39FE050F-16FD-4253-B0A2-B2A85814118A}" type="slidenum">
              <a:rPr lang="en-US" smtClean="0"/>
              <a:pPr>
                <a:defRPr/>
              </a:pPr>
              <a:t>18</a:t>
            </a:fld>
            <a:endParaRPr lang="en-US"/>
          </a:p>
        </p:txBody>
      </p:sp>
    </p:spTree>
    <p:extLst>
      <p:ext uri="{BB962C8B-B14F-4D97-AF65-F5344CB8AC3E}">
        <p14:creationId xmlns:p14="http://schemas.microsoft.com/office/powerpoint/2010/main" val="2706807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C18E6-91FE-FA59-A11D-3A2C34319352}"/>
              </a:ext>
            </a:extLst>
          </p:cNvPr>
          <p:cNvSpPr>
            <a:spLocks noGrp="1"/>
          </p:cNvSpPr>
          <p:nvPr>
            <p:ph type="title"/>
          </p:nvPr>
        </p:nvSpPr>
        <p:spPr/>
        <p:txBody>
          <a:bodyPr/>
          <a:lstStyle/>
          <a:p>
            <a:r>
              <a:rPr lang="en-US" dirty="0"/>
              <a:t>Other Accountability Items</a:t>
            </a:r>
          </a:p>
        </p:txBody>
      </p:sp>
      <p:sp>
        <p:nvSpPr>
          <p:cNvPr id="3" name="Content Placeholder 2">
            <a:extLst>
              <a:ext uri="{FF2B5EF4-FFF2-40B4-BE49-F238E27FC236}">
                <a16:creationId xmlns:a16="http://schemas.microsoft.com/office/drawing/2014/main" id="{A434E355-3B5B-780A-8EF4-6E6C1F228AD1}"/>
              </a:ext>
            </a:extLst>
          </p:cNvPr>
          <p:cNvSpPr>
            <a:spLocks noGrp="1"/>
          </p:cNvSpPr>
          <p:nvPr>
            <p:ph idx="1"/>
          </p:nvPr>
        </p:nvSpPr>
        <p:spPr/>
        <p:txBody>
          <a:bodyPr/>
          <a:lstStyle/>
          <a:p>
            <a:r>
              <a:rPr lang="en-US" dirty="0"/>
              <a:t>Institutions will need to provide data to ED yearly</a:t>
            </a:r>
          </a:p>
          <a:p>
            <a:r>
              <a:rPr lang="en-US" dirty="0"/>
              <a:t>Institutions will be allowed to review list of completers prior to calculation</a:t>
            </a:r>
          </a:p>
          <a:p>
            <a:r>
              <a:rPr lang="en-US" dirty="0"/>
              <a:t>Excluded students</a:t>
            </a:r>
          </a:p>
        </p:txBody>
      </p:sp>
      <p:sp>
        <p:nvSpPr>
          <p:cNvPr id="5" name="Footer Placeholder 4">
            <a:extLst>
              <a:ext uri="{FF2B5EF4-FFF2-40B4-BE49-F238E27FC236}">
                <a16:creationId xmlns:a16="http://schemas.microsoft.com/office/drawing/2014/main" id="{E56F4CA2-4FB5-7BEF-8156-C18FBFF04196}"/>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4B812C6E-0272-DBE1-AA56-3C648C70C554}"/>
              </a:ext>
            </a:extLst>
          </p:cNvPr>
          <p:cNvSpPr>
            <a:spLocks noGrp="1"/>
          </p:cNvSpPr>
          <p:nvPr>
            <p:ph type="sldNum" sz="quarter" idx="12"/>
          </p:nvPr>
        </p:nvSpPr>
        <p:spPr/>
        <p:txBody>
          <a:bodyPr/>
          <a:lstStyle/>
          <a:p>
            <a:pPr>
              <a:defRPr/>
            </a:pPr>
            <a:fld id="{39FE050F-16FD-4253-B0A2-B2A85814118A}" type="slidenum">
              <a:rPr lang="en-US" smtClean="0"/>
              <a:pPr>
                <a:defRPr/>
              </a:pPr>
              <a:t>19</a:t>
            </a:fld>
            <a:endParaRPr lang="en-US"/>
          </a:p>
        </p:txBody>
      </p:sp>
    </p:spTree>
    <p:extLst>
      <p:ext uri="{BB962C8B-B14F-4D97-AF65-F5344CB8AC3E}">
        <p14:creationId xmlns:p14="http://schemas.microsoft.com/office/powerpoint/2010/main" val="361012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50CDA-01A9-3E32-49D3-01939A10EB5A}"/>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C40E3AC8-93DE-CA9C-01B8-41473E98242D}"/>
              </a:ext>
            </a:extLst>
          </p:cNvPr>
          <p:cNvSpPr>
            <a:spLocks noGrp="1"/>
          </p:cNvSpPr>
          <p:nvPr>
            <p:ph idx="1"/>
          </p:nvPr>
        </p:nvSpPr>
        <p:spPr/>
        <p:txBody>
          <a:bodyPr/>
          <a:lstStyle/>
          <a:p>
            <a:r>
              <a:rPr lang="en-US" dirty="0"/>
              <a:t>Information provided as of today &amp; from Neg Reg session</a:t>
            </a:r>
          </a:p>
          <a:p>
            <a:r>
              <a:rPr lang="en-US" dirty="0"/>
              <a:t>Final regs have not been posted</a:t>
            </a:r>
          </a:p>
          <a:p>
            <a:pPr lvl="1"/>
            <a:r>
              <a:rPr lang="en-US" dirty="0"/>
              <a:t>NPRM for loan changes closed</a:t>
            </a:r>
          </a:p>
          <a:p>
            <a:pPr lvl="1"/>
            <a:r>
              <a:rPr lang="en-US" dirty="0"/>
              <a:t>NPRM for Workforce Pell open</a:t>
            </a:r>
          </a:p>
          <a:p>
            <a:pPr lvl="1"/>
            <a:r>
              <a:rPr lang="en-US" dirty="0"/>
              <a:t>NPRM for Accountability &amp; COA/PELL not yet open</a:t>
            </a:r>
          </a:p>
        </p:txBody>
      </p:sp>
      <p:sp>
        <p:nvSpPr>
          <p:cNvPr id="5" name="Footer Placeholder 4">
            <a:extLst>
              <a:ext uri="{FF2B5EF4-FFF2-40B4-BE49-F238E27FC236}">
                <a16:creationId xmlns:a16="http://schemas.microsoft.com/office/drawing/2014/main" id="{C678C7B4-3C32-FBB0-110C-6D1C00616FA2}"/>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B6A2CE3C-CFF4-DE1E-9622-FF871B3A7606}"/>
              </a:ext>
            </a:extLst>
          </p:cNvPr>
          <p:cNvSpPr>
            <a:spLocks noGrp="1"/>
          </p:cNvSpPr>
          <p:nvPr>
            <p:ph type="sldNum" sz="quarter" idx="12"/>
          </p:nvPr>
        </p:nvSpPr>
        <p:spPr/>
        <p:txBody>
          <a:bodyPr/>
          <a:lstStyle/>
          <a:p>
            <a:pPr>
              <a:defRPr/>
            </a:pPr>
            <a:fld id="{39FE050F-16FD-4253-B0A2-B2A85814118A}" type="slidenum">
              <a:rPr lang="en-US" smtClean="0"/>
              <a:pPr>
                <a:defRPr/>
              </a:pPr>
              <a:t>2</a:t>
            </a:fld>
            <a:endParaRPr lang="en-US"/>
          </a:p>
        </p:txBody>
      </p:sp>
    </p:spTree>
    <p:extLst>
      <p:ext uri="{BB962C8B-B14F-4D97-AF65-F5344CB8AC3E}">
        <p14:creationId xmlns:p14="http://schemas.microsoft.com/office/powerpoint/2010/main" val="1790798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92914" y="5631647"/>
            <a:ext cx="6609874" cy="0"/>
          </a:xfrm>
          <a:custGeom>
            <a:avLst/>
            <a:gdLst/>
            <a:ahLst/>
            <a:cxnLst/>
            <a:rect l="l" t="t" r="r" b="b"/>
            <a:pathLst>
              <a:path w="8813165">
                <a:moveTo>
                  <a:pt x="0" y="0"/>
                </a:moveTo>
                <a:lnTo>
                  <a:pt x="8813141" y="0"/>
                </a:lnTo>
              </a:path>
            </a:pathLst>
          </a:custGeom>
          <a:ln w="15020">
            <a:solidFill>
              <a:srgbClr val="EFEFEF"/>
            </a:solidFill>
            <a:prstDash val="sysDash"/>
          </a:ln>
        </p:spPr>
        <p:txBody>
          <a:bodyPr wrap="square" lIns="0" tIns="0" rIns="0" bIns="0" rtlCol="0"/>
          <a:lstStyle/>
          <a:p>
            <a:endParaRPr/>
          </a:p>
        </p:txBody>
      </p:sp>
      <p:sp>
        <p:nvSpPr>
          <p:cNvPr id="3" name="object 3"/>
          <p:cNvSpPr/>
          <p:nvPr/>
        </p:nvSpPr>
        <p:spPr>
          <a:xfrm>
            <a:off x="7940327" y="5631647"/>
            <a:ext cx="2381" cy="0"/>
          </a:xfrm>
          <a:custGeom>
            <a:avLst/>
            <a:gdLst/>
            <a:ahLst/>
            <a:cxnLst/>
            <a:rect l="l" t="t" r="r" b="b"/>
            <a:pathLst>
              <a:path w="3175">
                <a:moveTo>
                  <a:pt x="0" y="0"/>
                </a:moveTo>
                <a:lnTo>
                  <a:pt x="2816" y="0"/>
                </a:lnTo>
              </a:path>
            </a:pathLst>
          </a:custGeom>
          <a:ln w="15020">
            <a:solidFill>
              <a:srgbClr val="EFEFEF"/>
            </a:solidFill>
          </a:ln>
        </p:spPr>
        <p:txBody>
          <a:bodyPr wrap="square" lIns="0" tIns="0" rIns="0" bIns="0" rtlCol="0"/>
          <a:lstStyle/>
          <a:p>
            <a:endParaRPr/>
          </a:p>
        </p:txBody>
      </p:sp>
      <p:sp>
        <p:nvSpPr>
          <p:cNvPr id="4" name="object 4"/>
          <p:cNvSpPr/>
          <p:nvPr/>
        </p:nvSpPr>
        <p:spPr>
          <a:xfrm>
            <a:off x="1292917" y="4851215"/>
            <a:ext cx="75248" cy="0"/>
          </a:xfrm>
          <a:custGeom>
            <a:avLst/>
            <a:gdLst/>
            <a:ahLst/>
            <a:cxnLst/>
            <a:rect l="l" t="t" r="r" b="b"/>
            <a:pathLst>
              <a:path w="100330">
                <a:moveTo>
                  <a:pt x="0" y="0"/>
                </a:moveTo>
                <a:lnTo>
                  <a:pt x="100149" y="0"/>
                </a:lnTo>
              </a:path>
            </a:pathLst>
          </a:custGeom>
          <a:ln w="15020">
            <a:solidFill>
              <a:srgbClr val="EFEFEF"/>
            </a:solidFill>
          </a:ln>
        </p:spPr>
        <p:txBody>
          <a:bodyPr wrap="square" lIns="0" tIns="0" rIns="0" bIns="0" rtlCol="0"/>
          <a:lstStyle/>
          <a:p>
            <a:endParaRPr/>
          </a:p>
        </p:txBody>
      </p:sp>
      <p:sp>
        <p:nvSpPr>
          <p:cNvPr id="5" name="object 5"/>
          <p:cNvSpPr/>
          <p:nvPr/>
        </p:nvSpPr>
        <p:spPr>
          <a:xfrm>
            <a:off x="1405586" y="4851215"/>
            <a:ext cx="33814" cy="0"/>
          </a:xfrm>
          <a:custGeom>
            <a:avLst/>
            <a:gdLst/>
            <a:ahLst/>
            <a:cxnLst/>
            <a:rect l="l" t="t" r="r" b="b"/>
            <a:pathLst>
              <a:path w="45085">
                <a:moveTo>
                  <a:pt x="0" y="0"/>
                </a:moveTo>
                <a:lnTo>
                  <a:pt x="45089" y="0"/>
                </a:lnTo>
              </a:path>
            </a:pathLst>
          </a:custGeom>
          <a:ln w="15020">
            <a:solidFill>
              <a:srgbClr val="EFEFEF"/>
            </a:solidFill>
          </a:ln>
        </p:spPr>
        <p:txBody>
          <a:bodyPr wrap="square" lIns="0" tIns="0" rIns="0" bIns="0" rtlCol="0"/>
          <a:lstStyle/>
          <a:p>
            <a:endParaRPr/>
          </a:p>
        </p:txBody>
      </p:sp>
      <p:sp>
        <p:nvSpPr>
          <p:cNvPr id="6" name="object 6"/>
          <p:cNvSpPr/>
          <p:nvPr/>
        </p:nvSpPr>
        <p:spPr>
          <a:xfrm>
            <a:off x="1518254" y="4851215"/>
            <a:ext cx="47149" cy="0"/>
          </a:xfrm>
          <a:custGeom>
            <a:avLst/>
            <a:gdLst/>
            <a:ahLst/>
            <a:cxnLst/>
            <a:rect l="l" t="t" r="r" b="b"/>
            <a:pathLst>
              <a:path w="62864">
                <a:moveTo>
                  <a:pt x="0" y="0"/>
                </a:moveTo>
                <a:lnTo>
                  <a:pt x="62303" y="0"/>
                </a:lnTo>
              </a:path>
            </a:pathLst>
          </a:custGeom>
          <a:ln w="15020">
            <a:solidFill>
              <a:srgbClr val="EFEFEF"/>
            </a:solidFill>
          </a:ln>
        </p:spPr>
        <p:txBody>
          <a:bodyPr wrap="square" lIns="0" tIns="0" rIns="0" bIns="0" rtlCol="0"/>
          <a:lstStyle/>
          <a:p>
            <a:endParaRPr/>
          </a:p>
        </p:txBody>
      </p:sp>
      <p:sp>
        <p:nvSpPr>
          <p:cNvPr id="7" name="object 7"/>
          <p:cNvSpPr/>
          <p:nvPr/>
        </p:nvSpPr>
        <p:spPr>
          <a:xfrm>
            <a:off x="1640327" y="4851215"/>
            <a:ext cx="50483" cy="0"/>
          </a:xfrm>
          <a:custGeom>
            <a:avLst/>
            <a:gdLst/>
            <a:ahLst/>
            <a:cxnLst/>
            <a:rect l="l" t="t" r="r" b="b"/>
            <a:pathLst>
              <a:path w="67310">
                <a:moveTo>
                  <a:pt x="0" y="0"/>
                </a:moveTo>
                <a:lnTo>
                  <a:pt x="66976" y="0"/>
                </a:lnTo>
              </a:path>
            </a:pathLst>
          </a:custGeom>
          <a:ln w="15020">
            <a:solidFill>
              <a:srgbClr val="EFEFEF"/>
            </a:solidFill>
          </a:ln>
        </p:spPr>
        <p:txBody>
          <a:bodyPr wrap="square" lIns="0" tIns="0" rIns="0" bIns="0" rtlCol="0"/>
          <a:lstStyle/>
          <a:p>
            <a:endParaRPr/>
          </a:p>
        </p:txBody>
      </p:sp>
      <p:sp>
        <p:nvSpPr>
          <p:cNvPr id="8" name="object 8"/>
          <p:cNvSpPr/>
          <p:nvPr/>
        </p:nvSpPr>
        <p:spPr>
          <a:xfrm>
            <a:off x="1765906" y="4851215"/>
            <a:ext cx="50483" cy="0"/>
          </a:xfrm>
          <a:custGeom>
            <a:avLst/>
            <a:gdLst/>
            <a:ahLst/>
            <a:cxnLst/>
            <a:rect l="l" t="t" r="r" b="b"/>
            <a:pathLst>
              <a:path w="67310">
                <a:moveTo>
                  <a:pt x="0" y="0"/>
                </a:moveTo>
                <a:lnTo>
                  <a:pt x="67290" y="0"/>
                </a:lnTo>
              </a:path>
            </a:pathLst>
          </a:custGeom>
          <a:ln w="15020">
            <a:solidFill>
              <a:srgbClr val="EFEFEF"/>
            </a:solidFill>
          </a:ln>
        </p:spPr>
        <p:txBody>
          <a:bodyPr wrap="square" lIns="0" tIns="0" rIns="0" bIns="0" rtlCol="0"/>
          <a:lstStyle/>
          <a:p>
            <a:endParaRPr/>
          </a:p>
        </p:txBody>
      </p:sp>
      <p:sp>
        <p:nvSpPr>
          <p:cNvPr id="9" name="object 9"/>
          <p:cNvSpPr/>
          <p:nvPr/>
        </p:nvSpPr>
        <p:spPr>
          <a:xfrm>
            <a:off x="1891485" y="4851215"/>
            <a:ext cx="40005" cy="0"/>
          </a:xfrm>
          <a:custGeom>
            <a:avLst/>
            <a:gdLst/>
            <a:ahLst/>
            <a:cxnLst/>
            <a:rect l="l" t="t" r="r" b="b"/>
            <a:pathLst>
              <a:path w="53339">
                <a:moveTo>
                  <a:pt x="0" y="0"/>
                </a:moveTo>
                <a:lnTo>
                  <a:pt x="53179" y="0"/>
                </a:lnTo>
              </a:path>
            </a:pathLst>
          </a:custGeom>
          <a:ln w="15020">
            <a:solidFill>
              <a:srgbClr val="EFEFEF"/>
            </a:solidFill>
          </a:ln>
        </p:spPr>
        <p:txBody>
          <a:bodyPr wrap="square" lIns="0" tIns="0" rIns="0" bIns="0" rtlCol="0"/>
          <a:lstStyle/>
          <a:p>
            <a:endParaRPr/>
          </a:p>
        </p:txBody>
      </p:sp>
      <p:sp>
        <p:nvSpPr>
          <p:cNvPr id="10" name="object 10"/>
          <p:cNvSpPr/>
          <p:nvPr/>
        </p:nvSpPr>
        <p:spPr>
          <a:xfrm>
            <a:off x="2017063" y="4851215"/>
            <a:ext cx="27146" cy="0"/>
          </a:xfrm>
          <a:custGeom>
            <a:avLst/>
            <a:gdLst/>
            <a:ahLst/>
            <a:cxnLst/>
            <a:rect l="l" t="t" r="r" b="b"/>
            <a:pathLst>
              <a:path w="36194">
                <a:moveTo>
                  <a:pt x="0" y="0"/>
                </a:moveTo>
                <a:lnTo>
                  <a:pt x="35967" y="0"/>
                </a:lnTo>
              </a:path>
            </a:pathLst>
          </a:custGeom>
          <a:ln w="15020">
            <a:solidFill>
              <a:srgbClr val="EFEFEF"/>
            </a:solidFill>
          </a:ln>
        </p:spPr>
        <p:txBody>
          <a:bodyPr wrap="square" lIns="0" tIns="0" rIns="0" bIns="0" rtlCol="0"/>
          <a:lstStyle/>
          <a:p>
            <a:endParaRPr/>
          </a:p>
        </p:txBody>
      </p:sp>
      <p:sp>
        <p:nvSpPr>
          <p:cNvPr id="11" name="object 11"/>
          <p:cNvSpPr/>
          <p:nvPr/>
        </p:nvSpPr>
        <p:spPr>
          <a:xfrm>
            <a:off x="2142640" y="4851215"/>
            <a:ext cx="14288" cy="0"/>
          </a:xfrm>
          <a:custGeom>
            <a:avLst/>
            <a:gdLst/>
            <a:ahLst/>
            <a:cxnLst/>
            <a:rect l="l" t="t" r="r" b="b"/>
            <a:pathLst>
              <a:path w="19050">
                <a:moveTo>
                  <a:pt x="0" y="0"/>
                </a:moveTo>
                <a:lnTo>
                  <a:pt x="18753" y="0"/>
                </a:lnTo>
              </a:path>
            </a:pathLst>
          </a:custGeom>
          <a:ln w="15020">
            <a:solidFill>
              <a:srgbClr val="EFEFEF"/>
            </a:solidFill>
          </a:ln>
        </p:spPr>
        <p:txBody>
          <a:bodyPr wrap="square" lIns="0" tIns="0" rIns="0" bIns="0" rtlCol="0"/>
          <a:lstStyle/>
          <a:p>
            <a:endParaRPr/>
          </a:p>
        </p:txBody>
      </p:sp>
      <p:sp>
        <p:nvSpPr>
          <p:cNvPr id="12" name="object 12"/>
          <p:cNvSpPr/>
          <p:nvPr/>
        </p:nvSpPr>
        <p:spPr>
          <a:xfrm>
            <a:off x="2268914" y="4845581"/>
            <a:ext cx="0" cy="11430"/>
          </a:xfrm>
          <a:custGeom>
            <a:avLst/>
            <a:gdLst/>
            <a:ahLst/>
            <a:cxnLst/>
            <a:rect l="l" t="t" r="r" b="b"/>
            <a:pathLst>
              <a:path h="15239">
                <a:moveTo>
                  <a:pt x="0" y="0"/>
                </a:moveTo>
                <a:lnTo>
                  <a:pt x="0" y="15020"/>
                </a:lnTo>
              </a:path>
            </a:pathLst>
          </a:custGeom>
          <a:ln w="3175">
            <a:solidFill>
              <a:srgbClr val="EFEFEF"/>
            </a:solidFill>
          </a:ln>
        </p:spPr>
        <p:txBody>
          <a:bodyPr wrap="square" lIns="0" tIns="0" rIns="0" bIns="0" rtlCol="0"/>
          <a:lstStyle/>
          <a:p>
            <a:endParaRPr/>
          </a:p>
        </p:txBody>
      </p:sp>
      <p:sp>
        <p:nvSpPr>
          <p:cNvPr id="13" name="object 13"/>
          <p:cNvSpPr/>
          <p:nvPr/>
        </p:nvSpPr>
        <p:spPr>
          <a:xfrm>
            <a:off x="2306930" y="4851215"/>
            <a:ext cx="11906" cy="0"/>
          </a:xfrm>
          <a:custGeom>
            <a:avLst/>
            <a:gdLst/>
            <a:ahLst/>
            <a:cxnLst/>
            <a:rect l="l" t="t" r="r" b="b"/>
            <a:pathLst>
              <a:path w="15875">
                <a:moveTo>
                  <a:pt x="0" y="0"/>
                </a:moveTo>
                <a:lnTo>
                  <a:pt x="15671" y="0"/>
                </a:lnTo>
              </a:path>
            </a:pathLst>
          </a:custGeom>
          <a:ln w="15020">
            <a:solidFill>
              <a:srgbClr val="EFEFEF"/>
            </a:solidFill>
          </a:ln>
        </p:spPr>
        <p:txBody>
          <a:bodyPr wrap="square" lIns="0" tIns="0" rIns="0" bIns="0" rtlCol="0"/>
          <a:lstStyle/>
          <a:p>
            <a:endParaRPr/>
          </a:p>
        </p:txBody>
      </p:sp>
      <p:sp>
        <p:nvSpPr>
          <p:cNvPr id="14" name="object 14"/>
          <p:cNvSpPr/>
          <p:nvPr/>
        </p:nvSpPr>
        <p:spPr>
          <a:xfrm>
            <a:off x="2419598" y="4851215"/>
            <a:ext cx="25241" cy="0"/>
          </a:xfrm>
          <a:custGeom>
            <a:avLst/>
            <a:gdLst/>
            <a:ahLst/>
            <a:cxnLst/>
            <a:rect l="l" t="t" r="r" b="b"/>
            <a:pathLst>
              <a:path w="33654">
                <a:moveTo>
                  <a:pt x="0" y="0"/>
                </a:moveTo>
                <a:lnTo>
                  <a:pt x="33198" y="0"/>
                </a:lnTo>
              </a:path>
            </a:pathLst>
          </a:custGeom>
          <a:ln w="15020">
            <a:solidFill>
              <a:srgbClr val="EFEFEF"/>
            </a:solidFill>
          </a:ln>
        </p:spPr>
        <p:txBody>
          <a:bodyPr wrap="square" lIns="0" tIns="0" rIns="0" bIns="0" rtlCol="0"/>
          <a:lstStyle/>
          <a:p>
            <a:endParaRPr/>
          </a:p>
        </p:txBody>
      </p:sp>
      <p:sp>
        <p:nvSpPr>
          <p:cNvPr id="15" name="object 15"/>
          <p:cNvSpPr/>
          <p:nvPr/>
        </p:nvSpPr>
        <p:spPr>
          <a:xfrm>
            <a:off x="2532266" y="4851215"/>
            <a:ext cx="38100" cy="0"/>
          </a:xfrm>
          <a:custGeom>
            <a:avLst/>
            <a:gdLst/>
            <a:ahLst/>
            <a:cxnLst/>
            <a:rect l="l" t="t" r="r" b="b"/>
            <a:pathLst>
              <a:path w="50800">
                <a:moveTo>
                  <a:pt x="0" y="0"/>
                </a:moveTo>
                <a:lnTo>
                  <a:pt x="50412" y="0"/>
                </a:lnTo>
              </a:path>
            </a:pathLst>
          </a:custGeom>
          <a:ln w="15020">
            <a:solidFill>
              <a:srgbClr val="EFEFEF"/>
            </a:solidFill>
          </a:ln>
        </p:spPr>
        <p:txBody>
          <a:bodyPr wrap="square" lIns="0" tIns="0" rIns="0" bIns="0" rtlCol="0"/>
          <a:lstStyle/>
          <a:p>
            <a:endParaRPr/>
          </a:p>
        </p:txBody>
      </p:sp>
      <p:sp>
        <p:nvSpPr>
          <p:cNvPr id="16" name="object 16"/>
          <p:cNvSpPr/>
          <p:nvPr/>
        </p:nvSpPr>
        <p:spPr>
          <a:xfrm>
            <a:off x="2644935" y="4851215"/>
            <a:ext cx="50959" cy="0"/>
          </a:xfrm>
          <a:custGeom>
            <a:avLst/>
            <a:gdLst/>
            <a:ahLst/>
            <a:cxnLst/>
            <a:rect l="l" t="t" r="r" b="b"/>
            <a:pathLst>
              <a:path w="67945">
                <a:moveTo>
                  <a:pt x="0" y="0"/>
                </a:moveTo>
                <a:lnTo>
                  <a:pt x="67624" y="0"/>
                </a:lnTo>
              </a:path>
            </a:pathLst>
          </a:custGeom>
          <a:ln w="15020">
            <a:solidFill>
              <a:srgbClr val="EFEFEF"/>
            </a:solidFill>
          </a:ln>
        </p:spPr>
        <p:txBody>
          <a:bodyPr wrap="square" lIns="0" tIns="0" rIns="0" bIns="0" rtlCol="0"/>
          <a:lstStyle/>
          <a:p>
            <a:endParaRPr/>
          </a:p>
        </p:txBody>
      </p:sp>
      <p:sp>
        <p:nvSpPr>
          <p:cNvPr id="17" name="object 17"/>
          <p:cNvSpPr/>
          <p:nvPr/>
        </p:nvSpPr>
        <p:spPr>
          <a:xfrm>
            <a:off x="2770998" y="4851215"/>
            <a:ext cx="50483" cy="0"/>
          </a:xfrm>
          <a:custGeom>
            <a:avLst/>
            <a:gdLst/>
            <a:ahLst/>
            <a:cxnLst/>
            <a:rect l="l" t="t" r="r" b="b"/>
            <a:pathLst>
              <a:path w="67310">
                <a:moveTo>
                  <a:pt x="0" y="0"/>
                </a:moveTo>
                <a:lnTo>
                  <a:pt x="66976" y="0"/>
                </a:lnTo>
              </a:path>
            </a:pathLst>
          </a:custGeom>
          <a:ln w="15020">
            <a:solidFill>
              <a:srgbClr val="EFEFEF"/>
            </a:solidFill>
          </a:ln>
        </p:spPr>
        <p:txBody>
          <a:bodyPr wrap="square" lIns="0" tIns="0" rIns="0" bIns="0" rtlCol="0"/>
          <a:lstStyle/>
          <a:p>
            <a:endParaRPr/>
          </a:p>
        </p:txBody>
      </p:sp>
      <p:sp>
        <p:nvSpPr>
          <p:cNvPr id="18" name="object 18"/>
          <p:cNvSpPr/>
          <p:nvPr/>
        </p:nvSpPr>
        <p:spPr>
          <a:xfrm>
            <a:off x="2896577" y="4851215"/>
            <a:ext cx="49054" cy="0"/>
          </a:xfrm>
          <a:custGeom>
            <a:avLst/>
            <a:gdLst/>
            <a:ahLst/>
            <a:cxnLst/>
            <a:rect l="l" t="t" r="r" b="b"/>
            <a:pathLst>
              <a:path w="65404">
                <a:moveTo>
                  <a:pt x="0" y="0"/>
                </a:moveTo>
                <a:lnTo>
                  <a:pt x="65073" y="0"/>
                </a:lnTo>
              </a:path>
            </a:pathLst>
          </a:custGeom>
          <a:ln w="15020">
            <a:solidFill>
              <a:srgbClr val="EFEFEF"/>
            </a:solidFill>
          </a:ln>
        </p:spPr>
        <p:txBody>
          <a:bodyPr wrap="square" lIns="0" tIns="0" rIns="0" bIns="0" rtlCol="0"/>
          <a:lstStyle/>
          <a:p>
            <a:endParaRPr/>
          </a:p>
        </p:txBody>
      </p:sp>
      <p:sp>
        <p:nvSpPr>
          <p:cNvPr id="19" name="object 19"/>
          <p:cNvSpPr/>
          <p:nvPr/>
        </p:nvSpPr>
        <p:spPr>
          <a:xfrm>
            <a:off x="3022155" y="4851215"/>
            <a:ext cx="36195" cy="0"/>
          </a:xfrm>
          <a:custGeom>
            <a:avLst/>
            <a:gdLst/>
            <a:ahLst/>
            <a:cxnLst/>
            <a:rect l="l" t="t" r="r" b="b"/>
            <a:pathLst>
              <a:path w="48260">
                <a:moveTo>
                  <a:pt x="0" y="0"/>
                </a:moveTo>
                <a:lnTo>
                  <a:pt x="47859" y="0"/>
                </a:lnTo>
              </a:path>
            </a:pathLst>
          </a:custGeom>
          <a:ln w="15020">
            <a:solidFill>
              <a:srgbClr val="EFEFEF"/>
            </a:solidFill>
          </a:ln>
        </p:spPr>
        <p:txBody>
          <a:bodyPr wrap="square" lIns="0" tIns="0" rIns="0" bIns="0" rtlCol="0"/>
          <a:lstStyle/>
          <a:p>
            <a:endParaRPr/>
          </a:p>
        </p:txBody>
      </p:sp>
      <p:sp>
        <p:nvSpPr>
          <p:cNvPr id="20" name="object 20"/>
          <p:cNvSpPr/>
          <p:nvPr/>
        </p:nvSpPr>
        <p:spPr>
          <a:xfrm>
            <a:off x="3147732" y="4851215"/>
            <a:ext cx="23336" cy="0"/>
          </a:xfrm>
          <a:custGeom>
            <a:avLst/>
            <a:gdLst/>
            <a:ahLst/>
            <a:cxnLst/>
            <a:rect l="l" t="t" r="r" b="b"/>
            <a:pathLst>
              <a:path w="31114">
                <a:moveTo>
                  <a:pt x="0" y="0"/>
                </a:moveTo>
                <a:lnTo>
                  <a:pt x="30648" y="0"/>
                </a:lnTo>
              </a:path>
            </a:pathLst>
          </a:custGeom>
          <a:ln w="15020">
            <a:solidFill>
              <a:srgbClr val="EFEFEF"/>
            </a:solidFill>
          </a:ln>
        </p:spPr>
        <p:txBody>
          <a:bodyPr wrap="square" lIns="0" tIns="0" rIns="0" bIns="0" rtlCol="0"/>
          <a:lstStyle/>
          <a:p>
            <a:endParaRPr/>
          </a:p>
        </p:txBody>
      </p:sp>
      <p:sp>
        <p:nvSpPr>
          <p:cNvPr id="21" name="object 21"/>
          <p:cNvSpPr/>
          <p:nvPr/>
        </p:nvSpPr>
        <p:spPr>
          <a:xfrm>
            <a:off x="3278348" y="4845581"/>
            <a:ext cx="0" cy="11430"/>
          </a:xfrm>
          <a:custGeom>
            <a:avLst/>
            <a:gdLst/>
            <a:ahLst/>
            <a:cxnLst/>
            <a:rect l="l" t="t" r="r" b="b"/>
            <a:pathLst>
              <a:path h="15239">
                <a:moveTo>
                  <a:pt x="0" y="0"/>
                </a:moveTo>
                <a:lnTo>
                  <a:pt x="0" y="15020"/>
                </a:lnTo>
              </a:path>
            </a:pathLst>
          </a:custGeom>
          <a:ln w="13434">
            <a:solidFill>
              <a:srgbClr val="EFEFEF"/>
            </a:solidFill>
          </a:ln>
        </p:spPr>
        <p:txBody>
          <a:bodyPr wrap="square" lIns="0" tIns="0" rIns="0" bIns="0" rtlCol="0"/>
          <a:lstStyle/>
          <a:p>
            <a:endParaRPr/>
          </a:p>
        </p:txBody>
      </p:sp>
      <p:sp>
        <p:nvSpPr>
          <p:cNvPr id="22" name="object 22"/>
          <p:cNvSpPr/>
          <p:nvPr/>
        </p:nvSpPr>
        <p:spPr>
          <a:xfrm>
            <a:off x="3322360" y="4845581"/>
            <a:ext cx="0" cy="11430"/>
          </a:xfrm>
          <a:custGeom>
            <a:avLst/>
            <a:gdLst/>
            <a:ahLst/>
            <a:cxnLst/>
            <a:rect l="l" t="t" r="r" b="b"/>
            <a:pathLst>
              <a:path h="15239">
                <a:moveTo>
                  <a:pt x="0" y="0"/>
                </a:moveTo>
                <a:lnTo>
                  <a:pt x="0" y="15020"/>
                </a:lnTo>
              </a:path>
            </a:pathLst>
          </a:custGeom>
          <a:ln w="3780">
            <a:solidFill>
              <a:srgbClr val="EFEFEF"/>
            </a:solidFill>
          </a:ln>
        </p:spPr>
        <p:txBody>
          <a:bodyPr wrap="square" lIns="0" tIns="0" rIns="0" bIns="0" rtlCol="0"/>
          <a:lstStyle/>
          <a:p>
            <a:endParaRPr/>
          </a:p>
        </p:txBody>
      </p:sp>
      <p:sp>
        <p:nvSpPr>
          <p:cNvPr id="23" name="object 23"/>
          <p:cNvSpPr/>
          <p:nvPr/>
        </p:nvSpPr>
        <p:spPr>
          <a:xfrm>
            <a:off x="3433609" y="4851215"/>
            <a:ext cx="16193" cy="0"/>
          </a:xfrm>
          <a:custGeom>
            <a:avLst/>
            <a:gdLst/>
            <a:ahLst/>
            <a:cxnLst/>
            <a:rect l="l" t="t" r="r" b="b"/>
            <a:pathLst>
              <a:path w="21589">
                <a:moveTo>
                  <a:pt x="0" y="0"/>
                </a:moveTo>
                <a:lnTo>
                  <a:pt x="20994" y="0"/>
                </a:lnTo>
              </a:path>
            </a:pathLst>
          </a:custGeom>
          <a:ln w="15020">
            <a:solidFill>
              <a:srgbClr val="EFEFEF"/>
            </a:solidFill>
          </a:ln>
        </p:spPr>
        <p:txBody>
          <a:bodyPr wrap="square" lIns="0" tIns="0" rIns="0" bIns="0" rtlCol="0"/>
          <a:lstStyle/>
          <a:p>
            <a:endParaRPr/>
          </a:p>
        </p:txBody>
      </p:sp>
      <p:sp>
        <p:nvSpPr>
          <p:cNvPr id="24" name="object 24"/>
          <p:cNvSpPr/>
          <p:nvPr/>
        </p:nvSpPr>
        <p:spPr>
          <a:xfrm>
            <a:off x="3546279" y="4851215"/>
            <a:ext cx="29051" cy="0"/>
          </a:xfrm>
          <a:custGeom>
            <a:avLst/>
            <a:gdLst/>
            <a:ahLst/>
            <a:cxnLst/>
            <a:rect l="l" t="t" r="r" b="b"/>
            <a:pathLst>
              <a:path w="38735">
                <a:moveTo>
                  <a:pt x="0" y="0"/>
                </a:moveTo>
                <a:lnTo>
                  <a:pt x="38518" y="0"/>
                </a:lnTo>
              </a:path>
            </a:pathLst>
          </a:custGeom>
          <a:ln w="15020">
            <a:solidFill>
              <a:srgbClr val="EFEFEF"/>
            </a:solidFill>
          </a:ln>
        </p:spPr>
        <p:txBody>
          <a:bodyPr wrap="square" lIns="0" tIns="0" rIns="0" bIns="0" rtlCol="0"/>
          <a:lstStyle/>
          <a:p>
            <a:endParaRPr/>
          </a:p>
        </p:txBody>
      </p:sp>
      <p:sp>
        <p:nvSpPr>
          <p:cNvPr id="25" name="object 25"/>
          <p:cNvSpPr/>
          <p:nvPr/>
        </p:nvSpPr>
        <p:spPr>
          <a:xfrm>
            <a:off x="3658946" y="4851215"/>
            <a:ext cx="41910" cy="0"/>
          </a:xfrm>
          <a:custGeom>
            <a:avLst/>
            <a:gdLst/>
            <a:ahLst/>
            <a:cxnLst/>
            <a:rect l="l" t="t" r="r" b="b"/>
            <a:pathLst>
              <a:path w="55879">
                <a:moveTo>
                  <a:pt x="0" y="0"/>
                </a:moveTo>
                <a:lnTo>
                  <a:pt x="55733" y="0"/>
                </a:lnTo>
              </a:path>
            </a:pathLst>
          </a:custGeom>
          <a:ln w="15020">
            <a:solidFill>
              <a:srgbClr val="EFEFEF"/>
            </a:solidFill>
          </a:ln>
        </p:spPr>
        <p:txBody>
          <a:bodyPr wrap="square" lIns="0" tIns="0" rIns="0" bIns="0" rtlCol="0"/>
          <a:lstStyle/>
          <a:p>
            <a:endParaRPr/>
          </a:p>
        </p:txBody>
      </p:sp>
      <p:sp>
        <p:nvSpPr>
          <p:cNvPr id="26" name="object 26"/>
          <p:cNvSpPr/>
          <p:nvPr/>
        </p:nvSpPr>
        <p:spPr>
          <a:xfrm>
            <a:off x="3775857" y="4851215"/>
            <a:ext cx="50483" cy="0"/>
          </a:xfrm>
          <a:custGeom>
            <a:avLst/>
            <a:gdLst/>
            <a:ahLst/>
            <a:cxnLst/>
            <a:rect l="l" t="t" r="r" b="b"/>
            <a:pathLst>
              <a:path w="67310">
                <a:moveTo>
                  <a:pt x="0" y="0"/>
                </a:moveTo>
                <a:lnTo>
                  <a:pt x="67290" y="0"/>
                </a:lnTo>
              </a:path>
            </a:pathLst>
          </a:custGeom>
          <a:ln w="15020">
            <a:solidFill>
              <a:srgbClr val="EFEFEF"/>
            </a:solidFill>
          </a:ln>
        </p:spPr>
        <p:txBody>
          <a:bodyPr wrap="square" lIns="0" tIns="0" rIns="0" bIns="0" rtlCol="0"/>
          <a:lstStyle/>
          <a:p>
            <a:endParaRPr/>
          </a:p>
        </p:txBody>
      </p:sp>
      <p:sp>
        <p:nvSpPr>
          <p:cNvPr id="27" name="object 27"/>
          <p:cNvSpPr/>
          <p:nvPr/>
        </p:nvSpPr>
        <p:spPr>
          <a:xfrm>
            <a:off x="3901435" y="4851215"/>
            <a:ext cx="50483" cy="0"/>
          </a:xfrm>
          <a:custGeom>
            <a:avLst/>
            <a:gdLst/>
            <a:ahLst/>
            <a:cxnLst/>
            <a:rect l="l" t="t" r="r" b="b"/>
            <a:pathLst>
              <a:path w="67310">
                <a:moveTo>
                  <a:pt x="0" y="0"/>
                </a:moveTo>
                <a:lnTo>
                  <a:pt x="67288" y="0"/>
                </a:lnTo>
              </a:path>
            </a:pathLst>
          </a:custGeom>
          <a:ln w="15020">
            <a:solidFill>
              <a:srgbClr val="EFEFEF"/>
            </a:solidFill>
          </a:ln>
        </p:spPr>
        <p:txBody>
          <a:bodyPr wrap="square" lIns="0" tIns="0" rIns="0" bIns="0" rtlCol="0"/>
          <a:lstStyle/>
          <a:p>
            <a:endParaRPr/>
          </a:p>
        </p:txBody>
      </p:sp>
      <p:sp>
        <p:nvSpPr>
          <p:cNvPr id="28" name="object 28"/>
          <p:cNvSpPr/>
          <p:nvPr/>
        </p:nvSpPr>
        <p:spPr>
          <a:xfrm>
            <a:off x="4027248" y="4851215"/>
            <a:ext cx="45244" cy="0"/>
          </a:xfrm>
          <a:custGeom>
            <a:avLst/>
            <a:gdLst/>
            <a:ahLst/>
            <a:cxnLst/>
            <a:rect l="l" t="t" r="r" b="b"/>
            <a:pathLst>
              <a:path w="60325">
                <a:moveTo>
                  <a:pt x="0" y="0"/>
                </a:moveTo>
                <a:lnTo>
                  <a:pt x="59752" y="0"/>
                </a:lnTo>
              </a:path>
            </a:pathLst>
          </a:custGeom>
          <a:ln w="15020">
            <a:solidFill>
              <a:srgbClr val="EFEFEF"/>
            </a:solidFill>
          </a:ln>
        </p:spPr>
        <p:txBody>
          <a:bodyPr wrap="square" lIns="0" tIns="0" rIns="0" bIns="0" rtlCol="0"/>
          <a:lstStyle/>
          <a:p>
            <a:endParaRPr/>
          </a:p>
        </p:txBody>
      </p:sp>
      <p:sp>
        <p:nvSpPr>
          <p:cNvPr id="29" name="object 29"/>
          <p:cNvSpPr/>
          <p:nvPr/>
        </p:nvSpPr>
        <p:spPr>
          <a:xfrm>
            <a:off x="4152826" y="4851215"/>
            <a:ext cx="31909" cy="0"/>
          </a:xfrm>
          <a:custGeom>
            <a:avLst/>
            <a:gdLst/>
            <a:ahLst/>
            <a:cxnLst/>
            <a:rect l="l" t="t" r="r" b="b"/>
            <a:pathLst>
              <a:path w="42545">
                <a:moveTo>
                  <a:pt x="0" y="0"/>
                </a:moveTo>
                <a:lnTo>
                  <a:pt x="42538" y="0"/>
                </a:lnTo>
              </a:path>
            </a:pathLst>
          </a:custGeom>
          <a:ln w="15020">
            <a:solidFill>
              <a:srgbClr val="EFEFEF"/>
            </a:solidFill>
          </a:ln>
        </p:spPr>
        <p:txBody>
          <a:bodyPr wrap="square" lIns="0" tIns="0" rIns="0" bIns="0" rtlCol="0"/>
          <a:lstStyle/>
          <a:p>
            <a:endParaRPr/>
          </a:p>
        </p:txBody>
      </p:sp>
      <p:sp>
        <p:nvSpPr>
          <p:cNvPr id="30" name="object 30"/>
          <p:cNvSpPr/>
          <p:nvPr/>
        </p:nvSpPr>
        <p:spPr>
          <a:xfrm>
            <a:off x="4278403" y="4851215"/>
            <a:ext cx="19050" cy="0"/>
          </a:xfrm>
          <a:custGeom>
            <a:avLst/>
            <a:gdLst/>
            <a:ahLst/>
            <a:cxnLst/>
            <a:rect l="l" t="t" r="r" b="b"/>
            <a:pathLst>
              <a:path w="25400">
                <a:moveTo>
                  <a:pt x="0" y="0"/>
                </a:moveTo>
                <a:lnTo>
                  <a:pt x="25326" y="0"/>
                </a:lnTo>
              </a:path>
            </a:pathLst>
          </a:custGeom>
          <a:ln w="15020">
            <a:solidFill>
              <a:srgbClr val="EFEFEF"/>
            </a:solidFill>
          </a:ln>
        </p:spPr>
        <p:txBody>
          <a:bodyPr wrap="square" lIns="0" tIns="0" rIns="0" bIns="0" rtlCol="0"/>
          <a:lstStyle/>
          <a:p>
            <a:endParaRPr/>
          </a:p>
        </p:txBody>
      </p:sp>
      <p:sp>
        <p:nvSpPr>
          <p:cNvPr id="31" name="object 31"/>
          <p:cNvSpPr/>
          <p:nvPr/>
        </p:nvSpPr>
        <p:spPr>
          <a:xfrm>
            <a:off x="4407023" y="4845581"/>
            <a:ext cx="0" cy="11430"/>
          </a:xfrm>
          <a:custGeom>
            <a:avLst/>
            <a:gdLst/>
            <a:ahLst/>
            <a:cxnLst/>
            <a:rect l="l" t="t" r="r" b="b"/>
            <a:pathLst>
              <a:path h="15239">
                <a:moveTo>
                  <a:pt x="0" y="0"/>
                </a:moveTo>
                <a:lnTo>
                  <a:pt x="0" y="15020"/>
                </a:lnTo>
              </a:path>
            </a:pathLst>
          </a:custGeom>
          <a:ln w="8113">
            <a:solidFill>
              <a:srgbClr val="EFEFEF"/>
            </a:solidFill>
          </a:ln>
        </p:spPr>
        <p:txBody>
          <a:bodyPr wrap="square" lIns="0" tIns="0" rIns="0" bIns="0" rtlCol="0"/>
          <a:lstStyle/>
          <a:p>
            <a:endParaRPr/>
          </a:p>
        </p:txBody>
      </p:sp>
      <p:sp>
        <p:nvSpPr>
          <p:cNvPr id="32" name="object 32"/>
          <p:cNvSpPr/>
          <p:nvPr/>
        </p:nvSpPr>
        <p:spPr>
          <a:xfrm>
            <a:off x="4451036" y="4845581"/>
            <a:ext cx="0" cy="11430"/>
          </a:xfrm>
          <a:custGeom>
            <a:avLst/>
            <a:gdLst/>
            <a:ahLst/>
            <a:cxnLst/>
            <a:rect l="l" t="t" r="r" b="b"/>
            <a:pathLst>
              <a:path h="15239">
                <a:moveTo>
                  <a:pt x="0" y="0"/>
                </a:moveTo>
                <a:lnTo>
                  <a:pt x="0" y="15020"/>
                </a:lnTo>
              </a:path>
            </a:pathLst>
          </a:custGeom>
          <a:ln w="9102">
            <a:solidFill>
              <a:srgbClr val="EFEFEF"/>
            </a:solidFill>
          </a:ln>
        </p:spPr>
        <p:txBody>
          <a:bodyPr wrap="square" lIns="0" tIns="0" rIns="0" bIns="0" rtlCol="0"/>
          <a:lstStyle/>
          <a:p>
            <a:endParaRPr/>
          </a:p>
        </p:txBody>
      </p:sp>
      <p:sp>
        <p:nvSpPr>
          <p:cNvPr id="33" name="object 33"/>
          <p:cNvSpPr/>
          <p:nvPr/>
        </p:nvSpPr>
        <p:spPr>
          <a:xfrm>
            <a:off x="4560289"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4" name="object 34"/>
          <p:cNvSpPr/>
          <p:nvPr/>
        </p:nvSpPr>
        <p:spPr>
          <a:xfrm>
            <a:off x="4672957"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5" name="object 35"/>
          <p:cNvSpPr/>
          <p:nvPr/>
        </p:nvSpPr>
        <p:spPr>
          <a:xfrm>
            <a:off x="4785625"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6" name="object 36"/>
          <p:cNvSpPr/>
          <p:nvPr/>
        </p:nvSpPr>
        <p:spPr>
          <a:xfrm>
            <a:off x="4898294"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7" name="object 37"/>
          <p:cNvSpPr/>
          <p:nvPr/>
        </p:nvSpPr>
        <p:spPr>
          <a:xfrm>
            <a:off x="5010961"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8" name="object 38"/>
          <p:cNvSpPr/>
          <p:nvPr/>
        </p:nvSpPr>
        <p:spPr>
          <a:xfrm>
            <a:off x="5123630"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39" name="object 39"/>
          <p:cNvSpPr/>
          <p:nvPr/>
        </p:nvSpPr>
        <p:spPr>
          <a:xfrm>
            <a:off x="5236298"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0" name="object 40"/>
          <p:cNvSpPr/>
          <p:nvPr/>
        </p:nvSpPr>
        <p:spPr>
          <a:xfrm>
            <a:off x="5348966"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1" name="object 41"/>
          <p:cNvSpPr/>
          <p:nvPr/>
        </p:nvSpPr>
        <p:spPr>
          <a:xfrm>
            <a:off x="5461633"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2" name="object 42"/>
          <p:cNvSpPr/>
          <p:nvPr/>
        </p:nvSpPr>
        <p:spPr>
          <a:xfrm>
            <a:off x="5574301"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3" name="object 43"/>
          <p:cNvSpPr/>
          <p:nvPr/>
        </p:nvSpPr>
        <p:spPr>
          <a:xfrm>
            <a:off x="5686970" y="4851215"/>
            <a:ext cx="75248" cy="0"/>
          </a:xfrm>
          <a:custGeom>
            <a:avLst/>
            <a:gdLst/>
            <a:ahLst/>
            <a:cxnLst/>
            <a:rect l="l" t="t" r="r" b="b"/>
            <a:pathLst>
              <a:path w="100329">
                <a:moveTo>
                  <a:pt x="0" y="0"/>
                </a:moveTo>
                <a:lnTo>
                  <a:pt x="100147" y="0"/>
                </a:lnTo>
              </a:path>
            </a:pathLst>
          </a:custGeom>
          <a:ln w="15020">
            <a:solidFill>
              <a:srgbClr val="EFEFEF"/>
            </a:solidFill>
          </a:ln>
        </p:spPr>
        <p:txBody>
          <a:bodyPr wrap="square" lIns="0" tIns="0" rIns="0" bIns="0" rtlCol="0"/>
          <a:lstStyle/>
          <a:p>
            <a:endParaRPr/>
          </a:p>
        </p:txBody>
      </p:sp>
      <p:sp>
        <p:nvSpPr>
          <p:cNvPr id="44" name="object 44"/>
          <p:cNvSpPr/>
          <p:nvPr/>
        </p:nvSpPr>
        <p:spPr>
          <a:xfrm>
            <a:off x="5799637"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5" name="object 45"/>
          <p:cNvSpPr/>
          <p:nvPr/>
        </p:nvSpPr>
        <p:spPr>
          <a:xfrm>
            <a:off x="5912306"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6" name="object 46"/>
          <p:cNvSpPr/>
          <p:nvPr/>
        </p:nvSpPr>
        <p:spPr>
          <a:xfrm>
            <a:off x="6024974"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7" name="object 47"/>
          <p:cNvSpPr/>
          <p:nvPr/>
        </p:nvSpPr>
        <p:spPr>
          <a:xfrm>
            <a:off x="6137641"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8" name="object 48"/>
          <p:cNvSpPr/>
          <p:nvPr/>
        </p:nvSpPr>
        <p:spPr>
          <a:xfrm>
            <a:off x="6250310"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49" name="object 49"/>
          <p:cNvSpPr/>
          <p:nvPr/>
        </p:nvSpPr>
        <p:spPr>
          <a:xfrm>
            <a:off x="6362979" y="4851215"/>
            <a:ext cx="75248" cy="0"/>
          </a:xfrm>
          <a:custGeom>
            <a:avLst/>
            <a:gdLst/>
            <a:ahLst/>
            <a:cxnLst/>
            <a:rect l="l" t="t" r="r" b="b"/>
            <a:pathLst>
              <a:path w="100329">
                <a:moveTo>
                  <a:pt x="0" y="0"/>
                </a:moveTo>
                <a:lnTo>
                  <a:pt x="100147" y="0"/>
                </a:lnTo>
              </a:path>
            </a:pathLst>
          </a:custGeom>
          <a:ln w="15020">
            <a:solidFill>
              <a:srgbClr val="EFEFEF"/>
            </a:solidFill>
          </a:ln>
        </p:spPr>
        <p:txBody>
          <a:bodyPr wrap="square" lIns="0" tIns="0" rIns="0" bIns="0" rtlCol="0"/>
          <a:lstStyle/>
          <a:p>
            <a:endParaRPr/>
          </a:p>
        </p:txBody>
      </p:sp>
      <p:sp>
        <p:nvSpPr>
          <p:cNvPr id="50" name="object 50"/>
          <p:cNvSpPr/>
          <p:nvPr/>
        </p:nvSpPr>
        <p:spPr>
          <a:xfrm>
            <a:off x="6475645"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1" name="object 51"/>
          <p:cNvSpPr/>
          <p:nvPr/>
        </p:nvSpPr>
        <p:spPr>
          <a:xfrm>
            <a:off x="6588314"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2" name="object 52"/>
          <p:cNvSpPr/>
          <p:nvPr/>
        </p:nvSpPr>
        <p:spPr>
          <a:xfrm>
            <a:off x="6700982" y="4851215"/>
            <a:ext cx="75248" cy="0"/>
          </a:xfrm>
          <a:custGeom>
            <a:avLst/>
            <a:gdLst/>
            <a:ahLst/>
            <a:cxnLst/>
            <a:rect l="l" t="t" r="r" b="b"/>
            <a:pathLst>
              <a:path w="100329">
                <a:moveTo>
                  <a:pt x="0" y="0"/>
                </a:moveTo>
                <a:lnTo>
                  <a:pt x="100147" y="0"/>
                </a:lnTo>
              </a:path>
            </a:pathLst>
          </a:custGeom>
          <a:ln w="15020">
            <a:solidFill>
              <a:srgbClr val="EFEFEF"/>
            </a:solidFill>
          </a:ln>
        </p:spPr>
        <p:txBody>
          <a:bodyPr wrap="square" lIns="0" tIns="0" rIns="0" bIns="0" rtlCol="0"/>
          <a:lstStyle/>
          <a:p>
            <a:endParaRPr/>
          </a:p>
        </p:txBody>
      </p:sp>
      <p:sp>
        <p:nvSpPr>
          <p:cNvPr id="53" name="object 53"/>
          <p:cNvSpPr/>
          <p:nvPr/>
        </p:nvSpPr>
        <p:spPr>
          <a:xfrm>
            <a:off x="6813650"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4" name="object 54"/>
          <p:cNvSpPr/>
          <p:nvPr/>
        </p:nvSpPr>
        <p:spPr>
          <a:xfrm>
            <a:off x="6926318"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5" name="object 55"/>
          <p:cNvSpPr/>
          <p:nvPr/>
        </p:nvSpPr>
        <p:spPr>
          <a:xfrm>
            <a:off x="7038987" y="4851215"/>
            <a:ext cx="75248" cy="0"/>
          </a:xfrm>
          <a:custGeom>
            <a:avLst/>
            <a:gdLst/>
            <a:ahLst/>
            <a:cxnLst/>
            <a:rect l="l" t="t" r="r" b="b"/>
            <a:pathLst>
              <a:path w="100329">
                <a:moveTo>
                  <a:pt x="0" y="0"/>
                </a:moveTo>
                <a:lnTo>
                  <a:pt x="100147" y="0"/>
                </a:lnTo>
              </a:path>
            </a:pathLst>
          </a:custGeom>
          <a:ln w="15020">
            <a:solidFill>
              <a:srgbClr val="EFEFEF"/>
            </a:solidFill>
          </a:ln>
        </p:spPr>
        <p:txBody>
          <a:bodyPr wrap="square" lIns="0" tIns="0" rIns="0" bIns="0" rtlCol="0"/>
          <a:lstStyle/>
          <a:p>
            <a:endParaRPr/>
          </a:p>
        </p:txBody>
      </p:sp>
      <p:sp>
        <p:nvSpPr>
          <p:cNvPr id="56" name="object 56"/>
          <p:cNvSpPr/>
          <p:nvPr/>
        </p:nvSpPr>
        <p:spPr>
          <a:xfrm>
            <a:off x="7151653"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7" name="object 57"/>
          <p:cNvSpPr/>
          <p:nvPr/>
        </p:nvSpPr>
        <p:spPr>
          <a:xfrm>
            <a:off x="7264322"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8" name="object 58"/>
          <p:cNvSpPr/>
          <p:nvPr/>
        </p:nvSpPr>
        <p:spPr>
          <a:xfrm>
            <a:off x="7376989"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59" name="object 59"/>
          <p:cNvSpPr/>
          <p:nvPr/>
        </p:nvSpPr>
        <p:spPr>
          <a:xfrm>
            <a:off x="7489658"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60" name="object 60"/>
          <p:cNvSpPr/>
          <p:nvPr/>
        </p:nvSpPr>
        <p:spPr>
          <a:xfrm>
            <a:off x="7602326"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61" name="object 61"/>
          <p:cNvSpPr/>
          <p:nvPr/>
        </p:nvSpPr>
        <p:spPr>
          <a:xfrm>
            <a:off x="7714993"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62" name="object 62"/>
          <p:cNvSpPr/>
          <p:nvPr/>
        </p:nvSpPr>
        <p:spPr>
          <a:xfrm>
            <a:off x="7827662" y="4851215"/>
            <a:ext cx="75248" cy="0"/>
          </a:xfrm>
          <a:custGeom>
            <a:avLst/>
            <a:gdLst/>
            <a:ahLst/>
            <a:cxnLst/>
            <a:rect l="l" t="t" r="r" b="b"/>
            <a:pathLst>
              <a:path w="100329">
                <a:moveTo>
                  <a:pt x="0" y="0"/>
                </a:moveTo>
                <a:lnTo>
                  <a:pt x="100149" y="0"/>
                </a:lnTo>
              </a:path>
            </a:pathLst>
          </a:custGeom>
          <a:ln w="15020">
            <a:solidFill>
              <a:srgbClr val="EFEFEF"/>
            </a:solidFill>
          </a:ln>
        </p:spPr>
        <p:txBody>
          <a:bodyPr wrap="square" lIns="0" tIns="0" rIns="0" bIns="0" rtlCol="0"/>
          <a:lstStyle/>
          <a:p>
            <a:endParaRPr/>
          </a:p>
        </p:txBody>
      </p:sp>
      <p:sp>
        <p:nvSpPr>
          <p:cNvPr id="63" name="object 63"/>
          <p:cNvSpPr/>
          <p:nvPr/>
        </p:nvSpPr>
        <p:spPr>
          <a:xfrm>
            <a:off x="7940332" y="4851215"/>
            <a:ext cx="2381" cy="0"/>
          </a:xfrm>
          <a:custGeom>
            <a:avLst/>
            <a:gdLst/>
            <a:ahLst/>
            <a:cxnLst/>
            <a:rect l="l" t="t" r="r" b="b"/>
            <a:pathLst>
              <a:path w="3175">
                <a:moveTo>
                  <a:pt x="0" y="0"/>
                </a:moveTo>
                <a:lnTo>
                  <a:pt x="2816" y="0"/>
                </a:lnTo>
              </a:path>
            </a:pathLst>
          </a:custGeom>
          <a:ln w="15020">
            <a:solidFill>
              <a:srgbClr val="EFEFEF"/>
            </a:solidFill>
          </a:ln>
        </p:spPr>
        <p:txBody>
          <a:bodyPr wrap="square" lIns="0" tIns="0" rIns="0" bIns="0" rtlCol="0"/>
          <a:lstStyle/>
          <a:p>
            <a:endParaRPr/>
          </a:p>
        </p:txBody>
      </p:sp>
      <p:sp>
        <p:nvSpPr>
          <p:cNvPr id="64" name="object 64"/>
          <p:cNvSpPr/>
          <p:nvPr/>
        </p:nvSpPr>
        <p:spPr>
          <a:xfrm>
            <a:off x="1292922" y="4070549"/>
            <a:ext cx="75248" cy="0"/>
          </a:xfrm>
          <a:custGeom>
            <a:avLst/>
            <a:gdLst/>
            <a:ahLst/>
            <a:cxnLst/>
            <a:rect l="l" t="t" r="r" b="b"/>
            <a:pathLst>
              <a:path w="100330">
                <a:moveTo>
                  <a:pt x="0" y="0"/>
                </a:moveTo>
                <a:lnTo>
                  <a:pt x="100149" y="0"/>
                </a:lnTo>
              </a:path>
            </a:pathLst>
          </a:custGeom>
          <a:ln w="15020">
            <a:solidFill>
              <a:srgbClr val="EFEFEF"/>
            </a:solidFill>
          </a:ln>
        </p:spPr>
        <p:txBody>
          <a:bodyPr wrap="square" lIns="0" tIns="0" rIns="0" bIns="0" rtlCol="0"/>
          <a:lstStyle/>
          <a:p>
            <a:endParaRPr/>
          </a:p>
        </p:txBody>
      </p:sp>
      <p:sp>
        <p:nvSpPr>
          <p:cNvPr id="65" name="object 65"/>
          <p:cNvSpPr/>
          <p:nvPr/>
        </p:nvSpPr>
        <p:spPr>
          <a:xfrm>
            <a:off x="1405590" y="4070549"/>
            <a:ext cx="6497479" cy="0"/>
          </a:xfrm>
          <a:custGeom>
            <a:avLst/>
            <a:gdLst/>
            <a:ahLst/>
            <a:cxnLst/>
            <a:rect l="l" t="t" r="r" b="b"/>
            <a:pathLst>
              <a:path w="8663305">
                <a:moveTo>
                  <a:pt x="0" y="0"/>
                </a:moveTo>
                <a:lnTo>
                  <a:pt x="8662918" y="0"/>
                </a:lnTo>
              </a:path>
            </a:pathLst>
          </a:custGeom>
          <a:ln w="15020">
            <a:solidFill>
              <a:srgbClr val="EFEFEF"/>
            </a:solidFill>
            <a:prstDash val="sysDash"/>
          </a:ln>
        </p:spPr>
        <p:txBody>
          <a:bodyPr wrap="square" lIns="0" tIns="0" rIns="0" bIns="0" rtlCol="0"/>
          <a:lstStyle/>
          <a:p>
            <a:endParaRPr/>
          </a:p>
        </p:txBody>
      </p:sp>
      <p:sp>
        <p:nvSpPr>
          <p:cNvPr id="66" name="object 66"/>
          <p:cNvSpPr/>
          <p:nvPr/>
        </p:nvSpPr>
        <p:spPr>
          <a:xfrm>
            <a:off x="7940336" y="4070549"/>
            <a:ext cx="2381" cy="0"/>
          </a:xfrm>
          <a:custGeom>
            <a:avLst/>
            <a:gdLst/>
            <a:ahLst/>
            <a:cxnLst/>
            <a:rect l="l" t="t" r="r" b="b"/>
            <a:pathLst>
              <a:path w="3175">
                <a:moveTo>
                  <a:pt x="0" y="0"/>
                </a:moveTo>
                <a:lnTo>
                  <a:pt x="2816" y="0"/>
                </a:lnTo>
              </a:path>
            </a:pathLst>
          </a:custGeom>
          <a:ln w="15020">
            <a:solidFill>
              <a:srgbClr val="EFEFEF"/>
            </a:solidFill>
          </a:ln>
        </p:spPr>
        <p:txBody>
          <a:bodyPr wrap="square" lIns="0" tIns="0" rIns="0" bIns="0" rtlCol="0"/>
          <a:lstStyle/>
          <a:p>
            <a:endParaRPr/>
          </a:p>
        </p:txBody>
      </p:sp>
      <p:sp>
        <p:nvSpPr>
          <p:cNvPr id="67" name="object 67"/>
          <p:cNvSpPr/>
          <p:nvPr/>
        </p:nvSpPr>
        <p:spPr>
          <a:xfrm>
            <a:off x="1292926" y="3290117"/>
            <a:ext cx="75248" cy="0"/>
          </a:xfrm>
          <a:custGeom>
            <a:avLst/>
            <a:gdLst/>
            <a:ahLst/>
            <a:cxnLst/>
            <a:rect l="l" t="t" r="r" b="b"/>
            <a:pathLst>
              <a:path w="100330">
                <a:moveTo>
                  <a:pt x="0" y="0"/>
                </a:moveTo>
                <a:lnTo>
                  <a:pt x="100149" y="0"/>
                </a:lnTo>
              </a:path>
            </a:pathLst>
          </a:custGeom>
          <a:ln w="15020">
            <a:solidFill>
              <a:srgbClr val="EFEFEF"/>
            </a:solidFill>
          </a:ln>
        </p:spPr>
        <p:txBody>
          <a:bodyPr wrap="square" lIns="0" tIns="0" rIns="0" bIns="0" rtlCol="0"/>
          <a:lstStyle/>
          <a:p>
            <a:endParaRPr/>
          </a:p>
        </p:txBody>
      </p:sp>
      <p:sp>
        <p:nvSpPr>
          <p:cNvPr id="68" name="object 68"/>
          <p:cNvSpPr/>
          <p:nvPr/>
        </p:nvSpPr>
        <p:spPr>
          <a:xfrm>
            <a:off x="1405595" y="3290117"/>
            <a:ext cx="6497479" cy="0"/>
          </a:xfrm>
          <a:custGeom>
            <a:avLst/>
            <a:gdLst/>
            <a:ahLst/>
            <a:cxnLst/>
            <a:rect l="l" t="t" r="r" b="b"/>
            <a:pathLst>
              <a:path w="8663305">
                <a:moveTo>
                  <a:pt x="0" y="0"/>
                </a:moveTo>
                <a:lnTo>
                  <a:pt x="8662918" y="0"/>
                </a:lnTo>
              </a:path>
            </a:pathLst>
          </a:custGeom>
          <a:ln w="15020">
            <a:solidFill>
              <a:srgbClr val="EFEFEF"/>
            </a:solidFill>
            <a:prstDash val="sysDash"/>
          </a:ln>
        </p:spPr>
        <p:txBody>
          <a:bodyPr wrap="square" lIns="0" tIns="0" rIns="0" bIns="0" rtlCol="0"/>
          <a:lstStyle/>
          <a:p>
            <a:endParaRPr/>
          </a:p>
        </p:txBody>
      </p:sp>
      <p:sp>
        <p:nvSpPr>
          <p:cNvPr id="69" name="object 69"/>
          <p:cNvSpPr/>
          <p:nvPr/>
        </p:nvSpPr>
        <p:spPr>
          <a:xfrm>
            <a:off x="7940340" y="3290117"/>
            <a:ext cx="2381" cy="0"/>
          </a:xfrm>
          <a:custGeom>
            <a:avLst/>
            <a:gdLst/>
            <a:ahLst/>
            <a:cxnLst/>
            <a:rect l="l" t="t" r="r" b="b"/>
            <a:pathLst>
              <a:path w="3175">
                <a:moveTo>
                  <a:pt x="0" y="0"/>
                </a:moveTo>
                <a:lnTo>
                  <a:pt x="2816" y="0"/>
                </a:lnTo>
              </a:path>
            </a:pathLst>
          </a:custGeom>
          <a:ln w="15020">
            <a:solidFill>
              <a:srgbClr val="EFEFEF"/>
            </a:solidFill>
          </a:ln>
        </p:spPr>
        <p:txBody>
          <a:bodyPr wrap="square" lIns="0" tIns="0" rIns="0" bIns="0" rtlCol="0"/>
          <a:lstStyle/>
          <a:p>
            <a:endParaRPr/>
          </a:p>
        </p:txBody>
      </p:sp>
      <p:sp>
        <p:nvSpPr>
          <p:cNvPr id="70" name="object 70"/>
          <p:cNvSpPr/>
          <p:nvPr/>
        </p:nvSpPr>
        <p:spPr>
          <a:xfrm>
            <a:off x="1292931" y="2509450"/>
            <a:ext cx="75248" cy="0"/>
          </a:xfrm>
          <a:custGeom>
            <a:avLst/>
            <a:gdLst/>
            <a:ahLst/>
            <a:cxnLst/>
            <a:rect l="l" t="t" r="r" b="b"/>
            <a:pathLst>
              <a:path w="100330">
                <a:moveTo>
                  <a:pt x="0" y="0"/>
                </a:moveTo>
                <a:lnTo>
                  <a:pt x="100149" y="0"/>
                </a:lnTo>
              </a:path>
            </a:pathLst>
          </a:custGeom>
          <a:ln w="15020">
            <a:solidFill>
              <a:srgbClr val="EFEFEF"/>
            </a:solidFill>
          </a:ln>
        </p:spPr>
        <p:txBody>
          <a:bodyPr wrap="square" lIns="0" tIns="0" rIns="0" bIns="0" rtlCol="0"/>
          <a:lstStyle/>
          <a:p>
            <a:endParaRPr/>
          </a:p>
        </p:txBody>
      </p:sp>
      <p:sp>
        <p:nvSpPr>
          <p:cNvPr id="71" name="object 71"/>
          <p:cNvSpPr/>
          <p:nvPr/>
        </p:nvSpPr>
        <p:spPr>
          <a:xfrm>
            <a:off x="1405599" y="2509450"/>
            <a:ext cx="6497479" cy="0"/>
          </a:xfrm>
          <a:custGeom>
            <a:avLst/>
            <a:gdLst/>
            <a:ahLst/>
            <a:cxnLst/>
            <a:rect l="l" t="t" r="r" b="b"/>
            <a:pathLst>
              <a:path w="8663305">
                <a:moveTo>
                  <a:pt x="0" y="0"/>
                </a:moveTo>
                <a:lnTo>
                  <a:pt x="8662918" y="0"/>
                </a:lnTo>
              </a:path>
            </a:pathLst>
          </a:custGeom>
          <a:ln w="15020">
            <a:solidFill>
              <a:srgbClr val="EFEFEF"/>
            </a:solidFill>
            <a:prstDash val="sysDash"/>
          </a:ln>
        </p:spPr>
        <p:txBody>
          <a:bodyPr wrap="square" lIns="0" tIns="0" rIns="0" bIns="0" rtlCol="0"/>
          <a:lstStyle/>
          <a:p>
            <a:endParaRPr/>
          </a:p>
        </p:txBody>
      </p:sp>
      <p:sp>
        <p:nvSpPr>
          <p:cNvPr id="72" name="object 72"/>
          <p:cNvSpPr/>
          <p:nvPr/>
        </p:nvSpPr>
        <p:spPr>
          <a:xfrm>
            <a:off x="7940344" y="2509450"/>
            <a:ext cx="2381" cy="0"/>
          </a:xfrm>
          <a:custGeom>
            <a:avLst/>
            <a:gdLst/>
            <a:ahLst/>
            <a:cxnLst/>
            <a:rect l="l" t="t" r="r" b="b"/>
            <a:pathLst>
              <a:path w="3175">
                <a:moveTo>
                  <a:pt x="0" y="0"/>
                </a:moveTo>
                <a:lnTo>
                  <a:pt x="2816" y="0"/>
                </a:lnTo>
              </a:path>
            </a:pathLst>
          </a:custGeom>
          <a:ln w="15020">
            <a:solidFill>
              <a:srgbClr val="EFEFEF"/>
            </a:solidFill>
          </a:ln>
        </p:spPr>
        <p:txBody>
          <a:bodyPr wrap="square" lIns="0" tIns="0" rIns="0" bIns="0" rtlCol="0"/>
          <a:lstStyle/>
          <a:p>
            <a:endParaRPr/>
          </a:p>
        </p:txBody>
      </p:sp>
      <p:grpSp>
        <p:nvGrpSpPr>
          <p:cNvPr id="73" name="object 73"/>
          <p:cNvGrpSpPr/>
          <p:nvPr/>
        </p:nvGrpSpPr>
        <p:grpSpPr>
          <a:xfrm>
            <a:off x="1439403" y="3932341"/>
            <a:ext cx="75248" cy="1699736"/>
            <a:chOff x="1919204" y="4100121"/>
            <a:chExt cx="100330" cy="2266315"/>
          </a:xfrm>
        </p:grpSpPr>
        <p:sp>
          <p:nvSpPr>
            <p:cNvPr id="74" name="object 74"/>
            <p:cNvSpPr/>
            <p:nvPr/>
          </p:nvSpPr>
          <p:spPr>
            <a:xfrm>
              <a:off x="1919204" y="4100121"/>
              <a:ext cx="100330" cy="2266315"/>
            </a:xfrm>
            <a:custGeom>
              <a:avLst/>
              <a:gdLst/>
              <a:ahLst/>
              <a:cxnLst/>
              <a:rect l="l" t="t" r="r" b="b"/>
              <a:pathLst>
                <a:path w="100330" h="2266315">
                  <a:moveTo>
                    <a:pt x="100149" y="2265740"/>
                  </a:moveTo>
                  <a:lnTo>
                    <a:pt x="0" y="2265740"/>
                  </a:lnTo>
                  <a:lnTo>
                    <a:pt x="0" y="0"/>
                  </a:lnTo>
                  <a:lnTo>
                    <a:pt x="100149" y="0"/>
                  </a:lnTo>
                  <a:lnTo>
                    <a:pt x="100149" y="2265740"/>
                  </a:lnTo>
                  <a:close/>
                </a:path>
              </a:pathLst>
            </a:custGeom>
            <a:solidFill>
              <a:srgbClr val="FF8080"/>
            </a:solidFill>
          </p:spPr>
          <p:txBody>
            <a:bodyPr wrap="square" lIns="0" tIns="0" rIns="0" bIns="0" rtlCol="0"/>
            <a:lstStyle/>
            <a:p>
              <a:endParaRPr/>
            </a:p>
          </p:txBody>
        </p:sp>
        <p:sp>
          <p:nvSpPr>
            <p:cNvPr id="75" name="object 75"/>
            <p:cNvSpPr/>
            <p:nvPr/>
          </p:nvSpPr>
          <p:spPr>
            <a:xfrm>
              <a:off x="1924212" y="4105128"/>
              <a:ext cx="90170" cy="2256155"/>
            </a:xfrm>
            <a:custGeom>
              <a:avLst/>
              <a:gdLst/>
              <a:ahLst/>
              <a:cxnLst/>
              <a:rect l="l" t="t" r="r" b="b"/>
              <a:pathLst>
                <a:path w="90169" h="2256154">
                  <a:moveTo>
                    <a:pt x="0" y="0"/>
                  </a:moveTo>
                  <a:lnTo>
                    <a:pt x="90134" y="0"/>
                  </a:lnTo>
                  <a:lnTo>
                    <a:pt x="90134" y="2255725"/>
                  </a:lnTo>
                  <a:lnTo>
                    <a:pt x="0" y="2255725"/>
                  </a:lnTo>
                  <a:lnTo>
                    <a:pt x="0" y="0"/>
                  </a:lnTo>
                  <a:close/>
                </a:path>
              </a:pathLst>
            </a:custGeom>
            <a:ln w="10014">
              <a:solidFill>
                <a:srgbClr val="FF8080"/>
              </a:solidFill>
            </a:ln>
          </p:spPr>
          <p:txBody>
            <a:bodyPr wrap="square" lIns="0" tIns="0" rIns="0" bIns="0" rtlCol="0"/>
            <a:lstStyle/>
            <a:p>
              <a:endParaRPr/>
            </a:p>
          </p:txBody>
        </p:sp>
      </p:grpSp>
      <p:grpSp>
        <p:nvGrpSpPr>
          <p:cNvPr id="76" name="object 76"/>
          <p:cNvGrpSpPr/>
          <p:nvPr/>
        </p:nvGrpSpPr>
        <p:grpSpPr>
          <a:xfrm>
            <a:off x="1564982" y="4039339"/>
            <a:ext cx="75724" cy="1592580"/>
            <a:chOff x="2086642" y="4242785"/>
            <a:chExt cx="100965" cy="2123440"/>
          </a:xfrm>
        </p:grpSpPr>
        <p:sp>
          <p:nvSpPr>
            <p:cNvPr id="77" name="object 77"/>
            <p:cNvSpPr/>
            <p:nvPr/>
          </p:nvSpPr>
          <p:spPr>
            <a:xfrm>
              <a:off x="2086642" y="4242785"/>
              <a:ext cx="100965" cy="2123440"/>
            </a:xfrm>
            <a:custGeom>
              <a:avLst/>
              <a:gdLst/>
              <a:ahLst/>
              <a:cxnLst/>
              <a:rect l="l" t="t" r="r" b="b"/>
              <a:pathLst>
                <a:path w="100964" h="2123440">
                  <a:moveTo>
                    <a:pt x="100461" y="2123076"/>
                  </a:moveTo>
                  <a:lnTo>
                    <a:pt x="0" y="2123076"/>
                  </a:lnTo>
                  <a:lnTo>
                    <a:pt x="0" y="0"/>
                  </a:lnTo>
                  <a:lnTo>
                    <a:pt x="100461" y="0"/>
                  </a:lnTo>
                  <a:lnTo>
                    <a:pt x="100461" y="2123076"/>
                  </a:lnTo>
                  <a:close/>
                </a:path>
              </a:pathLst>
            </a:custGeom>
            <a:solidFill>
              <a:srgbClr val="FF8080"/>
            </a:solidFill>
          </p:spPr>
          <p:txBody>
            <a:bodyPr wrap="square" lIns="0" tIns="0" rIns="0" bIns="0" rtlCol="0"/>
            <a:lstStyle/>
            <a:p>
              <a:endParaRPr/>
            </a:p>
          </p:txBody>
        </p:sp>
        <p:sp>
          <p:nvSpPr>
            <p:cNvPr id="78" name="object 78"/>
            <p:cNvSpPr/>
            <p:nvPr/>
          </p:nvSpPr>
          <p:spPr>
            <a:xfrm>
              <a:off x="2091650" y="4247794"/>
              <a:ext cx="90805" cy="2113280"/>
            </a:xfrm>
            <a:custGeom>
              <a:avLst/>
              <a:gdLst/>
              <a:ahLst/>
              <a:cxnLst/>
              <a:rect l="l" t="t" r="r" b="b"/>
              <a:pathLst>
                <a:path w="90805" h="2113279">
                  <a:moveTo>
                    <a:pt x="0" y="0"/>
                  </a:moveTo>
                  <a:lnTo>
                    <a:pt x="90446" y="0"/>
                  </a:lnTo>
                  <a:lnTo>
                    <a:pt x="90446" y="2113061"/>
                  </a:lnTo>
                  <a:lnTo>
                    <a:pt x="0" y="2113061"/>
                  </a:lnTo>
                  <a:lnTo>
                    <a:pt x="0" y="0"/>
                  </a:lnTo>
                  <a:close/>
                </a:path>
              </a:pathLst>
            </a:custGeom>
            <a:ln w="10014">
              <a:solidFill>
                <a:srgbClr val="FF8080"/>
              </a:solidFill>
            </a:ln>
          </p:spPr>
          <p:txBody>
            <a:bodyPr wrap="square" lIns="0" tIns="0" rIns="0" bIns="0" rtlCol="0"/>
            <a:lstStyle/>
            <a:p>
              <a:endParaRPr/>
            </a:p>
          </p:txBody>
        </p:sp>
      </p:grpSp>
      <p:grpSp>
        <p:nvGrpSpPr>
          <p:cNvPr id="79" name="object 79"/>
          <p:cNvGrpSpPr/>
          <p:nvPr/>
        </p:nvGrpSpPr>
        <p:grpSpPr>
          <a:xfrm>
            <a:off x="1690560" y="4222129"/>
            <a:ext cx="75724" cy="1409700"/>
            <a:chOff x="2254079" y="4486505"/>
            <a:chExt cx="100965" cy="1879600"/>
          </a:xfrm>
        </p:grpSpPr>
        <p:sp>
          <p:nvSpPr>
            <p:cNvPr id="80" name="object 80"/>
            <p:cNvSpPr/>
            <p:nvPr/>
          </p:nvSpPr>
          <p:spPr>
            <a:xfrm>
              <a:off x="2254079" y="4486505"/>
              <a:ext cx="100965" cy="1879600"/>
            </a:xfrm>
            <a:custGeom>
              <a:avLst/>
              <a:gdLst/>
              <a:ahLst/>
              <a:cxnLst/>
              <a:rect l="l" t="t" r="r" b="b"/>
              <a:pathLst>
                <a:path w="100964" h="1879600">
                  <a:moveTo>
                    <a:pt x="100461" y="1879357"/>
                  </a:moveTo>
                  <a:lnTo>
                    <a:pt x="0" y="1879357"/>
                  </a:lnTo>
                  <a:lnTo>
                    <a:pt x="0" y="0"/>
                  </a:lnTo>
                  <a:lnTo>
                    <a:pt x="100461" y="0"/>
                  </a:lnTo>
                  <a:lnTo>
                    <a:pt x="100461" y="1879357"/>
                  </a:lnTo>
                  <a:close/>
                </a:path>
              </a:pathLst>
            </a:custGeom>
            <a:solidFill>
              <a:srgbClr val="FF8080"/>
            </a:solidFill>
          </p:spPr>
          <p:txBody>
            <a:bodyPr wrap="square" lIns="0" tIns="0" rIns="0" bIns="0" rtlCol="0"/>
            <a:lstStyle/>
            <a:p>
              <a:endParaRPr/>
            </a:p>
          </p:txBody>
        </p:sp>
        <p:sp>
          <p:nvSpPr>
            <p:cNvPr id="81" name="object 81"/>
            <p:cNvSpPr/>
            <p:nvPr/>
          </p:nvSpPr>
          <p:spPr>
            <a:xfrm>
              <a:off x="2259086" y="4491513"/>
              <a:ext cx="90805" cy="1869439"/>
            </a:xfrm>
            <a:custGeom>
              <a:avLst/>
              <a:gdLst/>
              <a:ahLst/>
              <a:cxnLst/>
              <a:rect l="l" t="t" r="r" b="b"/>
              <a:pathLst>
                <a:path w="90805" h="1869439">
                  <a:moveTo>
                    <a:pt x="0" y="0"/>
                  </a:moveTo>
                  <a:lnTo>
                    <a:pt x="90446" y="0"/>
                  </a:lnTo>
                  <a:lnTo>
                    <a:pt x="90446" y="1869342"/>
                  </a:lnTo>
                  <a:lnTo>
                    <a:pt x="0" y="1869342"/>
                  </a:lnTo>
                  <a:lnTo>
                    <a:pt x="0" y="0"/>
                  </a:lnTo>
                  <a:close/>
                </a:path>
              </a:pathLst>
            </a:custGeom>
            <a:ln w="10014">
              <a:solidFill>
                <a:srgbClr val="FF8080"/>
              </a:solidFill>
            </a:ln>
          </p:spPr>
          <p:txBody>
            <a:bodyPr wrap="square" lIns="0" tIns="0" rIns="0" bIns="0" rtlCol="0"/>
            <a:lstStyle/>
            <a:p>
              <a:endParaRPr/>
            </a:p>
          </p:txBody>
        </p:sp>
      </p:grpSp>
      <p:grpSp>
        <p:nvGrpSpPr>
          <p:cNvPr id="82" name="object 82"/>
          <p:cNvGrpSpPr/>
          <p:nvPr/>
        </p:nvGrpSpPr>
        <p:grpSpPr>
          <a:xfrm>
            <a:off x="1816372" y="4240666"/>
            <a:ext cx="75248" cy="1391126"/>
            <a:chOff x="2421830" y="4511220"/>
            <a:chExt cx="100330" cy="1854835"/>
          </a:xfrm>
        </p:grpSpPr>
        <p:sp>
          <p:nvSpPr>
            <p:cNvPr id="83" name="object 83"/>
            <p:cNvSpPr/>
            <p:nvPr/>
          </p:nvSpPr>
          <p:spPr>
            <a:xfrm>
              <a:off x="2421831" y="4511222"/>
              <a:ext cx="100330" cy="1854835"/>
            </a:xfrm>
            <a:custGeom>
              <a:avLst/>
              <a:gdLst/>
              <a:ahLst/>
              <a:cxnLst/>
              <a:rect l="l" t="t" r="r" b="b"/>
              <a:pathLst>
                <a:path w="100330" h="1854835">
                  <a:moveTo>
                    <a:pt x="100149" y="1854639"/>
                  </a:moveTo>
                  <a:lnTo>
                    <a:pt x="0" y="1854639"/>
                  </a:lnTo>
                  <a:lnTo>
                    <a:pt x="0" y="0"/>
                  </a:lnTo>
                  <a:lnTo>
                    <a:pt x="100149" y="0"/>
                  </a:lnTo>
                  <a:lnTo>
                    <a:pt x="100149" y="1854639"/>
                  </a:lnTo>
                  <a:close/>
                </a:path>
              </a:pathLst>
            </a:custGeom>
            <a:solidFill>
              <a:srgbClr val="FF8080"/>
            </a:solidFill>
          </p:spPr>
          <p:txBody>
            <a:bodyPr wrap="square" lIns="0" tIns="0" rIns="0" bIns="0" rtlCol="0"/>
            <a:lstStyle/>
            <a:p>
              <a:endParaRPr/>
            </a:p>
          </p:txBody>
        </p:sp>
        <p:sp>
          <p:nvSpPr>
            <p:cNvPr id="84" name="object 84"/>
            <p:cNvSpPr/>
            <p:nvPr/>
          </p:nvSpPr>
          <p:spPr>
            <a:xfrm>
              <a:off x="2426837" y="4516228"/>
              <a:ext cx="90170" cy="1844675"/>
            </a:xfrm>
            <a:custGeom>
              <a:avLst/>
              <a:gdLst/>
              <a:ahLst/>
              <a:cxnLst/>
              <a:rect l="l" t="t" r="r" b="b"/>
              <a:pathLst>
                <a:path w="90169" h="1844675">
                  <a:moveTo>
                    <a:pt x="0" y="0"/>
                  </a:moveTo>
                  <a:lnTo>
                    <a:pt x="90134" y="0"/>
                  </a:lnTo>
                  <a:lnTo>
                    <a:pt x="90134" y="1844625"/>
                  </a:lnTo>
                  <a:lnTo>
                    <a:pt x="0" y="1844625"/>
                  </a:lnTo>
                  <a:lnTo>
                    <a:pt x="0" y="0"/>
                  </a:lnTo>
                  <a:close/>
                </a:path>
              </a:pathLst>
            </a:custGeom>
            <a:ln w="10014">
              <a:solidFill>
                <a:srgbClr val="FF8080"/>
              </a:solidFill>
            </a:ln>
          </p:spPr>
          <p:txBody>
            <a:bodyPr wrap="square" lIns="0" tIns="0" rIns="0" bIns="0" rtlCol="0"/>
            <a:lstStyle/>
            <a:p>
              <a:endParaRPr/>
            </a:p>
          </p:txBody>
        </p:sp>
      </p:grpSp>
      <p:grpSp>
        <p:nvGrpSpPr>
          <p:cNvPr id="85" name="object 85"/>
          <p:cNvGrpSpPr/>
          <p:nvPr/>
        </p:nvGrpSpPr>
        <p:grpSpPr>
          <a:xfrm>
            <a:off x="1941950" y="4267885"/>
            <a:ext cx="75248" cy="1363979"/>
            <a:chOff x="2589267" y="4547513"/>
            <a:chExt cx="100330" cy="1818639"/>
          </a:xfrm>
        </p:grpSpPr>
        <p:sp>
          <p:nvSpPr>
            <p:cNvPr id="86" name="object 86"/>
            <p:cNvSpPr/>
            <p:nvPr/>
          </p:nvSpPr>
          <p:spPr>
            <a:xfrm>
              <a:off x="2589267" y="4547514"/>
              <a:ext cx="100330" cy="1818639"/>
            </a:xfrm>
            <a:custGeom>
              <a:avLst/>
              <a:gdLst/>
              <a:ahLst/>
              <a:cxnLst/>
              <a:rect l="l" t="t" r="r" b="b"/>
              <a:pathLst>
                <a:path w="100330" h="1818639">
                  <a:moveTo>
                    <a:pt x="100149" y="1818348"/>
                  </a:moveTo>
                  <a:lnTo>
                    <a:pt x="0" y="1818348"/>
                  </a:lnTo>
                  <a:lnTo>
                    <a:pt x="0" y="0"/>
                  </a:lnTo>
                  <a:lnTo>
                    <a:pt x="100149" y="0"/>
                  </a:lnTo>
                  <a:lnTo>
                    <a:pt x="100149" y="1818348"/>
                  </a:lnTo>
                  <a:close/>
                </a:path>
              </a:pathLst>
            </a:custGeom>
            <a:solidFill>
              <a:srgbClr val="FF8080"/>
            </a:solidFill>
          </p:spPr>
          <p:txBody>
            <a:bodyPr wrap="square" lIns="0" tIns="0" rIns="0" bIns="0" rtlCol="0"/>
            <a:lstStyle/>
            <a:p>
              <a:endParaRPr/>
            </a:p>
          </p:txBody>
        </p:sp>
        <p:sp>
          <p:nvSpPr>
            <p:cNvPr id="87" name="object 87"/>
            <p:cNvSpPr/>
            <p:nvPr/>
          </p:nvSpPr>
          <p:spPr>
            <a:xfrm>
              <a:off x="2594275" y="4552520"/>
              <a:ext cx="90170" cy="1808480"/>
            </a:xfrm>
            <a:custGeom>
              <a:avLst/>
              <a:gdLst/>
              <a:ahLst/>
              <a:cxnLst/>
              <a:rect l="l" t="t" r="r" b="b"/>
              <a:pathLst>
                <a:path w="90169" h="1808479">
                  <a:moveTo>
                    <a:pt x="0" y="0"/>
                  </a:moveTo>
                  <a:lnTo>
                    <a:pt x="90134" y="0"/>
                  </a:lnTo>
                  <a:lnTo>
                    <a:pt x="90134" y="1808335"/>
                  </a:lnTo>
                  <a:lnTo>
                    <a:pt x="0" y="1808335"/>
                  </a:lnTo>
                  <a:lnTo>
                    <a:pt x="0" y="0"/>
                  </a:lnTo>
                  <a:close/>
                </a:path>
              </a:pathLst>
            </a:custGeom>
            <a:ln w="10014">
              <a:solidFill>
                <a:srgbClr val="FF8080"/>
              </a:solidFill>
            </a:ln>
          </p:spPr>
          <p:txBody>
            <a:bodyPr wrap="square" lIns="0" tIns="0" rIns="0" bIns="0" rtlCol="0"/>
            <a:lstStyle/>
            <a:p>
              <a:endParaRPr/>
            </a:p>
          </p:txBody>
        </p:sp>
      </p:grpSp>
      <p:grpSp>
        <p:nvGrpSpPr>
          <p:cNvPr id="88" name="object 88"/>
          <p:cNvGrpSpPr/>
          <p:nvPr/>
        </p:nvGrpSpPr>
        <p:grpSpPr>
          <a:xfrm>
            <a:off x="2067528" y="4282668"/>
            <a:ext cx="75248" cy="1349216"/>
            <a:chOff x="2756704" y="4567223"/>
            <a:chExt cx="100330" cy="1798955"/>
          </a:xfrm>
        </p:grpSpPr>
        <p:sp>
          <p:nvSpPr>
            <p:cNvPr id="89" name="object 89"/>
            <p:cNvSpPr/>
            <p:nvPr/>
          </p:nvSpPr>
          <p:spPr>
            <a:xfrm>
              <a:off x="2756704" y="4567225"/>
              <a:ext cx="100330" cy="1798955"/>
            </a:xfrm>
            <a:custGeom>
              <a:avLst/>
              <a:gdLst/>
              <a:ahLst/>
              <a:cxnLst/>
              <a:rect l="l" t="t" r="r" b="b"/>
              <a:pathLst>
                <a:path w="100330" h="1798954">
                  <a:moveTo>
                    <a:pt x="100149" y="1798637"/>
                  </a:moveTo>
                  <a:lnTo>
                    <a:pt x="0" y="1798637"/>
                  </a:lnTo>
                  <a:lnTo>
                    <a:pt x="0" y="0"/>
                  </a:lnTo>
                  <a:lnTo>
                    <a:pt x="100149" y="0"/>
                  </a:lnTo>
                  <a:lnTo>
                    <a:pt x="100149" y="1798637"/>
                  </a:lnTo>
                  <a:close/>
                </a:path>
              </a:pathLst>
            </a:custGeom>
            <a:solidFill>
              <a:srgbClr val="FF8080"/>
            </a:solidFill>
          </p:spPr>
          <p:txBody>
            <a:bodyPr wrap="square" lIns="0" tIns="0" rIns="0" bIns="0" rtlCol="0"/>
            <a:lstStyle/>
            <a:p>
              <a:endParaRPr/>
            </a:p>
          </p:txBody>
        </p:sp>
        <p:sp>
          <p:nvSpPr>
            <p:cNvPr id="90" name="object 90"/>
            <p:cNvSpPr/>
            <p:nvPr/>
          </p:nvSpPr>
          <p:spPr>
            <a:xfrm>
              <a:off x="2761711" y="4572231"/>
              <a:ext cx="90170" cy="1788795"/>
            </a:xfrm>
            <a:custGeom>
              <a:avLst/>
              <a:gdLst/>
              <a:ahLst/>
              <a:cxnLst/>
              <a:rect l="l" t="t" r="r" b="b"/>
              <a:pathLst>
                <a:path w="90169" h="1788795">
                  <a:moveTo>
                    <a:pt x="0" y="0"/>
                  </a:moveTo>
                  <a:lnTo>
                    <a:pt x="90134" y="0"/>
                  </a:lnTo>
                  <a:lnTo>
                    <a:pt x="90134" y="1788624"/>
                  </a:lnTo>
                  <a:lnTo>
                    <a:pt x="0" y="1788624"/>
                  </a:lnTo>
                  <a:lnTo>
                    <a:pt x="0" y="0"/>
                  </a:lnTo>
                  <a:close/>
                </a:path>
              </a:pathLst>
            </a:custGeom>
            <a:ln w="10014">
              <a:solidFill>
                <a:srgbClr val="FF8080"/>
              </a:solidFill>
            </a:ln>
          </p:spPr>
          <p:txBody>
            <a:bodyPr wrap="square" lIns="0" tIns="0" rIns="0" bIns="0" rtlCol="0"/>
            <a:lstStyle/>
            <a:p>
              <a:endParaRPr/>
            </a:p>
          </p:txBody>
        </p:sp>
      </p:grpSp>
      <p:grpSp>
        <p:nvGrpSpPr>
          <p:cNvPr id="91" name="object 91"/>
          <p:cNvGrpSpPr/>
          <p:nvPr/>
        </p:nvGrpSpPr>
        <p:grpSpPr>
          <a:xfrm>
            <a:off x="2193106" y="4365967"/>
            <a:ext cx="75724" cy="1265873"/>
            <a:chOff x="2924141" y="4678289"/>
            <a:chExt cx="100965" cy="1687830"/>
          </a:xfrm>
        </p:grpSpPr>
        <p:sp>
          <p:nvSpPr>
            <p:cNvPr id="92" name="object 92"/>
            <p:cNvSpPr/>
            <p:nvPr/>
          </p:nvSpPr>
          <p:spPr>
            <a:xfrm>
              <a:off x="2924142" y="4678290"/>
              <a:ext cx="100965" cy="1687830"/>
            </a:xfrm>
            <a:custGeom>
              <a:avLst/>
              <a:gdLst/>
              <a:ahLst/>
              <a:cxnLst/>
              <a:rect l="l" t="t" r="r" b="b"/>
              <a:pathLst>
                <a:path w="100964" h="1687829">
                  <a:moveTo>
                    <a:pt x="100461" y="1687572"/>
                  </a:moveTo>
                  <a:lnTo>
                    <a:pt x="0" y="1687572"/>
                  </a:lnTo>
                  <a:lnTo>
                    <a:pt x="0" y="0"/>
                  </a:lnTo>
                  <a:lnTo>
                    <a:pt x="100461" y="0"/>
                  </a:lnTo>
                  <a:lnTo>
                    <a:pt x="100461" y="1687572"/>
                  </a:lnTo>
                  <a:close/>
                </a:path>
              </a:pathLst>
            </a:custGeom>
            <a:solidFill>
              <a:srgbClr val="FF8080"/>
            </a:solidFill>
          </p:spPr>
          <p:txBody>
            <a:bodyPr wrap="square" lIns="0" tIns="0" rIns="0" bIns="0" rtlCol="0"/>
            <a:lstStyle/>
            <a:p>
              <a:endParaRPr/>
            </a:p>
          </p:txBody>
        </p:sp>
        <p:sp>
          <p:nvSpPr>
            <p:cNvPr id="93" name="object 93"/>
            <p:cNvSpPr/>
            <p:nvPr/>
          </p:nvSpPr>
          <p:spPr>
            <a:xfrm>
              <a:off x="2929149" y="4683296"/>
              <a:ext cx="90805" cy="1677670"/>
            </a:xfrm>
            <a:custGeom>
              <a:avLst/>
              <a:gdLst/>
              <a:ahLst/>
              <a:cxnLst/>
              <a:rect l="l" t="t" r="r" b="b"/>
              <a:pathLst>
                <a:path w="90805" h="1677670">
                  <a:moveTo>
                    <a:pt x="0" y="0"/>
                  </a:moveTo>
                  <a:lnTo>
                    <a:pt x="90446" y="0"/>
                  </a:lnTo>
                  <a:lnTo>
                    <a:pt x="90446" y="1677559"/>
                  </a:lnTo>
                  <a:lnTo>
                    <a:pt x="0" y="1677559"/>
                  </a:lnTo>
                  <a:lnTo>
                    <a:pt x="0" y="0"/>
                  </a:lnTo>
                  <a:close/>
                </a:path>
              </a:pathLst>
            </a:custGeom>
            <a:ln w="10014">
              <a:solidFill>
                <a:srgbClr val="FF8080"/>
              </a:solidFill>
            </a:ln>
          </p:spPr>
          <p:txBody>
            <a:bodyPr wrap="square" lIns="0" tIns="0" rIns="0" bIns="0" rtlCol="0"/>
            <a:lstStyle/>
            <a:p>
              <a:endParaRPr/>
            </a:p>
          </p:txBody>
        </p:sp>
      </p:grpSp>
      <p:grpSp>
        <p:nvGrpSpPr>
          <p:cNvPr id="94" name="object 94"/>
          <p:cNvGrpSpPr/>
          <p:nvPr/>
        </p:nvGrpSpPr>
        <p:grpSpPr>
          <a:xfrm>
            <a:off x="2318684" y="4408437"/>
            <a:ext cx="75724" cy="1223486"/>
            <a:chOff x="3091578" y="4734916"/>
            <a:chExt cx="100965" cy="1631314"/>
          </a:xfrm>
        </p:grpSpPr>
        <p:sp>
          <p:nvSpPr>
            <p:cNvPr id="95" name="object 95"/>
            <p:cNvSpPr/>
            <p:nvPr/>
          </p:nvSpPr>
          <p:spPr>
            <a:xfrm>
              <a:off x="3091578" y="4734918"/>
              <a:ext cx="100965" cy="1631314"/>
            </a:xfrm>
            <a:custGeom>
              <a:avLst/>
              <a:gdLst/>
              <a:ahLst/>
              <a:cxnLst/>
              <a:rect l="l" t="t" r="r" b="b"/>
              <a:pathLst>
                <a:path w="100964" h="1631314">
                  <a:moveTo>
                    <a:pt x="100461" y="1630944"/>
                  </a:moveTo>
                  <a:lnTo>
                    <a:pt x="0" y="1630944"/>
                  </a:lnTo>
                  <a:lnTo>
                    <a:pt x="0" y="0"/>
                  </a:lnTo>
                  <a:lnTo>
                    <a:pt x="100461" y="0"/>
                  </a:lnTo>
                  <a:lnTo>
                    <a:pt x="100461" y="1630944"/>
                  </a:lnTo>
                  <a:close/>
                </a:path>
              </a:pathLst>
            </a:custGeom>
            <a:solidFill>
              <a:srgbClr val="FF8080"/>
            </a:solidFill>
          </p:spPr>
          <p:txBody>
            <a:bodyPr wrap="square" lIns="0" tIns="0" rIns="0" bIns="0" rtlCol="0"/>
            <a:lstStyle/>
            <a:p>
              <a:endParaRPr/>
            </a:p>
          </p:txBody>
        </p:sp>
        <p:sp>
          <p:nvSpPr>
            <p:cNvPr id="96" name="object 96"/>
            <p:cNvSpPr/>
            <p:nvPr/>
          </p:nvSpPr>
          <p:spPr>
            <a:xfrm>
              <a:off x="3096586" y="4739924"/>
              <a:ext cx="90805" cy="1621155"/>
            </a:xfrm>
            <a:custGeom>
              <a:avLst/>
              <a:gdLst/>
              <a:ahLst/>
              <a:cxnLst/>
              <a:rect l="l" t="t" r="r" b="b"/>
              <a:pathLst>
                <a:path w="90805" h="1621154">
                  <a:moveTo>
                    <a:pt x="0" y="0"/>
                  </a:moveTo>
                  <a:lnTo>
                    <a:pt x="90446" y="0"/>
                  </a:lnTo>
                  <a:lnTo>
                    <a:pt x="90446" y="1620931"/>
                  </a:lnTo>
                  <a:lnTo>
                    <a:pt x="0" y="1620931"/>
                  </a:lnTo>
                  <a:lnTo>
                    <a:pt x="0" y="0"/>
                  </a:lnTo>
                  <a:close/>
                </a:path>
              </a:pathLst>
            </a:custGeom>
            <a:ln w="10014">
              <a:solidFill>
                <a:srgbClr val="FF8080"/>
              </a:solidFill>
            </a:ln>
          </p:spPr>
          <p:txBody>
            <a:bodyPr wrap="square" lIns="0" tIns="0" rIns="0" bIns="0" rtlCol="0"/>
            <a:lstStyle/>
            <a:p>
              <a:endParaRPr/>
            </a:p>
          </p:txBody>
        </p:sp>
      </p:grpSp>
      <p:grpSp>
        <p:nvGrpSpPr>
          <p:cNvPr id="97" name="object 97"/>
          <p:cNvGrpSpPr/>
          <p:nvPr/>
        </p:nvGrpSpPr>
        <p:grpSpPr>
          <a:xfrm>
            <a:off x="2444496" y="4558376"/>
            <a:ext cx="75248" cy="1073468"/>
            <a:chOff x="3259328" y="4934835"/>
            <a:chExt cx="100330" cy="1431290"/>
          </a:xfrm>
        </p:grpSpPr>
        <p:sp>
          <p:nvSpPr>
            <p:cNvPr id="98" name="object 98"/>
            <p:cNvSpPr/>
            <p:nvPr/>
          </p:nvSpPr>
          <p:spPr>
            <a:xfrm>
              <a:off x="3259329" y="4934837"/>
              <a:ext cx="100330" cy="1431290"/>
            </a:xfrm>
            <a:custGeom>
              <a:avLst/>
              <a:gdLst/>
              <a:ahLst/>
              <a:cxnLst/>
              <a:rect l="l" t="t" r="r" b="b"/>
              <a:pathLst>
                <a:path w="100329" h="1431289">
                  <a:moveTo>
                    <a:pt x="100147" y="1431025"/>
                  </a:moveTo>
                  <a:lnTo>
                    <a:pt x="0" y="1431025"/>
                  </a:lnTo>
                  <a:lnTo>
                    <a:pt x="0" y="0"/>
                  </a:lnTo>
                  <a:lnTo>
                    <a:pt x="100147" y="0"/>
                  </a:lnTo>
                  <a:lnTo>
                    <a:pt x="100147" y="1431025"/>
                  </a:lnTo>
                  <a:close/>
                </a:path>
              </a:pathLst>
            </a:custGeom>
            <a:solidFill>
              <a:srgbClr val="FF8080"/>
            </a:solidFill>
          </p:spPr>
          <p:txBody>
            <a:bodyPr wrap="square" lIns="0" tIns="0" rIns="0" bIns="0" rtlCol="0"/>
            <a:lstStyle/>
            <a:p>
              <a:endParaRPr/>
            </a:p>
          </p:txBody>
        </p:sp>
        <p:sp>
          <p:nvSpPr>
            <p:cNvPr id="99" name="object 99"/>
            <p:cNvSpPr/>
            <p:nvPr/>
          </p:nvSpPr>
          <p:spPr>
            <a:xfrm>
              <a:off x="3264336" y="4939843"/>
              <a:ext cx="90170" cy="1421130"/>
            </a:xfrm>
            <a:custGeom>
              <a:avLst/>
              <a:gdLst/>
              <a:ahLst/>
              <a:cxnLst/>
              <a:rect l="l" t="t" r="r" b="b"/>
              <a:pathLst>
                <a:path w="90170" h="1421129">
                  <a:moveTo>
                    <a:pt x="0" y="0"/>
                  </a:moveTo>
                  <a:lnTo>
                    <a:pt x="90134" y="0"/>
                  </a:lnTo>
                  <a:lnTo>
                    <a:pt x="90134" y="1421012"/>
                  </a:lnTo>
                  <a:lnTo>
                    <a:pt x="0" y="1421012"/>
                  </a:lnTo>
                  <a:lnTo>
                    <a:pt x="0" y="0"/>
                  </a:lnTo>
                  <a:close/>
                </a:path>
              </a:pathLst>
            </a:custGeom>
            <a:ln w="10014">
              <a:solidFill>
                <a:srgbClr val="FF8080"/>
              </a:solidFill>
            </a:ln>
          </p:spPr>
          <p:txBody>
            <a:bodyPr wrap="square" lIns="0" tIns="0" rIns="0" bIns="0" rtlCol="0"/>
            <a:lstStyle/>
            <a:p>
              <a:endParaRPr/>
            </a:p>
          </p:txBody>
        </p:sp>
      </p:grpSp>
      <p:grpSp>
        <p:nvGrpSpPr>
          <p:cNvPr id="100" name="object 100"/>
          <p:cNvGrpSpPr/>
          <p:nvPr/>
        </p:nvGrpSpPr>
        <p:grpSpPr>
          <a:xfrm>
            <a:off x="2570074" y="4575505"/>
            <a:ext cx="75248" cy="1056323"/>
            <a:chOff x="3426766" y="4957674"/>
            <a:chExt cx="100330" cy="1408430"/>
          </a:xfrm>
        </p:grpSpPr>
        <p:sp>
          <p:nvSpPr>
            <p:cNvPr id="101" name="object 101"/>
            <p:cNvSpPr/>
            <p:nvPr/>
          </p:nvSpPr>
          <p:spPr>
            <a:xfrm>
              <a:off x="3426767" y="4957674"/>
              <a:ext cx="100330" cy="1408430"/>
            </a:xfrm>
            <a:custGeom>
              <a:avLst/>
              <a:gdLst/>
              <a:ahLst/>
              <a:cxnLst/>
              <a:rect l="l" t="t" r="r" b="b"/>
              <a:pathLst>
                <a:path w="100329" h="1408429">
                  <a:moveTo>
                    <a:pt x="100149" y="1408188"/>
                  </a:moveTo>
                  <a:lnTo>
                    <a:pt x="0" y="1408188"/>
                  </a:lnTo>
                  <a:lnTo>
                    <a:pt x="0" y="0"/>
                  </a:lnTo>
                  <a:lnTo>
                    <a:pt x="100149" y="0"/>
                  </a:lnTo>
                  <a:lnTo>
                    <a:pt x="100149" y="1408188"/>
                  </a:lnTo>
                  <a:close/>
                </a:path>
              </a:pathLst>
            </a:custGeom>
            <a:solidFill>
              <a:srgbClr val="FF8080"/>
            </a:solidFill>
          </p:spPr>
          <p:txBody>
            <a:bodyPr wrap="square" lIns="0" tIns="0" rIns="0" bIns="0" rtlCol="0"/>
            <a:lstStyle/>
            <a:p>
              <a:endParaRPr/>
            </a:p>
          </p:txBody>
        </p:sp>
        <p:sp>
          <p:nvSpPr>
            <p:cNvPr id="102" name="object 102"/>
            <p:cNvSpPr/>
            <p:nvPr/>
          </p:nvSpPr>
          <p:spPr>
            <a:xfrm>
              <a:off x="3431774" y="4962681"/>
              <a:ext cx="90170" cy="1398270"/>
            </a:xfrm>
            <a:custGeom>
              <a:avLst/>
              <a:gdLst/>
              <a:ahLst/>
              <a:cxnLst/>
              <a:rect l="l" t="t" r="r" b="b"/>
              <a:pathLst>
                <a:path w="90170" h="1398270">
                  <a:moveTo>
                    <a:pt x="0" y="0"/>
                  </a:moveTo>
                  <a:lnTo>
                    <a:pt x="90134" y="0"/>
                  </a:lnTo>
                  <a:lnTo>
                    <a:pt x="90134" y="1398173"/>
                  </a:lnTo>
                  <a:lnTo>
                    <a:pt x="0" y="1398173"/>
                  </a:lnTo>
                  <a:lnTo>
                    <a:pt x="0" y="0"/>
                  </a:lnTo>
                  <a:close/>
                </a:path>
              </a:pathLst>
            </a:custGeom>
            <a:ln w="10014">
              <a:solidFill>
                <a:srgbClr val="FF8080"/>
              </a:solidFill>
            </a:ln>
          </p:spPr>
          <p:txBody>
            <a:bodyPr wrap="square" lIns="0" tIns="0" rIns="0" bIns="0" rtlCol="0"/>
            <a:lstStyle/>
            <a:p>
              <a:endParaRPr/>
            </a:p>
          </p:txBody>
        </p:sp>
      </p:grpSp>
      <p:grpSp>
        <p:nvGrpSpPr>
          <p:cNvPr id="103" name="object 103"/>
          <p:cNvGrpSpPr/>
          <p:nvPr/>
        </p:nvGrpSpPr>
        <p:grpSpPr>
          <a:xfrm>
            <a:off x="2695653" y="4578086"/>
            <a:ext cx="75724" cy="1053941"/>
            <a:chOff x="3594203" y="4961114"/>
            <a:chExt cx="100965" cy="1405255"/>
          </a:xfrm>
        </p:grpSpPr>
        <p:sp>
          <p:nvSpPr>
            <p:cNvPr id="104" name="object 104"/>
            <p:cNvSpPr/>
            <p:nvPr/>
          </p:nvSpPr>
          <p:spPr>
            <a:xfrm>
              <a:off x="3594203" y="4961116"/>
              <a:ext cx="100965" cy="1405255"/>
            </a:xfrm>
            <a:custGeom>
              <a:avLst/>
              <a:gdLst/>
              <a:ahLst/>
              <a:cxnLst/>
              <a:rect l="l" t="t" r="r" b="b"/>
              <a:pathLst>
                <a:path w="100964" h="1405254">
                  <a:moveTo>
                    <a:pt x="100461" y="1404745"/>
                  </a:moveTo>
                  <a:lnTo>
                    <a:pt x="0" y="1404745"/>
                  </a:lnTo>
                  <a:lnTo>
                    <a:pt x="0" y="0"/>
                  </a:lnTo>
                  <a:lnTo>
                    <a:pt x="100461" y="0"/>
                  </a:lnTo>
                  <a:lnTo>
                    <a:pt x="100461" y="1404745"/>
                  </a:lnTo>
                  <a:close/>
                </a:path>
              </a:pathLst>
            </a:custGeom>
            <a:solidFill>
              <a:srgbClr val="FF8080"/>
            </a:solidFill>
          </p:spPr>
          <p:txBody>
            <a:bodyPr wrap="square" lIns="0" tIns="0" rIns="0" bIns="0" rtlCol="0"/>
            <a:lstStyle/>
            <a:p>
              <a:endParaRPr/>
            </a:p>
          </p:txBody>
        </p:sp>
        <p:sp>
          <p:nvSpPr>
            <p:cNvPr id="105" name="object 105"/>
            <p:cNvSpPr/>
            <p:nvPr/>
          </p:nvSpPr>
          <p:spPr>
            <a:xfrm>
              <a:off x="3599211" y="4966122"/>
              <a:ext cx="90805" cy="1395095"/>
            </a:xfrm>
            <a:custGeom>
              <a:avLst/>
              <a:gdLst/>
              <a:ahLst/>
              <a:cxnLst/>
              <a:rect l="l" t="t" r="r" b="b"/>
              <a:pathLst>
                <a:path w="90804" h="1395095">
                  <a:moveTo>
                    <a:pt x="0" y="0"/>
                  </a:moveTo>
                  <a:lnTo>
                    <a:pt x="90446" y="0"/>
                  </a:lnTo>
                  <a:lnTo>
                    <a:pt x="90446" y="1394731"/>
                  </a:lnTo>
                  <a:lnTo>
                    <a:pt x="0" y="1394731"/>
                  </a:lnTo>
                  <a:lnTo>
                    <a:pt x="0" y="0"/>
                  </a:lnTo>
                  <a:close/>
                </a:path>
              </a:pathLst>
            </a:custGeom>
            <a:ln w="10014">
              <a:solidFill>
                <a:srgbClr val="FF8080"/>
              </a:solidFill>
            </a:ln>
          </p:spPr>
          <p:txBody>
            <a:bodyPr wrap="square" lIns="0" tIns="0" rIns="0" bIns="0" rtlCol="0"/>
            <a:lstStyle/>
            <a:p>
              <a:endParaRPr/>
            </a:p>
          </p:txBody>
        </p:sp>
      </p:grpSp>
      <p:grpSp>
        <p:nvGrpSpPr>
          <p:cNvPr id="106" name="object 106"/>
          <p:cNvGrpSpPr/>
          <p:nvPr/>
        </p:nvGrpSpPr>
        <p:grpSpPr>
          <a:xfrm>
            <a:off x="2821230" y="4587942"/>
            <a:ext cx="75724" cy="1043940"/>
            <a:chOff x="3761640" y="4974256"/>
            <a:chExt cx="100965" cy="1391920"/>
          </a:xfrm>
        </p:grpSpPr>
        <p:sp>
          <p:nvSpPr>
            <p:cNvPr id="107" name="object 107"/>
            <p:cNvSpPr/>
            <p:nvPr/>
          </p:nvSpPr>
          <p:spPr>
            <a:xfrm>
              <a:off x="3761640" y="4974256"/>
              <a:ext cx="100965" cy="1391920"/>
            </a:xfrm>
            <a:custGeom>
              <a:avLst/>
              <a:gdLst/>
              <a:ahLst/>
              <a:cxnLst/>
              <a:rect l="l" t="t" r="r" b="b"/>
              <a:pathLst>
                <a:path w="100964" h="1391920">
                  <a:moveTo>
                    <a:pt x="100461" y="1391607"/>
                  </a:moveTo>
                  <a:lnTo>
                    <a:pt x="0" y="1391607"/>
                  </a:lnTo>
                  <a:lnTo>
                    <a:pt x="0" y="0"/>
                  </a:lnTo>
                  <a:lnTo>
                    <a:pt x="100461" y="0"/>
                  </a:lnTo>
                  <a:lnTo>
                    <a:pt x="100461" y="1391607"/>
                  </a:lnTo>
                  <a:close/>
                </a:path>
              </a:pathLst>
            </a:custGeom>
            <a:solidFill>
              <a:srgbClr val="FF8080"/>
            </a:solidFill>
          </p:spPr>
          <p:txBody>
            <a:bodyPr wrap="square" lIns="0" tIns="0" rIns="0" bIns="0" rtlCol="0"/>
            <a:lstStyle/>
            <a:p>
              <a:endParaRPr/>
            </a:p>
          </p:txBody>
        </p:sp>
        <p:sp>
          <p:nvSpPr>
            <p:cNvPr id="108" name="object 108"/>
            <p:cNvSpPr/>
            <p:nvPr/>
          </p:nvSpPr>
          <p:spPr>
            <a:xfrm>
              <a:off x="3766647" y="4979263"/>
              <a:ext cx="90805" cy="1381760"/>
            </a:xfrm>
            <a:custGeom>
              <a:avLst/>
              <a:gdLst/>
              <a:ahLst/>
              <a:cxnLst/>
              <a:rect l="l" t="t" r="r" b="b"/>
              <a:pathLst>
                <a:path w="90804" h="1381760">
                  <a:moveTo>
                    <a:pt x="0" y="0"/>
                  </a:moveTo>
                  <a:lnTo>
                    <a:pt x="90446" y="0"/>
                  </a:lnTo>
                  <a:lnTo>
                    <a:pt x="90446" y="1381592"/>
                  </a:lnTo>
                  <a:lnTo>
                    <a:pt x="0" y="1381592"/>
                  </a:lnTo>
                  <a:lnTo>
                    <a:pt x="0" y="0"/>
                  </a:lnTo>
                  <a:close/>
                </a:path>
              </a:pathLst>
            </a:custGeom>
            <a:ln w="10014">
              <a:solidFill>
                <a:srgbClr val="FF8080"/>
              </a:solidFill>
            </a:ln>
          </p:spPr>
          <p:txBody>
            <a:bodyPr wrap="square" lIns="0" tIns="0" rIns="0" bIns="0" rtlCol="0"/>
            <a:lstStyle/>
            <a:p>
              <a:endParaRPr/>
            </a:p>
          </p:txBody>
        </p:sp>
      </p:grpSp>
      <p:grpSp>
        <p:nvGrpSpPr>
          <p:cNvPr id="109" name="object 109"/>
          <p:cNvGrpSpPr/>
          <p:nvPr/>
        </p:nvGrpSpPr>
        <p:grpSpPr>
          <a:xfrm>
            <a:off x="2946809" y="4593339"/>
            <a:ext cx="75724" cy="1038701"/>
            <a:chOff x="3929078" y="4981451"/>
            <a:chExt cx="100965" cy="1384935"/>
          </a:xfrm>
        </p:grpSpPr>
        <p:sp>
          <p:nvSpPr>
            <p:cNvPr id="110" name="object 110"/>
            <p:cNvSpPr/>
            <p:nvPr/>
          </p:nvSpPr>
          <p:spPr>
            <a:xfrm>
              <a:off x="3929078" y="4981451"/>
              <a:ext cx="100965" cy="1384935"/>
            </a:xfrm>
            <a:custGeom>
              <a:avLst/>
              <a:gdLst/>
              <a:ahLst/>
              <a:cxnLst/>
              <a:rect l="l" t="t" r="r" b="b"/>
              <a:pathLst>
                <a:path w="100964" h="1384935">
                  <a:moveTo>
                    <a:pt x="100461" y="1384409"/>
                  </a:moveTo>
                  <a:lnTo>
                    <a:pt x="0" y="1384409"/>
                  </a:lnTo>
                  <a:lnTo>
                    <a:pt x="0" y="0"/>
                  </a:lnTo>
                  <a:lnTo>
                    <a:pt x="100461" y="0"/>
                  </a:lnTo>
                  <a:lnTo>
                    <a:pt x="100461" y="1384409"/>
                  </a:lnTo>
                  <a:close/>
                </a:path>
              </a:pathLst>
            </a:custGeom>
            <a:solidFill>
              <a:srgbClr val="FF8080"/>
            </a:solidFill>
          </p:spPr>
          <p:txBody>
            <a:bodyPr wrap="square" lIns="0" tIns="0" rIns="0" bIns="0" rtlCol="0"/>
            <a:lstStyle/>
            <a:p>
              <a:endParaRPr/>
            </a:p>
          </p:txBody>
        </p:sp>
        <p:sp>
          <p:nvSpPr>
            <p:cNvPr id="111" name="object 111"/>
            <p:cNvSpPr/>
            <p:nvPr/>
          </p:nvSpPr>
          <p:spPr>
            <a:xfrm>
              <a:off x="3934085" y="4986459"/>
              <a:ext cx="90805" cy="1374775"/>
            </a:xfrm>
            <a:custGeom>
              <a:avLst/>
              <a:gdLst/>
              <a:ahLst/>
              <a:cxnLst/>
              <a:rect l="l" t="t" r="r" b="b"/>
              <a:pathLst>
                <a:path w="90804" h="1374775">
                  <a:moveTo>
                    <a:pt x="0" y="0"/>
                  </a:moveTo>
                  <a:lnTo>
                    <a:pt x="90446" y="0"/>
                  </a:lnTo>
                  <a:lnTo>
                    <a:pt x="90446" y="1374396"/>
                  </a:lnTo>
                  <a:lnTo>
                    <a:pt x="0" y="1374396"/>
                  </a:lnTo>
                  <a:lnTo>
                    <a:pt x="0" y="0"/>
                  </a:lnTo>
                  <a:close/>
                </a:path>
              </a:pathLst>
            </a:custGeom>
            <a:ln w="10014">
              <a:solidFill>
                <a:srgbClr val="FF8080"/>
              </a:solidFill>
            </a:ln>
          </p:spPr>
          <p:txBody>
            <a:bodyPr wrap="square" lIns="0" tIns="0" rIns="0" bIns="0" rtlCol="0"/>
            <a:lstStyle/>
            <a:p>
              <a:endParaRPr/>
            </a:p>
          </p:txBody>
        </p:sp>
      </p:grpSp>
      <p:grpSp>
        <p:nvGrpSpPr>
          <p:cNvPr id="112" name="object 112"/>
          <p:cNvGrpSpPr/>
          <p:nvPr/>
        </p:nvGrpSpPr>
        <p:grpSpPr>
          <a:xfrm>
            <a:off x="3072619" y="4626188"/>
            <a:ext cx="75248" cy="1005840"/>
            <a:chOff x="4096826" y="5025251"/>
            <a:chExt cx="100330" cy="1341120"/>
          </a:xfrm>
        </p:grpSpPr>
        <p:sp>
          <p:nvSpPr>
            <p:cNvPr id="113" name="object 113"/>
            <p:cNvSpPr/>
            <p:nvPr/>
          </p:nvSpPr>
          <p:spPr>
            <a:xfrm>
              <a:off x="4096826" y="5025253"/>
              <a:ext cx="100330" cy="1341120"/>
            </a:xfrm>
            <a:custGeom>
              <a:avLst/>
              <a:gdLst/>
              <a:ahLst/>
              <a:cxnLst/>
              <a:rect l="l" t="t" r="r" b="b"/>
              <a:pathLst>
                <a:path w="100329" h="1341120">
                  <a:moveTo>
                    <a:pt x="100149" y="1340609"/>
                  </a:moveTo>
                  <a:lnTo>
                    <a:pt x="0" y="1340609"/>
                  </a:lnTo>
                  <a:lnTo>
                    <a:pt x="0" y="0"/>
                  </a:lnTo>
                  <a:lnTo>
                    <a:pt x="100149" y="0"/>
                  </a:lnTo>
                  <a:lnTo>
                    <a:pt x="100149" y="1340609"/>
                  </a:lnTo>
                  <a:close/>
                </a:path>
              </a:pathLst>
            </a:custGeom>
            <a:solidFill>
              <a:srgbClr val="FF8080"/>
            </a:solidFill>
          </p:spPr>
          <p:txBody>
            <a:bodyPr wrap="square" lIns="0" tIns="0" rIns="0" bIns="0" rtlCol="0"/>
            <a:lstStyle/>
            <a:p>
              <a:endParaRPr/>
            </a:p>
          </p:txBody>
        </p:sp>
        <p:sp>
          <p:nvSpPr>
            <p:cNvPr id="114" name="object 114"/>
            <p:cNvSpPr/>
            <p:nvPr/>
          </p:nvSpPr>
          <p:spPr>
            <a:xfrm>
              <a:off x="4101835" y="5030259"/>
              <a:ext cx="90170" cy="1330960"/>
            </a:xfrm>
            <a:custGeom>
              <a:avLst/>
              <a:gdLst/>
              <a:ahLst/>
              <a:cxnLst/>
              <a:rect l="l" t="t" r="r" b="b"/>
              <a:pathLst>
                <a:path w="90170" h="1330960">
                  <a:moveTo>
                    <a:pt x="0" y="0"/>
                  </a:moveTo>
                  <a:lnTo>
                    <a:pt x="90134" y="0"/>
                  </a:lnTo>
                  <a:lnTo>
                    <a:pt x="90134" y="1330596"/>
                  </a:lnTo>
                  <a:lnTo>
                    <a:pt x="0" y="1330596"/>
                  </a:lnTo>
                  <a:lnTo>
                    <a:pt x="0" y="0"/>
                  </a:lnTo>
                  <a:close/>
                </a:path>
              </a:pathLst>
            </a:custGeom>
            <a:ln w="10014">
              <a:solidFill>
                <a:srgbClr val="FF8080"/>
              </a:solidFill>
            </a:ln>
          </p:spPr>
          <p:txBody>
            <a:bodyPr wrap="square" lIns="0" tIns="0" rIns="0" bIns="0" rtlCol="0"/>
            <a:lstStyle/>
            <a:p>
              <a:endParaRPr/>
            </a:p>
          </p:txBody>
        </p:sp>
      </p:grpSp>
      <p:grpSp>
        <p:nvGrpSpPr>
          <p:cNvPr id="115" name="object 115"/>
          <p:cNvGrpSpPr/>
          <p:nvPr/>
        </p:nvGrpSpPr>
        <p:grpSpPr>
          <a:xfrm>
            <a:off x="3198198" y="4639329"/>
            <a:ext cx="75248" cy="992505"/>
            <a:chOff x="4264264" y="5042772"/>
            <a:chExt cx="100330" cy="1323340"/>
          </a:xfrm>
        </p:grpSpPr>
        <p:sp>
          <p:nvSpPr>
            <p:cNvPr id="116" name="object 116"/>
            <p:cNvSpPr/>
            <p:nvPr/>
          </p:nvSpPr>
          <p:spPr>
            <a:xfrm>
              <a:off x="4264264" y="5042772"/>
              <a:ext cx="100330" cy="1323340"/>
            </a:xfrm>
            <a:custGeom>
              <a:avLst/>
              <a:gdLst/>
              <a:ahLst/>
              <a:cxnLst/>
              <a:rect l="l" t="t" r="r" b="b"/>
              <a:pathLst>
                <a:path w="100329" h="1323339">
                  <a:moveTo>
                    <a:pt x="100149" y="1323088"/>
                  </a:moveTo>
                  <a:lnTo>
                    <a:pt x="0" y="1323088"/>
                  </a:lnTo>
                  <a:lnTo>
                    <a:pt x="0" y="0"/>
                  </a:lnTo>
                  <a:lnTo>
                    <a:pt x="100149" y="0"/>
                  </a:lnTo>
                  <a:lnTo>
                    <a:pt x="100149" y="1323088"/>
                  </a:lnTo>
                  <a:close/>
                </a:path>
              </a:pathLst>
            </a:custGeom>
            <a:solidFill>
              <a:srgbClr val="FF8080"/>
            </a:solidFill>
          </p:spPr>
          <p:txBody>
            <a:bodyPr wrap="square" lIns="0" tIns="0" rIns="0" bIns="0" rtlCol="0"/>
            <a:lstStyle/>
            <a:p>
              <a:endParaRPr/>
            </a:p>
          </p:txBody>
        </p:sp>
        <p:sp>
          <p:nvSpPr>
            <p:cNvPr id="117" name="object 117"/>
            <p:cNvSpPr/>
            <p:nvPr/>
          </p:nvSpPr>
          <p:spPr>
            <a:xfrm>
              <a:off x="4269272" y="5047780"/>
              <a:ext cx="90170" cy="1313180"/>
            </a:xfrm>
            <a:custGeom>
              <a:avLst/>
              <a:gdLst/>
              <a:ahLst/>
              <a:cxnLst/>
              <a:rect l="l" t="t" r="r" b="b"/>
              <a:pathLst>
                <a:path w="90170" h="1313179">
                  <a:moveTo>
                    <a:pt x="0" y="0"/>
                  </a:moveTo>
                  <a:lnTo>
                    <a:pt x="90134" y="0"/>
                  </a:lnTo>
                  <a:lnTo>
                    <a:pt x="90134" y="1313075"/>
                  </a:lnTo>
                  <a:lnTo>
                    <a:pt x="0" y="1313075"/>
                  </a:lnTo>
                  <a:lnTo>
                    <a:pt x="0" y="0"/>
                  </a:lnTo>
                  <a:close/>
                </a:path>
              </a:pathLst>
            </a:custGeom>
            <a:ln w="10014">
              <a:solidFill>
                <a:srgbClr val="FF8080"/>
              </a:solidFill>
            </a:ln>
          </p:spPr>
          <p:txBody>
            <a:bodyPr wrap="square" lIns="0" tIns="0" rIns="0" bIns="0" rtlCol="0"/>
            <a:lstStyle/>
            <a:p>
              <a:endParaRPr/>
            </a:p>
          </p:txBody>
        </p:sp>
      </p:grpSp>
      <p:grpSp>
        <p:nvGrpSpPr>
          <p:cNvPr id="118" name="object 118"/>
          <p:cNvGrpSpPr/>
          <p:nvPr/>
        </p:nvGrpSpPr>
        <p:grpSpPr>
          <a:xfrm>
            <a:off x="3323778" y="4702448"/>
            <a:ext cx="75724" cy="929640"/>
            <a:chOff x="4431703" y="5126931"/>
            <a:chExt cx="100965" cy="1239520"/>
          </a:xfrm>
        </p:grpSpPr>
        <p:sp>
          <p:nvSpPr>
            <p:cNvPr id="119" name="object 119"/>
            <p:cNvSpPr/>
            <p:nvPr/>
          </p:nvSpPr>
          <p:spPr>
            <a:xfrm>
              <a:off x="4431703" y="5126932"/>
              <a:ext cx="100965" cy="1239520"/>
            </a:xfrm>
            <a:custGeom>
              <a:avLst/>
              <a:gdLst/>
              <a:ahLst/>
              <a:cxnLst/>
              <a:rect l="l" t="t" r="r" b="b"/>
              <a:pathLst>
                <a:path w="100964" h="1239520">
                  <a:moveTo>
                    <a:pt x="100461" y="1238928"/>
                  </a:moveTo>
                  <a:lnTo>
                    <a:pt x="0" y="1238928"/>
                  </a:lnTo>
                  <a:lnTo>
                    <a:pt x="0" y="0"/>
                  </a:lnTo>
                  <a:lnTo>
                    <a:pt x="100461" y="0"/>
                  </a:lnTo>
                  <a:lnTo>
                    <a:pt x="100461" y="1238928"/>
                  </a:lnTo>
                  <a:close/>
                </a:path>
              </a:pathLst>
            </a:custGeom>
            <a:solidFill>
              <a:srgbClr val="FF8080"/>
            </a:solidFill>
          </p:spPr>
          <p:txBody>
            <a:bodyPr wrap="square" lIns="0" tIns="0" rIns="0" bIns="0" rtlCol="0"/>
            <a:lstStyle/>
            <a:p>
              <a:endParaRPr/>
            </a:p>
          </p:txBody>
        </p:sp>
        <p:sp>
          <p:nvSpPr>
            <p:cNvPr id="120" name="object 120"/>
            <p:cNvSpPr/>
            <p:nvPr/>
          </p:nvSpPr>
          <p:spPr>
            <a:xfrm>
              <a:off x="4436710" y="5131938"/>
              <a:ext cx="90805" cy="1229360"/>
            </a:xfrm>
            <a:custGeom>
              <a:avLst/>
              <a:gdLst/>
              <a:ahLst/>
              <a:cxnLst/>
              <a:rect l="l" t="t" r="r" b="b"/>
              <a:pathLst>
                <a:path w="90804" h="1229360">
                  <a:moveTo>
                    <a:pt x="0" y="0"/>
                  </a:moveTo>
                  <a:lnTo>
                    <a:pt x="90446" y="0"/>
                  </a:lnTo>
                  <a:lnTo>
                    <a:pt x="90446" y="1228917"/>
                  </a:lnTo>
                  <a:lnTo>
                    <a:pt x="0" y="1228917"/>
                  </a:lnTo>
                  <a:lnTo>
                    <a:pt x="0" y="0"/>
                  </a:lnTo>
                  <a:close/>
                </a:path>
              </a:pathLst>
            </a:custGeom>
            <a:ln w="10014">
              <a:solidFill>
                <a:srgbClr val="FF8080"/>
              </a:solidFill>
            </a:ln>
          </p:spPr>
          <p:txBody>
            <a:bodyPr wrap="square" lIns="0" tIns="0" rIns="0" bIns="0" rtlCol="0"/>
            <a:lstStyle/>
            <a:p>
              <a:endParaRPr/>
            </a:p>
          </p:txBody>
        </p:sp>
      </p:grpSp>
      <p:grpSp>
        <p:nvGrpSpPr>
          <p:cNvPr id="121" name="object 121"/>
          <p:cNvGrpSpPr/>
          <p:nvPr/>
        </p:nvGrpSpPr>
        <p:grpSpPr>
          <a:xfrm>
            <a:off x="3449355" y="4716059"/>
            <a:ext cx="75724" cy="915829"/>
            <a:chOff x="4599140" y="5145078"/>
            <a:chExt cx="100965" cy="1221105"/>
          </a:xfrm>
        </p:grpSpPr>
        <p:sp>
          <p:nvSpPr>
            <p:cNvPr id="122" name="object 122"/>
            <p:cNvSpPr/>
            <p:nvPr/>
          </p:nvSpPr>
          <p:spPr>
            <a:xfrm>
              <a:off x="4599141" y="5145079"/>
              <a:ext cx="100965" cy="1221105"/>
            </a:xfrm>
            <a:custGeom>
              <a:avLst/>
              <a:gdLst/>
              <a:ahLst/>
              <a:cxnLst/>
              <a:rect l="l" t="t" r="r" b="b"/>
              <a:pathLst>
                <a:path w="100964" h="1221104">
                  <a:moveTo>
                    <a:pt x="100461" y="1220783"/>
                  </a:moveTo>
                  <a:lnTo>
                    <a:pt x="0" y="1220783"/>
                  </a:lnTo>
                  <a:lnTo>
                    <a:pt x="0" y="0"/>
                  </a:lnTo>
                  <a:lnTo>
                    <a:pt x="100461" y="0"/>
                  </a:lnTo>
                  <a:lnTo>
                    <a:pt x="100461" y="1220783"/>
                  </a:lnTo>
                  <a:close/>
                </a:path>
              </a:pathLst>
            </a:custGeom>
            <a:solidFill>
              <a:srgbClr val="FF8080"/>
            </a:solidFill>
          </p:spPr>
          <p:txBody>
            <a:bodyPr wrap="square" lIns="0" tIns="0" rIns="0" bIns="0" rtlCol="0"/>
            <a:lstStyle/>
            <a:p>
              <a:endParaRPr/>
            </a:p>
          </p:txBody>
        </p:sp>
        <p:sp>
          <p:nvSpPr>
            <p:cNvPr id="123" name="object 123"/>
            <p:cNvSpPr/>
            <p:nvPr/>
          </p:nvSpPr>
          <p:spPr>
            <a:xfrm>
              <a:off x="4604148" y="5150085"/>
              <a:ext cx="90805" cy="1210945"/>
            </a:xfrm>
            <a:custGeom>
              <a:avLst/>
              <a:gdLst/>
              <a:ahLst/>
              <a:cxnLst/>
              <a:rect l="l" t="t" r="r" b="b"/>
              <a:pathLst>
                <a:path w="90804" h="1210945">
                  <a:moveTo>
                    <a:pt x="0" y="0"/>
                  </a:moveTo>
                  <a:lnTo>
                    <a:pt x="90446" y="0"/>
                  </a:lnTo>
                  <a:lnTo>
                    <a:pt x="90446" y="1210770"/>
                  </a:lnTo>
                  <a:lnTo>
                    <a:pt x="0" y="1210770"/>
                  </a:lnTo>
                  <a:lnTo>
                    <a:pt x="0" y="0"/>
                  </a:lnTo>
                  <a:close/>
                </a:path>
              </a:pathLst>
            </a:custGeom>
            <a:ln w="10014">
              <a:solidFill>
                <a:srgbClr val="FF8080"/>
              </a:solidFill>
            </a:ln>
          </p:spPr>
          <p:txBody>
            <a:bodyPr wrap="square" lIns="0" tIns="0" rIns="0" bIns="0" rtlCol="0"/>
            <a:lstStyle/>
            <a:p>
              <a:endParaRPr/>
            </a:p>
          </p:txBody>
        </p:sp>
      </p:grpSp>
      <p:grpSp>
        <p:nvGrpSpPr>
          <p:cNvPr id="124" name="object 124"/>
          <p:cNvGrpSpPr/>
          <p:nvPr/>
        </p:nvGrpSpPr>
        <p:grpSpPr>
          <a:xfrm>
            <a:off x="3575167" y="4736238"/>
            <a:ext cx="75248" cy="895826"/>
            <a:chOff x="4766889" y="5171983"/>
            <a:chExt cx="100330" cy="1194435"/>
          </a:xfrm>
        </p:grpSpPr>
        <p:sp>
          <p:nvSpPr>
            <p:cNvPr id="125" name="object 125"/>
            <p:cNvSpPr/>
            <p:nvPr/>
          </p:nvSpPr>
          <p:spPr>
            <a:xfrm>
              <a:off x="4766889" y="5171984"/>
              <a:ext cx="100330" cy="1194435"/>
            </a:xfrm>
            <a:custGeom>
              <a:avLst/>
              <a:gdLst/>
              <a:ahLst/>
              <a:cxnLst/>
              <a:rect l="l" t="t" r="r" b="b"/>
              <a:pathLst>
                <a:path w="100329" h="1194435">
                  <a:moveTo>
                    <a:pt x="100149" y="1193878"/>
                  </a:moveTo>
                  <a:lnTo>
                    <a:pt x="0" y="1193878"/>
                  </a:lnTo>
                  <a:lnTo>
                    <a:pt x="0" y="0"/>
                  </a:lnTo>
                  <a:lnTo>
                    <a:pt x="100149" y="0"/>
                  </a:lnTo>
                  <a:lnTo>
                    <a:pt x="100149" y="1193878"/>
                  </a:lnTo>
                  <a:close/>
                </a:path>
              </a:pathLst>
            </a:custGeom>
            <a:solidFill>
              <a:srgbClr val="FF8080"/>
            </a:solidFill>
          </p:spPr>
          <p:txBody>
            <a:bodyPr wrap="square" lIns="0" tIns="0" rIns="0" bIns="0" rtlCol="0"/>
            <a:lstStyle/>
            <a:p>
              <a:endParaRPr/>
            </a:p>
          </p:txBody>
        </p:sp>
        <p:sp>
          <p:nvSpPr>
            <p:cNvPr id="126" name="object 126"/>
            <p:cNvSpPr/>
            <p:nvPr/>
          </p:nvSpPr>
          <p:spPr>
            <a:xfrm>
              <a:off x="4771898" y="5176990"/>
              <a:ext cx="90170" cy="1184275"/>
            </a:xfrm>
            <a:custGeom>
              <a:avLst/>
              <a:gdLst/>
              <a:ahLst/>
              <a:cxnLst/>
              <a:rect l="l" t="t" r="r" b="b"/>
              <a:pathLst>
                <a:path w="90170" h="1184275">
                  <a:moveTo>
                    <a:pt x="0" y="0"/>
                  </a:moveTo>
                  <a:lnTo>
                    <a:pt x="90134" y="0"/>
                  </a:lnTo>
                  <a:lnTo>
                    <a:pt x="90134" y="1183863"/>
                  </a:lnTo>
                  <a:lnTo>
                    <a:pt x="0" y="1183863"/>
                  </a:lnTo>
                  <a:lnTo>
                    <a:pt x="0" y="0"/>
                  </a:lnTo>
                  <a:close/>
                </a:path>
              </a:pathLst>
            </a:custGeom>
            <a:ln w="10014">
              <a:solidFill>
                <a:srgbClr val="FF8080"/>
              </a:solidFill>
            </a:ln>
          </p:spPr>
          <p:txBody>
            <a:bodyPr wrap="square" lIns="0" tIns="0" rIns="0" bIns="0" rtlCol="0"/>
            <a:lstStyle/>
            <a:p>
              <a:endParaRPr/>
            </a:p>
          </p:txBody>
        </p:sp>
      </p:grpSp>
      <p:grpSp>
        <p:nvGrpSpPr>
          <p:cNvPr id="127" name="object 127"/>
          <p:cNvGrpSpPr/>
          <p:nvPr/>
        </p:nvGrpSpPr>
        <p:grpSpPr>
          <a:xfrm>
            <a:off x="3700745" y="4752663"/>
            <a:ext cx="75248" cy="879158"/>
            <a:chOff x="4934327" y="5193884"/>
            <a:chExt cx="100330" cy="1172210"/>
          </a:xfrm>
        </p:grpSpPr>
        <p:sp>
          <p:nvSpPr>
            <p:cNvPr id="128" name="object 128"/>
            <p:cNvSpPr/>
            <p:nvPr/>
          </p:nvSpPr>
          <p:spPr>
            <a:xfrm>
              <a:off x="4934328" y="5193884"/>
              <a:ext cx="100330" cy="1172210"/>
            </a:xfrm>
            <a:custGeom>
              <a:avLst/>
              <a:gdLst/>
              <a:ahLst/>
              <a:cxnLst/>
              <a:rect l="l" t="t" r="r" b="b"/>
              <a:pathLst>
                <a:path w="100329" h="1172210">
                  <a:moveTo>
                    <a:pt x="100147" y="1171977"/>
                  </a:moveTo>
                  <a:lnTo>
                    <a:pt x="0" y="1171977"/>
                  </a:lnTo>
                  <a:lnTo>
                    <a:pt x="0" y="0"/>
                  </a:lnTo>
                  <a:lnTo>
                    <a:pt x="100147" y="0"/>
                  </a:lnTo>
                  <a:lnTo>
                    <a:pt x="100147" y="1171977"/>
                  </a:lnTo>
                  <a:close/>
                </a:path>
              </a:pathLst>
            </a:custGeom>
            <a:solidFill>
              <a:srgbClr val="FF8080"/>
            </a:solidFill>
          </p:spPr>
          <p:txBody>
            <a:bodyPr wrap="square" lIns="0" tIns="0" rIns="0" bIns="0" rtlCol="0"/>
            <a:lstStyle/>
            <a:p>
              <a:endParaRPr/>
            </a:p>
          </p:txBody>
        </p:sp>
        <p:sp>
          <p:nvSpPr>
            <p:cNvPr id="129" name="object 129"/>
            <p:cNvSpPr/>
            <p:nvPr/>
          </p:nvSpPr>
          <p:spPr>
            <a:xfrm>
              <a:off x="4939335" y="5198891"/>
              <a:ext cx="90170" cy="1162050"/>
            </a:xfrm>
            <a:custGeom>
              <a:avLst/>
              <a:gdLst/>
              <a:ahLst/>
              <a:cxnLst/>
              <a:rect l="l" t="t" r="r" b="b"/>
              <a:pathLst>
                <a:path w="90170" h="1162050">
                  <a:moveTo>
                    <a:pt x="0" y="0"/>
                  </a:moveTo>
                  <a:lnTo>
                    <a:pt x="90134" y="0"/>
                  </a:lnTo>
                  <a:lnTo>
                    <a:pt x="90134" y="1161964"/>
                  </a:lnTo>
                  <a:lnTo>
                    <a:pt x="0" y="1161964"/>
                  </a:lnTo>
                  <a:lnTo>
                    <a:pt x="0" y="0"/>
                  </a:lnTo>
                  <a:close/>
                </a:path>
              </a:pathLst>
            </a:custGeom>
            <a:ln w="10014">
              <a:solidFill>
                <a:srgbClr val="FF8080"/>
              </a:solidFill>
            </a:ln>
          </p:spPr>
          <p:txBody>
            <a:bodyPr wrap="square" lIns="0" tIns="0" rIns="0" bIns="0" rtlCol="0"/>
            <a:lstStyle/>
            <a:p>
              <a:endParaRPr/>
            </a:p>
          </p:txBody>
        </p:sp>
      </p:grpSp>
      <p:grpSp>
        <p:nvGrpSpPr>
          <p:cNvPr id="130" name="object 130"/>
          <p:cNvGrpSpPr/>
          <p:nvPr/>
        </p:nvGrpSpPr>
        <p:grpSpPr>
          <a:xfrm>
            <a:off x="3826324" y="4756182"/>
            <a:ext cx="75248" cy="875824"/>
            <a:chOff x="5101765" y="5198576"/>
            <a:chExt cx="100330" cy="1167765"/>
          </a:xfrm>
        </p:grpSpPr>
        <p:sp>
          <p:nvSpPr>
            <p:cNvPr id="131" name="object 131"/>
            <p:cNvSpPr/>
            <p:nvPr/>
          </p:nvSpPr>
          <p:spPr>
            <a:xfrm>
              <a:off x="5101766" y="5198577"/>
              <a:ext cx="100330" cy="1167765"/>
            </a:xfrm>
            <a:custGeom>
              <a:avLst/>
              <a:gdLst/>
              <a:ahLst/>
              <a:cxnLst/>
              <a:rect l="l" t="t" r="r" b="b"/>
              <a:pathLst>
                <a:path w="100329" h="1167764">
                  <a:moveTo>
                    <a:pt x="100147" y="1167283"/>
                  </a:moveTo>
                  <a:lnTo>
                    <a:pt x="0" y="1167283"/>
                  </a:lnTo>
                  <a:lnTo>
                    <a:pt x="0" y="0"/>
                  </a:lnTo>
                  <a:lnTo>
                    <a:pt x="100147" y="0"/>
                  </a:lnTo>
                  <a:lnTo>
                    <a:pt x="100147" y="1167283"/>
                  </a:lnTo>
                  <a:close/>
                </a:path>
              </a:pathLst>
            </a:custGeom>
            <a:solidFill>
              <a:srgbClr val="FF8080"/>
            </a:solidFill>
          </p:spPr>
          <p:txBody>
            <a:bodyPr wrap="square" lIns="0" tIns="0" rIns="0" bIns="0" rtlCol="0"/>
            <a:lstStyle/>
            <a:p>
              <a:endParaRPr/>
            </a:p>
          </p:txBody>
        </p:sp>
        <p:sp>
          <p:nvSpPr>
            <p:cNvPr id="132" name="object 132"/>
            <p:cNvSpPr/>
            <p:nvPr/>
          </p:nvSpPr>
          <p:spPr>
            <a:xfrm>
              <a:off x="5106773" y="5203583"/>
              <a:ext cx="90170" cy="1157605"/>
            </a:xfrm>
            <a:custGeom>
              <a:avLst/>
              <a:gdLst/>
              <a:ahLst/>
              <a:cxnLst/>
              <a:rect l="l" t="t" r="r" b="b"/>
              <a:pathLst>
                <a:path w="90170" h="1157604">
                  <a:moveTo>
                    <a:pt x="0" y="0"/>
                  </a:moveTo>
                  <a:lnTo>
                    <a:pt x="90134" y="0"/>
                  </a:lnTo>
                  <a:lnTo>
                    <a:pt x="90134" y="1157270"/>
                  </a:lnTo>
                  <a:lnTo>
                    <a:pt x="0" y="1157270"/>
                  </a:lnTo>
                  <a:lnTo>
                    <a:pt x="0" y="0"/>
                  </a:lnTo>
                  <a:close/>
                </a:path>
              </a:pathLst>
            </a:custGeom>
            <a:ln w="10014">
              <a:solidFill>
                <a:srgbClr val="FF8080"/>
              </a:solidFill>
            </a:ln>
          </p:spPr>
          <p:txBody>
            <a:bodyPr wrap="square" lIns="0" tIns="0" rIns="0" bIns="0" rtlCol="0"/>
            <a:lstStyle/>
            <a:p>
              <a:endParaRPr/>
            </a:p>
          </p:txBody>
        </p:sp>
      </p:grpSp>
      <p:grpSp>
        <p:nvGrpSpPr>
          <p:cNvPr id="133" name="object 133"/>
          <p:cNvGrpSpPr/>
          <p:nvPr/>
        </p:nvGrpSpPr>
        <p:grpSpPr>
          <a:xfrm>
            <a:off x="3951901" y="4757590"/>
            <a:ext cx="75724" cy="874395"/>
            <a:chOff x="5269201" y="5200453"/>
            <a:chExt cx="100965" cy="1165860"/>
          </a:xfrm>
        </p:grpSpPr>
        <p:sp>
          <p:nvSpPr>
            <p:cNvPr id="134" name="object 134"/>
            <p:cNvSpPr/>
            <p:nvPr/>
          </p:nvSpPr>
          <p:spPr>
            <a:xfrm>
              <a:off x="5269202" y="5200453"/>
              <a:ext cx="100965" cy="1165860"/>
            </a:xfrm>
            <a:custGeom>
              <a:avLst/>
              <a:gdLst/>
              <a:ahLst/>
              <a:cxnLst/>
              <a:rect l="l" t="t" r="r" b="b"/>
              <a:pathLst>
                <a:path w="100964" h="1165860">
                  <a:moveTo>
                    <a:pt x="100461" y="1165409"/>
                  </a:moveTo>
                  <a:lnTo>
                    <a:pt x="0" y="1165409"/>
                  </a:lnTo>
                  <a:lnTo>
                    <a:pt x="0" y="0"/>
                  </a:lnTo>
                  <a:lnTo>
                    <a:pt x="100461" y="0"/>
                  </a:lnTo>
                  <a:lnTo>
                    <a:pt x="100461" y="1165409"/>
                  </a:lnTo>
                  <a:close/>
                </a:path>
              </a:pathLst>
            </a:custGeom>
            <a:solidFill>
              <a:srgbClr val="FF8080"/>
            </a:solidFill>
          </p:spPr>
          <p:txBody>
            <a:bodyPr wrap="square" lIns="0" tIns="0" rIns="0" bIns="0" rtlCol="0"/>
            <a:lstStyle/>
            <a:p>
              <a:endParaRPr/>
            </a:p>
          </p:txBody>
        </p:sp>
        <p:sp>
          <p:nvSpPr>
            <p:cNvPr id="135" name="object 135"/>
            <p:cNvSpPr/>
            <p:nvPr/>
          </p:nvSpPr>
          <p:spPr>
            <a:xfrm>
              <a:off x="5274209" y="5205461"/>
              <a:ext cx="90805" cy="1155700"/>
            </a:xfrm>
            <a:custGeom>
              <a:avLst/>
              <a:gdLst/>
              <a:ahLst/>
              <a:cxnLst/>
              <a:rect l="l" t="t" r="r" b="b"/>
              <a:pathLst>
                <a:path w="90804" h="1155700">
                  <a:moveTo>
                    <a:pt x="0" y="0"/>
                  </a:moveTo>
                  <a:lnTo>
                    <a:pt x="90446" y="0"/>
                  </a:lnTo>
                  <a:lnTo>
                    <a:pt x="90446" y="1155394"/>
                  </a:lnTo>
                  <a:lnTo>
                    <a:pt x="0" y="1155394"/>
                  </a:lnTo>
                  <a:lnTo>
                    <a:pt x="0" y="0"/>
                  </a:lnTo>
                  <a:close/>
                </a:path>
              </a:pathLst>
            </a:custGeom>
            <a:ln w="10014">
              <a:solidFill>
                <a:srgbClr val="FF8080"/>
              </a:solidFill>
            </a:ln>
          </p:spPr>
          <p:txBody>
            <a:bodyPr wrap="square" lIns="0" tIns="0" rIns="0" bIns="0" rtlCol="0"/>
            <a:lstStyle/>
            <a:p>
              <a:endParaRPr/>
            </a:p>
          </p:txBody>
        </p:sp>
      </p:grpSp>
      <p:grpSp>
        <p:nvGrpSpPr>
          <p:cNvPr id="136" name="object 136"/>
          <p:cNvGrpSpPr/>
          <p:nvPr/>
        </p:nvGrpSpPr>
        <p:grpSpPr>
          <a:xfrm>
            <a:off x="4077480" y="4791145"/>
            <a:ext cx="75724" cy="840581"/>
            <a:chOff x="5436639" y="5245193"/>
            <a:chExt cx="100965" cy="1120775"/>
          </a:xfrm>
        </p:grpSpPr>
        <p:sp>
          <p:nvSpPr>
            <p:cNvPr id="137" name="object 137"/>
            <p:cNvSpPr/>
            <p:nvPr/>
          </p:nvSpPr>
          <p:spPr>
            <a:xfrm>
              <a:off x="5436639" y="5245193"/>
              <a:ext cx="100965" cy="1120775"/>
            </a:xfrm>
            <a:custGeom>
              <a:avLst/>
              <a:gdLst/>
              <a:ahLst/>
              <a:cxnLst/>
              <a:rect l="l" t="t" r="r" b="b"/>
              <a:pathLst>
                <a:path w="100964" h="1120775">
                  <a:moveTo>
                    <a:pt x="100461" y="1120669"/>
                  </a:moveTo>
                  <a:lnTo>
                    <a:pt x="0" y="1120669"/>
                  </a:lnTo>
                  <a:lnTo>
                    <a:pt x="0" y="0"/>
                  </a:lnTo>
                  <a:lnTo>
                    <a:pt x="100461" y="0"/>
                  </a:lnTo>
                  <a:lnTo>
                    <a:pt x="100461" y="1120669"/>
                  </a:lnTo>
                  <a:close/>
                </a:path>
              </a:pathLst>
            </a:custGeom>
            <a:solidFill>
              <a:srgbClr val="FF8080"/>
            </a:solidFill>
          </p:spPr>
          <p:txBody>
            <a:bodyPr wrap="square" lIns="0" tIns="0" rIns="0" bIns="0" rtlCol="0"/>
            <a:lstStyle/>
            <a:p>
              <a:endParaRPr/>
            </a:p>
          </p:txBody>
        </p:sp>
        <p:sp>
          <p:nvSpPr>
            <p:cNvPr id="138" name="object 138"/>
            <p:cNvSpPr/>
            <p:nvPr/>
          </p:nvSpPr>
          <p:spPr>
            <a:xfrm>
              <a:off x="5441646" y="5250201"/>
              <a:ext cx="90805" cy="1111250"/>
            </a:xfrm>
            <a:custGeom>
              <a:avLst/>
              <a:gdLst/>
              <a:ahLst/>
              <a:cxnLst/>
              <a:rect l="l" t="t" r="r" b="b"/>
              <a:pathLst>
                <a:path w="90804" h="1111250">
                  <a:moveTo>
                    <a:pt x="0" y="0"/>
                  </a:moveTo>
                  <a:lnTo>
                    <a:pt x="90446" y="0"/>
                  </a:lnTo>
                  <a:lnTo>
                    <a:pt x="90446" y="1110654"/>
                  </a:lnTo>
                  <a:lnTo>
                    <a:pt x="0" y="1110654"/>
                  </a:lnTo>
                  <a:lnTo>
                    <a:pt x="0" y="0"/>
                  </a:lnTo>
                  <a:close/>
                </a:path>
              </a:pathLst>
            </a:custGeom>
            <a:ln w="10014">
              <a:solidFill>
                <a:srgbClr val="FF8080"/>
              </a:solidFill>
            </a:ln>
          </p:spPr>
          <p:txBody>
            <a:bodyPr wrap="square" lIns="0" tIns="0" rIns="0" bIns="0" rtlCol="0"/>
            <a:lstStyle/>
            <a:p>
              <a:endParaRPr/>
            </a:p>
          </p:txBody>
        </p:sp>
      </p:grpSp>
      <p:grpSp>
        <p:nvGrpSpPr>
          <p:cNvPr id="139" name="object 139"/>
          <p:cNvGrpSpPr/>
          <p:nvPr/>
        </p:nvGrpSpPr>
        <p:grpSpPr>
          <a:xfrm>
            <a:off x="4203291" y="4810151"/>
            <a:ext cx="75248" cy="821531"/>
            <a:chOff x="5604388" y="5270534"/>
            <a:chExt cx="100330" cy="1095375"/>
          </a:xfrm>
        </p:grpSpPr>
        <p:sp>
          <p:nvSpPr>
            <p:cNvPr id="140" name="object 140"/>
            <p:cNvSpPr/>
            <p:nvPr/>
          </p:nvSpPr>
          <p:spPr>
            <a:xfrm>
              <a:off x="5604388" y="5270536"/>
              <a:ext cx="100330" cy="1095375"/>
            </a:xfrm>
            <a:custGeom>
              <a:avLst/>
              <a:gdLst/>
              <a:ahLst/>
              <a:cxnLst/>
              <a:rect l="l" t="t" r="r" b="b"/>
              <a:pathLst>
                <a:path w="100329" h="1095375">
                  <a:moveTo>
                    <a:pt x="100149" y="1095326"/>
                  </a:moveTo>
                  <a:lnTo>
                    <a:pt x="0" y="1095326"/>
                  </a:lnTo>
                  <a:lnTo>
                    <a:pt x="0" y="0"/>
                  </a:lnTo>
                  <a:lnTo>
                    <a:pt x="100149" y="0"/>
                  </a:lnTo>
                  <a:lnTo>
                    <a:pt x="100149" y="1095326"/>
                  </a:lnTo>
                  <a:close/>
                </a:path>
              </a:pathLst>
            </a:custGeom>
            <a:solidFill>
              <a:srgbClr val="FF8080"/>
            </a:solidFill>
          </p:spPr>
          <p:txBody>
            <a:bodyPr wrap="square" lIns="0" tIns="0" rIns="0" bIns="0" rtlCol="0"/>
            <a:lstStyle/>
            <a:p>
              <a:endParaRPr/>
            </a:p>
          </p:txBody>
        </p:sp>
        <p:sp>
          <p:nvSpPr>
            <p:cNvPr id="141" name="object 141"/>
            <p:cNvSpPr/>
            <p:nvPr/>
          </p:nvSpPr>
          <p:spPr>
            <a:xfrm>
              <a:off x="5609396" y="5275542"/>
              <a:ext cx="90170" cy="1085850"/>
            </a:xfrm>
            <a:custGeom>
              <a:avLst/>
              <a:gdLst/>
              <a:ahLst/>
              <a:cxnLst/>
              <a:rect l="l" t="t" r="r" b="b"/>
              <a:pathLst>
                <a:path w="90170" h="1085850">
                  <a:moveTo>
                    <a:pt x="0" y="0"/>
                  </a:moveTo>
                  <a:lnTo>
                    <a:pt x="90134" y="0"/>
                  </a:lnTo>
                  <a:lnTo>
                    <a:pt x="90134" y="1085313"/>
                  </a:lnTo>
                  <a:lnTo>
                    <a:pt x="0" y="1085313"/>
                  </a:lnTo>
                  <a:lnTo>
                    <a:pt x="0" y="0"/>
                  </a:lnTo>
                  <a:close/>
                </a:path>
              </a:pathLst>
            </a:custGeom>
            <a:ln w="10014">
              <a:solidFill>
                <a:srgbClr val="FF8080"/>
              </a:solidFill>
            </a:ln>
          </p:spPr>
          <p:txBody>
            <a:bodyPr wrap="square" lIns="0" tIns="0" rIns="0" bIns="0" rtlCol="0"/>
            <a:lstStyle/>
            <a:p>
              <a:endParaRPr/>
            </a:p>
          </p:txBody>
        </p:sp>
      </p:grpSp>
      <p:grpSp>
        <p:nvGrpSpPr>
          <p:cNvPr id="142" name="object 142"/>
          <p:cNvGrpSpPr/>
          <p:nvPr/>
        </p:nvGrpSpPr>
        <p:grpSpPr>
          <a:xfrm>
            <a:off x="4328869" y="4825168"/>
            <a:ext cx="75248" cy="806768"/>
            <a:chOff x="5771826" y="5290557"/>
            <a:chExt cx="100330" cy="1075690"/>
          </a:xfrm>
        </p:grpSpPr>
        <p:sp>
          <p:nvSpPr>
            <p:cNvPr id="143" name="object 143"/>
            <p:cNvSpPr/>
            <p:nvPr/>
          </p:nvSpPr>
          <p:spPr>
            <a:xfrm>
              <a:off x="5771827" y="5290557"/>
              <a:ext cx="100330" cy="1075690"/>
            </a:xfrm>
            <a:custGeom>
              <a:avLst/>
              <a:gdLst/>
              <a:ahLst/>
              <a:cxnLst/>
              <a:rect l="l" t="t" r="r" b="b"/>
              <a:pathLst>
                <a:path w="100329" h="1075689">
                  <a:moveTo>
                    <a:pt x="100147" y="1075303"/>
                  </a:moveTo>
                  <a:lnTo>
                    <a:pt x="0" y="1075303"/>
                  </a:lnTo>
                  <a:lnTo>
                    <a:pt x="0" y="0"/>
                  </a:lnTo>
                  <a:lnTo>
                    <a:pt x="100147" y="0"/>
                  </a:lnTo>
                  <a:lnTo>
                    <a:pt x="100147" y="1075303"/>
                  </a:lnTo>
                  <a:close/>
                </a:path>
              </a:pathLst>
            </a:custGeom>
            <a:solidFill>
              <a:srgbClr val="FF8080"/>
            </a:solidFill>
          </p:spPr>
          <p:txBody>
            <a:bodyPr wrap="square" lIns="0" tIns="0" rIns="0" bIns="0" rtlCol="0"/>
            <a:lstStyle/>
            <a:p>
              <a:endParaRPr/>
            </a:p>
          </p:txBody>
        </p:sp>
        <p:sp>
          <p:nvSpPr>
            <p:cNvPr id="144" name="object 144"/>
            <p:cNvSpPr/>
            <p:nvPr/>
          </p:nvSpPr>
          <p:spPr>
            <a:xfrm>
              <a:off x="5776834" y="5295565"/>
              <a:ext cx="90170" cy="1065530"/>
            </a:xfrm>
            <a:custGeom>
              <a:avLst/>
              <a:gdLst/>
              <a:ahLst/>
              <a:cxnLst/>
              <a:rect l="l" t="t" r="r" b="b"/>
              <a:pathLst>
                <a:path w="90170" h="1065529">
                  <a:moveTo>
                    <a:pt x="0" y="0"/>
                  </a:moveTo>
                  <a:lnTo>
                    <a:pt x="90134" y="0"/>
                  </a:lnTo>
                  <a:lnTo>
                    <a:pt x="90134" y="1065290"/>
                  </a:lnTo>
                  <a:lnTo>
                    <a:pt x="0" y="1065290"/>
                  </a:lnTo>
                  <a:lnTo>
                    <a:pt x="0" y="0"/>
                  </a:lnTo>
                  <a:close/>
                </a:path>
              </a:pathLst>
            </a:custGeom>
            <a:ln w="10014">
              <a:solidFill>
                <a:srgbClr val="FF8080"/>
              </a:solidFill>
            </a:ln>
          </p:spPr>
          <p:txBody>
            <a:bodyPr wrap="square" lIns="0" tIns="0" rIns="0" bIns="0" rtlCol="0"/>
            <a:lstStyle/>
            <a:p>
              <a:endParaRPr/>
            </a:p>
          </p:txBody>
        </p:sp>
      </p:grpSp>
      <p:grpSp>
        <p:nvGrpSpPr>
          <p:cNvPr id="145" name="object 145"/>
          <p:cNvGrpSpPr/>
          <p:nvPr/>
        </p:nvGrpSpPr>
        <p:grpSpPr>
          <a:xfrm>
            <a:off x="4454448" y="4831034"/>
            <a:ext cx="75248" cy="801053"/>
            <a:chOff x="5939264" y="5298379"/>
            <a:chExt cx="100330" cy="1068070"/>
          </a:xfrm>
        </p:grpSpPr>
        <p:sp>
          <p:nvSpPr>
            <p:cNvPr id="146" name="object 146"/>
            <p:cNvSpPr/>
            <p:nvPr/>
          </p:nvSpPr>
          <p:spPr>
            <a:xfrm>
              <a:off x="5939264" y="5298381"/>
              <a:ext cx="100330" cy="1068070"/>
            </a:xfrm>
            <a:custGeom>
              <a:avLst/>
              <a:gdLst/>
              <a:ahLst/>
              <a:cxnLst/>
              <a:rect l="l" t="t" r="r" b="b"/>
              <a:pathLst>
                <a:path w="100329" h="1068070">
                  <a:moveTo>
                    <a:pt x="100147" y="1067482"/>
                  </a:moveTo>
                  <a:lnTo>
                    <a:pt x="0" y="1067482"/>
                  </a:lnTo>
                  <a:lnTo>
                    <a:pt x="0" y="0"/>
                  </a:lnTo>
                  <a:lnTo>
                    <a:pt x="100147" y="0"/>
                  </a:lnTo>
                  <a:lnTo>
                    <a:pt x="100147" y="1067482"/>
                  </a:lnTo>
                  <a:close/>
                </a:path>
              </a:pathLst>
            </a:custGeom>
            <a:solidFill>
              <a:srgbClr val="FF8080"/>
            </a:solidFill>
          </p:spPr>
          <p:txBody>
            <a:bodyPr wrap="square" lIns="0" tIns="0" rIns="0" bIns="0" rtlCol="0"/>
            <a:lstStyle/>
            <a:p>
              <a:endParaRPr/>
            </a:p>
          </p:txBody>
        </p:sp>
        <p:sp>
          <p:nvSpPr>
            <p:cNvPr id="147" name="object 147"/>
            <p:cNvSpPr/>
            <p:nvPr/>
          </p:nvSpPr>
          <p:spPr>
            <a:xfrm>
              <a:off x="5944271" y="5303387"/>
              <a:ext cx="90170" cy="1057910"/>
            </a:xfrm>
            <a:custGeom>
              <a:avLst/>
              <a:gdLst/>
              <a:ahLst/>
              <a:cxnLst/>
              <a:rect l="l" t="t" r="r" b="b"/>
              <a:pathLst>
                <a:path w="90170" h="1057910">
                  <a:moveTo>
                    <a:pt x="0" y="0"/>
                  </a:moveTo>
                  <a:lnTo>
                    <a:pt x="90134" y="0"/>
                  </a:lnTo>
                  <a:lnTo>
                    <a:pt x="90134" y="1057468"/>
                  </a:lnTo>
                  <a:lnTo>
                    <a:pt x="0" y="1057468"/>
                  </a:lnTo>
                  <a:lnTo>
                    <a:pt x="0" y="0"/>
                  </a:lnTo>
                  <a:close/>
                </a:path>
              </a:pathLst>
            </a:custGeom>
            <a:ln w="10014">
              <a:solidFill>
                <a:srgbClr val="FF8080"/>
              </a:solidFill>
            </a:ln>
          </p:spPr>
          <p:txBody>
            <a:bodyPr wrap="square" lIns="0" tIns="0" rIns="0" bIns="0" rtlCol="0"/>
            <a:lstStyle/>
            <a:p>
              <a:endParaRPr/>
            </a:p>
          </p:txBody>
        </p:sp>
      </p:grpSp>
      <p:grpSp>
        <p:nvGrpSpPr>
          <p:cNvPr id="148" name="object 148"/>
          <p:cNvGrpSpPr/>
          <p:nvPr/>
        </p:nvGrpSpPr>
        <p:grpSpPr>
          <a:xfrm>
            <a:off x="4580027" y="4845816"/>
            <a:ext cx="75724" cy="786289"/>
            <a:chOff x="6106702" y="5318088"/>
            <a:chExt cx="100965" cy="1048385"/>
          </a:xfrm>
        </p:grpSpPr>
        <p:sp>
          <p:nvSpPr>
            <p:cNvPr id="149" name="object 149"/>
            <p:cNvSpPr/>
            <p:nvPr/>
          </p:nvSpPr>
          <p:spPr>
            <a:xfrm>
              <a:off x="6106702" y="5318090"/>
              <a:ext cx="100965" cy="1048385"/>
            </a:xfrm>
            <a:custGeom>
              <a:avLst/>
              <a:gdLst/>
              <a:ahLst/>
              <a:cxnLst/>
              <a:rect l="l" t="t" r="r" b="b"/>
              <a:pathLst>
                <a:path w="100964" h="1048385">
                  <a:moveTo>
                    <a:pt x="100461" y="1047771"/>
                  </a:moveTo>
                  <a:lnTo>
                    <a:pt x="0" y="1047771"/>
                  </a:lnTo>
                  <a:lnTo>
                    <a:pt x="0" y="0"/>
                  </a:lnTo>
                  <a:lnTo>
                    <a:pt x="100461" y="0"/>
                  </a:lnTo>
                  <a:lnTo>
                    <a:pt x="100461" y="1047771"/>
                  </a:lnTo>
                  <a:close/>
                </a:path>
              </a:pathLst>
            </a:custGeom>
            <a:solidFill>
              <a:srgbClr val="FF8080"/>
            </a:solidFill>
          </p:spPr>
          <p:txBody>
            <a:bodyPr wrap="square" lIns="0" tIns="0" rIns="0" bIns="0" rtlCol="0"/>
            <a:lstStyle/>
            <a:p>
              <a:endParaRPr/>
            </a:p>
          </p:txBody>
        </p:sp>
        <p:sp>
          <p:nvSpPr>
            <p:cNvPr id="150" name="object 150"/>
            <p:cNvSpPr/>
            <p:nvPr/>
          </p:nvSpPr>
          <p:spPr>
            <a:xfrm>
              <a:off x="6111709" y="5323096"/>
              <a:ext cx="90805" cy="1038225"/>
            </a:xfrm>
            <a:custGeom>
              <a:avLst/>
              <a:gdLst/>
              <a:ahLst/>
              <a:cxnLst/>
              <a:rect l="l" t="t" r="r" b="b"/>
              <a:pathLst>
                <a:path w="90804" h="1038225">
                  <a:moveTo>
                    <a:pt x="0" y="0"/>
                  </a:moveTo>
                  <a:lnTo>
                    <a:pt x="90446" y="0"/>
                  </a:lnTo>
                  <a:lnTo>
                    <a:pt x="90446" y="1037757"/>
                  </a:lnTo>
                  <a:lnTo>
                    <a:pt x="0" y="1037757"/>
                  </a:lnTo>
                  <a:lnTo>
                    <a:pt x="0" y="0"/>
                  </a:lnTo>
                  <a:close/>
                </a:path>
              </a:pathLst>
            </a:custGeom>
            <a:ln w="10014">
              <a:solidFill>
                <a:srgbClr val="FF8080"/>
              </a:solidFill>
            </a:ln>
          </p:spPr>
          <p:txBody>
            <a:bodyPr wrap="square" lIns="0" tIns="0" rIns="0" bIns="0" rtlCol="0"/>
            <a:lstStyle/>
            <a:p>
              <a:endParaRPr/>
            </a:p>
          </p:txBody>
        </p:sp>
      </p:grpSp>
      <p:grpSp>
        <p:nvGrpSpPr>
          <p:cNvPr id="151" name="object 151"/>
          <p:cNvGrpSpPr/>
          <p:nvPr/>
        </p:nvGrpSpPr>
        <p:grpSpPr>
          <a:xfrm>
            <a:off x="4705604" y="4868108"/>
            <a:ext cx="75724" cy="763905"/>
            <a:chOff x="6274138" y="5347811"/>
            <a:chExt cx="100965" cy="1018540"/>
          </a:xfrm>
        </p:grpSpPr>
        <p:sp>
          <p:nvSpPr>
            <p:cNvPr id="152" name="object 152"/>
            <p:cNvSpPr/>
            <p:nvPr/>
          </p:nvSpPr>
          <p:spPr>
            <a:xfrm>
              <a:off x="6274138" y="5347811"/>
              <a:ext cx="100965" cy="1018540"/>
            </a:xfrm>
            <a:custGeom>
              <a:avLst/>
              <a:gdLst/>
              <a:ahLst/>
              <a:cxnLst/>
              <a:rect l="l" t="t" r="r" b="b"/>
              <a:pathLst>
                <a:path w="100964" h="1018539">
                  <a:moveTo>
                    <a:pt x="100461" y="1018051"/>
                  </a:moveTo>
                  <a:lnTo>
                    <a:pt x="0" y="1018051"/>
                  </a:lnTo>
                  <a:lnTo>
                    <a:pt x="0" y="0"/>
                  </a:lnTo>
                  <a:lnTo>
                    <a:pt x="100461" y="0"/>
                  </a:lnTo>
                  <a:lnTo>
                    <a:pt x="100461" y="1018051"/>
                  </a:lnTo>
                  <a:close/>
                </a:path>
              </a:pathLst>
            </a:custGeom>
            <a:solidFill>
              <a:srgbClr val="FF8080"/>
            </a:solidFill>
          </p:spPr>
          <p:txBody>
            <a:bodyPr wrap="square" lIns="0" tIns="0" rIns="0" bIns="0" rtlCol="0"/>
            <a:lstStyle/>
            <a:p>
              <a:endParaRPr/>
            </a:p>
          </p:txBody>
        </p:sp>
        <p:sp>
          <p:nvSpPr>
            <p:cNvPr id="153" name="object 153"/>
            <p:cNvSpPr/>
            <p:nvPr/>
          </p:nvSpPr>
          <p:spPr>
            <a:xfrm>
              <a:off x="6279147" y="5352818"/>
              <a:ext cx="90805" cy="1008380"/>
            </a:xfrm>
            <a:custGeom>
              <a:avLst/>
              <a:gdLst/>
              <a:ahLst/>
              <a:cxnLst/>
              <a:rect l="l" t="t" r="r" b="b"/>
              <a:pathLst>
                <a:path w="90804" h="1008379">
                  <a:moveTo>
                    <a:pt x="0" y="0"/>
                  </a:moveTo>
                  <a:lnTo>
                    <a:pt x="90446" y="0"/>
                  </a:lnTo>
                  <a:lnTo>
                    <a:pt x="90446" y="1008037"/>
                  </a:lnTo>
                  <a:lnTo>
                    <a:pt x="0" y="1008037"/>
                  </a:lnTo>
                  <a:lnTo>
                    <a:pt x="0" y="0"/>
                  </a:lnTo>
                  <a:close/>
                </a:path>
              </a:pathLst>
            </a:custGeom>
            <a:ln w="10014">
              <a:solidFill>
                <a:srgbClr val="FF8080"/>
              </a:solidFill>
            </a:ln>
          </p:spPr>
          <p:txBody>
            <a:bodyPr wrap="square" lIns="0" tIns="0" rIns="0" bIns="0" rtlCol="0"/>
            <a:lstStyle/>
            <a:p>
              <a:endParaRPr/>
            </a:p>
          </p:txBody>
        </p:sp>
      </p:grpSp>
      <p:grpSp>
        <p:nvGrpSpPr>
          <p:cNvPr id="154" name="object 154"/>
          <p:cNvGrpSpPr/>
          <p:nvPr/>
        </p:nvGrpSpPr>
        <p:grpSpPr>
          <a:xfrm>
            <a:off x="4831417" y="4882657"/>
            <a:ext cx="75248" cy="749141"/>
            <a:chOff x="6441889" y="5367208"/>
            <a:chExt cx="100330" cy="998855"/>
          </a:xfrm>
        </p:grpSpPr>
        <p:sp>
          <p:nvSpPr>
            <p:cNvPr id="155" name="object 155"/>
            <p:cNvSpPr/>
            <p:nvPr/>
          </p:nvSpPr>
          <p:spPr>
            <a:xfrm>
              <a:off x="6441890" y="5367210"/>
              <a:ext cx="100330" cy="998855"/>
            </a:xfrm>
            <a:custGeom>
              <a:avLst/>
              <a:gdLst/>
              <a:ahLst/>
              <a:cxnLst/>
              <a:rect l="l" t="t" r="r" b="b"/>
              <a:pathLst>
                <a:path w="100329" h="998854">
                  <a:moveTo>
                    <a:pt x="100147" y="998653"/>
                  </a:moveTo>
                  <a:lnTo>
                    <a:pt x="0" y="998653"/>
                  </a:lnTo>
                  <a:lnTo>
                    <a:pt x="0" y="0"/>
                  </a:lnTo>
                  <a:lnTo>
                    <a:pt x="100147" y="0"/>
                  </a:lnTo>
                  <a:lnTo>
                    <a:pt x="100147" y="998653"/>
                  </a:lnTo>
                  <a:close/>
                </a:path>
              </a:pathLst>
            </a:custGeom>
            <a:solidFill>
              <a:srgbClr val="FF8080"/>
            </a:solidFill>
          </p:spPr>
          <p:txBody>
            <a:bodyPr wrap="square" lIns="0" tIns="0" rIns="0" bIns="0" rtlCol="0"/>
            <a:lstStyle/>
            <a:p>
              <a:endParaRPr/>
            </a:p>
          </p:txBody>
        </p:sp>
        <p:sp>
          <p:nvSpPr>
            <p:cNvPr id="156" name="object 156"/>
            <p:cNvSpPr/>
            <p:nvPr/>
          </p:nvSpPr>
          <p:spPr>
            <a:xfrm>
              <a:off x="6446896" y="5372215"/>
              <a:ext cx="90170" cy="988694"/>
            </a:xfrm>
            <a:custGeom>
              <a:avLst/>
              <a:gdLst/>
              <a:ahLst/>
              <a:cxnLst/>
              <a:rect l="l" t="t" r="r" b="b"/>
              <a:pathLst>
                <a:path w="90170" h="988695">
                  <a:moveTo>
                    <a:pt x="0" y="0"/>
                  </a:moveTo>
                  <a:lnTo>
                    <a:pt x="90134" y="0"/>
                  </a:lnTo>
                  <a:lnTo>
                    <a:pt x="90134" y="988639"/>
                  </a:lnTo>
                  <a:lnTo>
                    <a:pt x="0" y="988639"/>
                  </a:lnTo>
                  <a:lnTo>
                    <a:pt x="0" y="0"/>
                  </a:lnTo>
                  <a:close/>
                </a:path>
              </a:pathLst>
            </a:custGeom>
            <a:ln w="10014">
              <a:solidFill>
                <a:srgbClr val="FF8080"/>
              </a:solidFill>
            </a:ln>
          </p:spPr>
          <p:txBody>
            <a:bodyPr wrap="square" lIns="0" tIns="0" rIns="0" bIns="0" rtlCol="0"/>
            <a:lstStyle/>
            <a:p>
              <a:endParaRPr/>
            </a:p>
          </p:txBody>
        </p:sp>
      </p:grpSp>
      <p:grpSp>
        <p:nvGrpSpPr>
          <p:cNvPr id="157" name="object 157"/>
          <p:cNvGrpSpPr/>
          <p:nvPr/>
        </p:nvGrpSpPr>
        <p:grpSpPr>
          <a:xfrm>
            <a:off x="4956994" y="4883360"/>
            <a:ext cx="75248" cy="748664"/>
            <a:chOff x="6609326" y="5368146"/>
            <a:chExt cx="100330" cy="998219"/>
          </a:xfrm>
        </p:grpSpPr>
        <p:sp>
          <p:nvSpPr>
            <p:cNvPr id="158" name="object 158"/>
            <p:cNvSpPr/>
            <p:nvPr/>
          </p:nvSpPr>
          <p:spPr>
            <a:xfrm>
              <a:off x="6609326" y="5368146"/>
              <a:ext cx="100330" cy="998219"/>
            </a:xfrm>
            <a:custGeom>
              <a:avLst/>
              <a:gdLst/>
              <a:ahLst/>
              <a:cxnLst/>
              <a:rect l="l" t="t" r="r" b="b"/>
              <a:pathLst>
                <a:path w="100329" h="998219">
                  <a:moveTo>
                    <a:pt x="100149" y="997716"/>
                  </a:moveTo>
                  <a:lnTo>
                    <a:pt x="0" y="997716"/>
                  </a:lnTo>
                  <a:lnTo>
                    <a:pt x="0" y="0"/>
                  </a:lnTo>
                  <a:lnTo>
                    <a:pt x="100149" y="0"/>
                  </a:lnTo>
                  <a:lnTo>
                    <a:pt x="100149" y="997716"/>
                  </a:lnTo>
                  <a:close/>
                </a:path>
              </a:pathLst>
            </a:custGeom>
            <a:solidFill>
              <a:srgbClr val="FF8080"/>
            </a:solidFill>
          </p:spPr>
          <p:txBody>
            <a:bodyPr wrap="square" lIns="0" tIns="0" rIns="0" bIns="0" rtlCol="0"/>
            <a:lstStyle/>
            <a:p>
              <a:endParaRPr/>
            </a:p>
          </p:txBody>
        </p:sp>
        <p:sp>
          <p:nvSpPr>
            <p:cNvPr id="159" name="object 159"/>
            <p:cNvSpPr/>
            <p:nvPr/>
          </p:nvSpPr>
          <p:spPr>
            <a:xfrm>
              <a:off x="6614334" y="5373154"/>
              <a:ext cx="90170" cy="988060"/>
            </a:xfrm>
            <a:custGeom>
              <a:avLst/>
              <a:gdLst/>
              <a:ahLst/>
              <a:cxnLst/>
              <a:rect l="l" t="t" r="r" b="b"/>
              <a:pathLst>
                <a:path w="90170" h="988060">
                  <a:moveTo>
                    <a:pt x="0" y="0"/>
                  </a:moveTo>
                  <a:lnTo>
                    <a:pt x="90134" y="0"/>
                  </a:lnTo>
                  <a:lnTo>
                    <a:pt x="90134" y="987700"/>
                  </a:lnTo>
                  <a:lnTo>
                    <a:pt x="0" y="987700"/>
                  </a:lnTo>
                  <a:lnTo>
                    <a:pt x="0" y="0"/>
                  </a:lnTo>
                  <a:close/>
                </a:path>
              </a:pathLst>
            </a:custGeom>
            <a:ln w="10014">
              <a:solidFill>
                <a:srgbClr val="FF8080"/>
              </a:solidFill>
            </a:ln>
          </p:spPr>
          <p:txBody>
            <a:bodyPr wrap="square" lIns="0" tIns="0" rIns="0" bIns="0" rtlCol="0"/>
            <a:lstStyle/>
            <a:p>
              <a:endParaRPr/>
            </a:p>
          </p:txBody>
        </p:sp>
      </p:grpSp>
      <p:grpSp>
        <p:nvGrpSpPr>
          <p:cNvPr id="160" name="object 160"/>
          <p:cNvGrpSpPr/>
          <p:nvPr/>
        </p:nvGrpSpPr>
        <p:grpSpPr>
          <a:xfrm>
            <a:off x="5082573" y="4923485"/>
            <a:ext cx="75724" cy="708183"/>
            <a:chOff x="6776763" y="5421646"/>
            <a:chExt cx="100965" cy="944244"/>
          </a:xfrm>
        </p:grpSpPr>
        <p:sp>
          <p:nvSpPr>
            <p:cNvPr id="161" name="object 161"/>
            <p:cNvSpPr/>
            <p:nvPr/>
          </p:nvSpPr>
          <p:spPr>
            <a:xfrm>
              <a:off x="6776763" y="5421647"/>
              <a:ext cx="100965" cy="944244"/>
            </a:xfrm>
            <a:custGeom>
              <a:avLst/>
              <a:gdLst/>
              <a:ahLst/>
              <a:cxnLst/>
              <a:rect l="l" t="t" r="r" b="b"/>
              <a:pathLst>
                <a:path w="100965" h="944245">
                  <a:moveTo>
                    <a:pt x="100461" y="944215"/>
                  </a:moveTo>
                  <a:lnTo>
                    <a:pt x="0" y="944215"/>
                  </a:lnTo>
                  <a:lnTo>
                    <a:pt x="0" y="0"/>
                  </a:lnTo>
                  <a:lnTo>
                    <a:pt x="100461" y="0"/>
                  </a:lnTo>
                  <a:lnTo>
                    <a:pt x="100461" y="944215"/>
                  </a:lnTo>
                  <a:close/>
                </a:path>
              </a:pathLst>
            </a:custGeom>
            <a:solidFill>
              <a:srgbClr val="FF8080"/>
            </a:solidFill>
          </p:spPr>
          <p:txBody>
            <a:bodyPr wrap="square" lIns="0" tIns="0" rIns="0" bIns="0" rtlCol="0"/>
            <a:lstStyle/>
            <a:p>
              <a:endParaRPr/>
            </a:p>
          </p:txBody>
        </p:sp>
        <p:sp>
          <p:nvSpPr>
            <p:cNvPr id="162" name="object 162"/>
            <p:cNvSpPr/>
            <p:nvPr/>
          </p:nvSpPr>
          <p:spPr>
            <a:xfrm>
              <a:off x="6781770" y="5426653"/>
              <a:ext cx="90805" cy="934719"/>
            </a:xfrm>
            <a:custGeom>
              <a:avLst/>
              <a:gdLst/>
              <a:ahLst/>
              <a:cxnLst/>
              <a:rect l="l" t="t" r="r" b="b"/>
              <a:pathLst>
                <a:path w="90804" h="934720">
                  <a:moveTo>
                    <a:pt x="0" y="0"/>
                  </a:moveTo>
                  <a:lnTo>
                    <a:pt x="90446" y="0"/>
                  </a:lnTo>
                  <a:lnTo>
                    <a:pt x="90446" y="934200"/>
                  </a:lnTo>
                  <a:lnTo>
                    <a:pt x="0" y="934200"/>
                  </a:lnTo>
                  <a:lnTo>
                    <a:pt x="0" y="0"/>
                  </a:lnTo>
                  <a:close/>
                </a:path>
              </a:pathLst>
            </a:custGeom>
            <a:ln w="10014">
              <a:solidFill>
                <a:srgbClr val="FF8080"/>
              </a:solidFill>
            </a:ln>
          </p:spPr>
          <p:txBody>
            <a:bodyPr wrap="square" lIns="0" tIns="0" rIns="0" bIns="0" rtlCol="0"/>
            <a:lstStyle/>
            <a:p>
              <a:endParaRPr/>
            </a:p>
          </p:txBody>
        </p:sp>
      </p:grpSp>
      <p:grpSp>
        <p:nvGrpSpPr>
          <p:cNvPr id="163" name="object 163"/>
          <p:cNvGrpSpPr/>
          <p:nvPr/>
        </p:nvGrpSpPr>
        <p:grpSpPr>
          <a:xfrm>
            <a:off x="5208150" y="4927004"/>
            <a:ext cx="75724" cy="704850"/>
            <a:chOff x="6944199" y="5426339"/>
            <a:chExt cx="100965" cy="939800"/>
          </a:xfrm>
        </p:grpSpPr>
        <p:sp>
          <p:nvSpPr>
            <p:cNvPr id="164" name="object 164"/>
            <p:cNvSpPr/>
            <p:nvPr/>
          </p:nvSpPr>
          <p:spPr>
            <a:xfrm>
              <a:off x="6944199" y="5426341"/>
              <a:ext cx="100965" cy="939800"/>
            </a:xfrm>
            <a:custGeom>
              <a:avLst/>
              <a:gdLst/>
              <a:ahLst/>
              <a:cxnLst/>
              <a:rect l="l" t="t" r="r" b="b"/>
              <a:pathLst>
                <a:path w="100965" h="939800">
                  <a:moveTo>
                    <a:pt x="100463" y="939521"/>
                  </a:moveTo>
                  <a:lnTo>
                    <a:pt x="0" y="939521"/>
                  </a:lnTo>
                  <a:lnTo>
                    <a:pt x="0" y="0"/>
                  </a:lnTo>
                  <a:lnTo>
                    <a:pt x="100463" y="0"/>
                  </a:lnTo>
                  <a:lnTo>
                    <a:pt x="100463" y="939521"/>
                  </a:lnTo>
                  <a:close/>
                </a:path>
              </a:pathLst>
            </a:custGeom>
            <a:solidFill>
              <a:srgbClr val="FF8080"/>
            </a:solidFill>
          </p:spPr>
          <p:txBody>
            <a:bodyPr wrap="square" lIns="0" tIns="0" rIns="0" bIns="0" rtlCol="0"/>
            <a:lstStyle/>
            <a:p>
              <a:endParaRPr/>
            </a:p>
          </p:txBody>
        </p:sp>
        <p:sp>
          <p:nvSpPr>
            <p:cNvPr id="165" name="object 165"/>
            <p:cNvSpPr/>
            <p:nvPr/>
          </p:nvSpPr>
          <p:spPr>
            <a:xfrm>
              <a:off x="6949207" y="5431347"/>
              <a:ext cx="90805" cy="929640"/>
            </a:xfrm>
            <a:custGeom>
              <a:avLst/>
              <a:gdLst/>
              <a:ahLst/>
              <a:cxnLst/>
              <a:rect l="l" t="t" r="r" b="b"/>
              <a:pathLst>
                <a:path w="90804" h="929639">
                  <a:moveTo>
                    <a:pt x="0" y="0"/>
                  </a:moveTo>
                  <a:lnTo>
                    <a:pt x="90446" y="0"/>
                  </a:lnTo>
                  <a:lnTo>
                    <a:pt x="90446" y="929508"/>
                  </a:lnTo>
                  <a:lnTo>
                    <a:pt x="0" y="929508"/>
                  </a:lnTo>
                  <a:lnTo>
                    <a:pt x="0" y="0"/>
                  </a:lnTo>
                  <a:close/>
                </a:path>
              </a:pathLst>
            </a:custGeom>
            <a:ln w="10014">
              <a:solidFill>
                <a:srgbClr val="FF8080"/>
              </a:solidFill>
            </a:ln>
          </p:spPr>
          <p:txBody>
            <a:bodyPr wrap="square" lIns="0" tIns="0" rIns="0" bIns="0" rtlCol="0"/>
            <a:lstStyle/>
            <a:p>
              <a:endParaRPr/>
            </a:p>
          </p:txBody>
        </p:sp>
      </p:grpSp>
      <p:grpSp>
        <p:nvGrpSpPr>
          <p:cNvPr id="166" name="object 166"/>
          <p:cNvGrpSpPr/>
          <p:nvPr/>
        </p:nvGrpSpPr>
        <p:grpSpPr>
          <a:xfrm>
            <a:off x="5333728" y="4932637"/>
            <a:ext cx="75724" cy="699135"/>
            <a:chOff x="7111637" y="5433849"/>
            <a:chExt cx="100965" cy="932180"/>
          </a:xfrm>
        </p:grpSpPr>
        <p:sp>
          <p:nvSpPr>
            <p:cNvPr id="167" name="object 167"/>
            <p:cNvSpPr/>
            <p:nvPr/>
          </p:nvSpPr>
          <p:spPr>
            <a:xfrm>
              <a:off x="7111637" y="5433851"/>
              <a:ext cx="100965" cy="932180"/>
            </a:xfrm>
            <a:custGeom>
              <a:avLst/>
              <a:gdLst/>
              <a:ahLst/>
              <a:cxnLst/>
              <a:rect l="l" t="t" r="r" b="b"/>
              <a:pathLst>
                <a:path w="100965" h="932179">
                  <a:moveTo>
                    <a:pt x="100463" y="932012"/>
                  </a:moveTo>
                  <a:lnTo>
                    <a:pt x="0" y="932012"/>
                  </a:lnTo>
                  <a:lnTo>
                    <a:pt x="0" y="0"/>
                  </a:lnTo>
                  <a:lnTo>
                    <a:pt x="100463" y="0"/>
                  </a:lnTo>
                  <a:lnTo>
                    <a:pt x="100463" y="932012"/>
                  </a:lnTo>
                  <a:close/>
                </a:path>
              </a:pathLst>
            </a:custGeom>
            <a:solidFill>
              <a:srgbClr val="FF8080"/>
            </a:solidFill>
          </p:spPr>
          <p:txBody>
            <a:bodyPr wrap="square" lIns="0" tIns="0" rIns="0" bIns="0" rtlCol="0"/>
            <a:lstStyle/>
            <a:p>
              <a:endParaRPr/>
            </a:p>
          </p:txBody>
        </p:sp>
        <p:sp>
          <p:nvSpPr>
            <p:cNvPr id="168" name="object 168"/>
            <p:cNvSpPr/>
            <p:nvPr/>
          </p:nvSpPr>
          <p:spPr>
            <a:xfrm>
              <a:off x="7116645" y="5438856"/>
              <a:ext cx="90805" cy="922019"/>
            </a:xfrm>
            <a:custGeom>
              <a:avLst/>
              <a:gdLst/>
              <a:ahLst/>
              <a:cxnLst/>
              <a:rect l="l" t="t" r="r" b="b"/>
              <a:pathLst>
                <a:path w="90804" h="922020">
                  <a:moveTo>
                    <a:pt x="0" y="0"/>
                  </a:moveTo>
                  <a:lnTo>
                    <a:pt x="90448" y="0"/>
                  </a:lnTo>
                  <a:lnTo>
                    <a:pt x="90448" y="921999"/>
                  </a:lnTo>
                  <a:lnTo>
                    <a:pt x="0" y="921999"/>
                  </a:lnTo>
                  <a:lnTo>
                    <a:pt x="0" y="0"/>
                  </a:lnTo>
                  <a:close/>
                </a:path>
              </a:pathLst>
            </a:custGeom>
            <a:ln w="10014">
              <a:solidFill>
                <a:srgbClr val="FF8080"/>
              </a:solidFill>
            </a:ln>
          </p:spPr>
          <p:txBody>
            <a:bodyPr wrap="square" lIns="0" tIns="0" rIns="0" bIns="0" rtlCol="0"/>
            <a:lstStyle/>
            <a:p>
              <a:endParaRPr/>
            </a:p>
          </p:txBody>
        </p:sp>
      </p:grpSp>
      <p:grpSp>
        <p:nvGrpSpPr>
          <p:cNvPr id="169" name="object 169"/>
          <p:cNvGrpSpPr/>
          <p:nvPr/>
        </p:nvGrpSpPr>
        <p:grpSpPr>
          <a:xfrm>
            <a:off x="5459541" y="4953755"/>
            <a:ext cx="75248" cy="678180"/>
            <a:chOff x="7279388" y="5462006"/>
            <a:chExt cx="100330" cy="904240"/>
          </a:xfrm>
        </p:grpSpPr>
        <p:sp>
          <p:nvSpPr>
            <p:cNvPr id="170" name="object 170"/>
            <p:cNvSpPr/>
            <p:nvPr/>
          </p:nvSpPr>
          <p:spPr>
            <a:xfrm>
              <a:off x="7279388" y="5462006"/>
              <a:ext cx="100330" cy="904240"/>
            </a:xfrm>
            <a:custGeom>
              <a:avLst/>
              <a:gdLst/>
              <a:ahLst/>
              <a:cxnLst/>
              <a:rect l="l" t="t" r="r" b="b"/>
              <a:pathLst>
                <a:path w="100329" h="904239">
                  <a:moveTo>
                    <a:pt x="100147" y="903857"/>
                  </a:moveTo>
                  <a:lnTo>
                    <a:pt x="0" y="903857"/>
                  </a:lnTo>
                  <a:lnTo>
                    <a:pt x="0" y="0"/>
                  </a:lnTo>
                  <a:lnTo>
                    <a:pt x="100147" y="0"/>
                  </a:lnTo>
                  <a:lnTo>
                    <a:pt x="100147" y="903857"/>
                  </a:lnTo>
                  <a:close/>
                </a:path>
              </a:pathLst>
            </a:custGeom>
            <a:solidFill>
              <a:srgbClr val="FF8080"/>
            </a:solidFill>
          </p:spPr>
          <p:txBody>
            <a:bodyPr wrap="square" lIns="0" tIns="0" rIns="0" bIns="0" rtlCol="0"/>
            <a:lstStyle/>
            <a:p>
              <a:endParaRPr/>
            </a:p>
          </p:txBody>
        </p:sp>
        <p:sp>
          <p:nvSpPr>
            <p:cNvPr id="171" name="object 171"/>
            <p:cNvSpPr/>
            <p:nvPr/>
          </p:nvSpPr>
          <p:spPr>
            <a:xfrm>
              <a:off x="7284395" y="5467013"/>
              <a:ext cx="90170" cy="894080"/>
            </a:xfrm>
            <a:custGeom>
              <a:avLst/>
              <a:gdLst/>
              <a:ahLst/>
              <a:cxnLst/>
              <a:rect l="l" t="t" r="r" b="b"/>
              <a:pathLst>
                <a:path w="90170" h="894079">
                  <a:moveTo>
                    <a:pt x="0" y="0"/>
                  </a:moveTo>
                  <a:lnTo>
                    <a:pt x="90134" y="0"/>
                  </a:lnTo>
                  <a:lnTo>
                    <a:pt x="90134" y="893842"/>
                  </a:lnTo>
                  <a:lnTo>
                    <a:pt x="0" y="893842"/>
                  </a:lnTo>
                  <a:lnTo>
                    <a:pt x="0" y="0"/>
                  </a:lnTo>
                  <a:close/>
                </a:path>
              </a:pathLst>
            </a:custGeom>
            <a:ln w="10014">
              <a:solidFill>
                <a:srgbClr val="FF8080"/>
              </a:solidFill>
            </a:ln>
          </p:spPr>
          <p:txBody>
            <a:bodyPr wrap="square" lIns="0" tIns="0" rIns="0" bIns="0" rtlCol="0"/>
            <a:lstStyle/>
            <a:p>
              <a:endParaRPr/>
            </a:p>
          </p:txBody>
        </p:sp>
      </p:grpSp>
      <p:grpSp>
        <p:nvGrpSpPr>
          <p:cNvPr id="172" name="object 172"/>
          <p:cNvGrpSpPr/>
          <p:nvPr/>
        </p:nvGrpSpPr>
        <p:grpSpPr>
          <a:xfrm>
            <a:off x="5585118" y="4976280"/>
            <a:ext cx="75248" cy="655796"/>
            <a:chOff x="7446824" y="5492040"/>
            <a:chExt cx="100330" cy="874394"/>
          </a:xfrm>
        </p:grpSpPr>
        <p:sp>
          <p:nvSpPr>
            <p:cNvPr id="173" name="object 173"/>
            <p:cNvSpPr/>
            <p:nvPr/>
          </p:nvSpPr>
          <p:spPr>
            <a:xfrm>
              <a:off x="7446824" y="5492042"/>
              <a:ext cx="100330" cy="874394"/>
            </a:xfrm>
            <a:custGeom>
              <a:avLst/>
              <a:gdLst/>
              <a:ahLst/>
              <a:cxnLst/>
              <a:rect l="l" t="t" r="r" b="b"/>
              <a:pathLst>
                <a:path w="100329" h="874395">
                  <a:moveTo>
                    <a:pt x="100149" y="873820"/>
                  </a:moveTo>
                  <a:lnTo>
                    <a:pt x="0" y="873820"/>
                  </a:lnTo>
                  <a:lnTo>
                    <a:pt x="0" y="0"/>
                  </a:lnTo>
                  <a:lnTo>
                    <a:pt x="100149" y="0"/>
                  </a:lnTo>
                  <a:lnTo>
                    <a:pt x="100149" y="873820"/>
                  </a:lnTo>
                  <a:close/>
                </a:path>
              </a:pathLst>
            </a:custGeom>
            <a:solidFill>
              <a:srgbClr val="FF8080"/>
            </a:solidFill>
          </p:spPr>
          <p:txBody>
            <a:bodyPr wrap="square" lIns="0" tIns="0" rIns="0" bIns="0" rtlCol="0"/>
            <a:lstStyle/>
            <a:p>
              <a:endParaRPr/>
            </a:p>
          </p:txBody>
        </p:sp>
        <p:sp>
          <p:nvSpPr>
            <p:cNvPr id="174" name="object 174"/>
            <p:cNvSpPr/>
            <p:nvPr/>
          </p:nvSpPr>
          <p:spPr>
            <a:xfrm>
              <a:off x="7451832" y="5497048"/>
              <a:ext cx="90170" cy="864235"/>
            </a:xfrm>
            <a:custGeom>
              <a:avLst/>
              <a:gdLst/>
              <a:ahLst/>
              <a:cxnLst/>
              <a:rect l="l" t="t" r="r" b="b"/>
              <a:pathLst>
                <a:path w="90170" h="864235">
                  <a:moveTo>
                    <a:pt x="0" y="0"/>
                  </a:moveTo>
                  <a:lnTo>
                    <a:pt x="90134" y="0"/>
                  </a:lnTo>
                  <a:lnTo>
                    <a:pt x="90134" y="863807"/>
                  </a:lnTo>
                  <a:lnTo>
                    <a:pt x="0" y="863807"/>
                  </a:lnTo>
                  <a:lnTo>
                    <a:pt x="0" y="0"/>
                  </a:lnTo>
                  <a:close/>
                </a:path>
              </a:pathLst>
            </a:custGeom>
            <a:ln w="10014">
              <a:solidFill>
                <a:srgbClr val="FF8080"/>
              </a:solidFill>
            </a:ln>
          </p:spPr>
          <p:txBody>
            <a:bodyPr wrap="square" lIns="0" tIns="0" rIns="0" bIns="0" rtlCol="0"/>
            <a:lstStyle/>
            <a:p>
              <a:endParaRPr/>
            </a:p>
          </p:txBody>
        </p:sp>
      </p:grpSp>
      <p:grpSp>
        <p:nvGrpSpPr>
          <p:cNvPr id="175" name="object 175"/>
          <p:cNvGrpSpPr/>
          <p:nvPr/>
        </p:nvGrpSpPr>
        <p:grpSpPr>
          <a:xfrm>
            <a:off x="5710697" y="4977219"/>
            <a:ext cx="75724" cy="654844"/>
            <a:chOff x="7614262" y="5493292"/>
            <a:chExt cx="100965" cy="873125"/>
          </a:xfrm>
        </p:grpSpPr>
        <p:sp>
          <p:nvSpPr>
            <p:cNvPr id="176" name="object 176"/>
            <p:cNvSpPr/>
            <p:nvPr/>
          </p:nvSpPr>
          <p:spPr>
            <a:xfrm>
              <a:off x="7614262" y="5493292"/>
              <a:ext cx="100965" cy="873125"/>
            </a:xfrm>
            <a:custGeom>
              <a:avLst/>
              <a:gdLst/>
              <a:ahLst/>
              <a:cxnLst/>
              <a:rect l="l" t="t" r="r" b="b"/>
              <a:pathLst>
                <a:path w="100965" h="873125">
                  <a:moveTo>
                    <a:pt x="100461" y="872570"/>
                  </a:moveTo>
                  <a:lnTo>
                    <a:pt x="0" y="872570"/>
                  </a:lnTo>
                  <a:lnTo>
                    <a:pt x="0" y="0"/>
                  </a:lnTo>
                  <a:lnTo>
                    <a:pt x="100461" y="0"/>
                  </a:lnTo>
                  <a:lnTo>
                    <a:pt x="100461" y="872570"/>
                  </a:lnTo>
                  <a:close/>
                </a:path>
              </a:pathLst>
            </a:custGeom>
            <a:solidFill>
              <a:srgbClr val="FF8080"/>
            </a:solidFill>
          </p:spPr>
          <p:txBody>
            <a:bodyPr wrap="square" lIns="0" tIns="0" rIns="0" bIns="0" rtlCol="0"/>
            <a:lstStyle/>
            <a:p>
              <a:endParaRPr/>
            </a:p>
          </p:txBody>
        </p:sp>
        <p:sp>
          <p:nvSpPr>
            <p:cNvPr id="177" name="object 177"/>
            <p:cNvSpPr/>
            <p:nvPr/>
          </p:nvSpPr>
          <p:spPr>
            <a:xfrm>
              <a:off x="7619270" y="5498300"/>
              <a:ext cx="90805" cy="862965"/>
            </a:xfrm>
            <a:custGeom>
              <a:avLst/>
              <a:gdLst/>
              <a:ahLst/>
              <a:cxnLst/>
              <a:rect l="l" t="t" r="r" b="b"/>
              <a:pathLst>
                <a:path w="90804" h="862964">
                  <a:moveTo>
                    <a:pt x="0" y="0"/>
                  </a:moveTo>
                  <a:lnTo>
                    <a:pt x="90448" y="0"/>
                  </a:lnTo>
                  <a:lnTo>
                    <a:pt x="90448" y="862555"/>
                  </a:lnTo>
                  <a:lnTo>
                    <a:pt x="0" y="862555"/>
                  </a:lnTo>
                  <a:lnTo>
                    <a:pt x="0" y="0"/>
                  </a:lnTo>
                  <a:close/>
                </a:path>
              </a:pathLst>
            </a:custGeom>
            <a:ln w="10014">
              <a:solidFill>
                <a:srgbClr val="FF8080"/>
              </a:solidFill>
            </a:ln>
          </p:spPr>
          <p:txBody>
            <a:bodyPr wrap="square" lIns="0" tIns="0" rIns="0" bIns="0" rtlCol="0"/>
            <a:lstStyle/>
            <a:p>
              <a:endParaRPr/>
            </a:p>
          </p:txBody>
        </p:sp>
      </p:grpSp>
      <p:grpSp>
        <p:nvGrpSpPr>
          <p:cNvPr id="178" name="object 178"/>
          <p:cNvGrpSpPr/>
          <p:nvPr/>
        </p:nvGrpSpPr>
        <p:grpSpPr>
          <a:xfrm>
            <a:off x="5836275" y="4980035"/>
            <a:ext cx="75724" cy="651986"/>
            <a:chOff x="7781700" y="5497046"/>
            <a:chExt cx="100965" cy="869315"/>
          </a:xfrm>
        </p:grpSpPr>
        <p:sp>
          <p:nvSpPr>
            <p:cNvPr id="179" name="object 179"/>
            <p:cNvSpPr/>
            <p:nvPr/>
          </p:nvSpPr>
          <p:spPr>
            <a:xfrm>
              <a:off x="7781700" y="5497046"/>
              <a:ext cx="100965" cy="869315"/>
            </a:xfrm>
            <a:custGeom>
              <a:avLst/>
              <a:gdLst/>
              <a:ahLst/>
              <a:cxnLst/>
              <a:rect l="l" t="t" r="r" b="b"/>
              <a:pathLst>
                <a:path w="100965" h="869314">
                  <a:moveTo>
                    <a:pt x="100461" y="868816"/>
                  </a:moveTo>
                  <a:lnTo>
                    <a:pt x="0" y="868816"/>
                  </a:lnTo>
                  <a:lnTo>
                    <a:pt x="0" y="0"/>
                  </a:lnTo>
                  <a:lnTo>
                    <a:pt x="100461" y="0"/>
                  </a:lnTo>
                  <a:lnTo>
                    <a:pt x="100461" y="868816"/>
                  </a:lnTo>
                  <a:close/>
                </a:path>
              </a:pathLst>
            </a:custGeom>
            <a:solidFill>
              <a:srgbClr val="FF8080"/>
            </a:solidFill>
          </p:spPr>
          <p:txBody>
            <a:bodyPr wrap="square" lIns="0" tIns="0" rIns="0" bIns="0" rtlCol="0"/>
            <a:lstStyle/>
            <a:p>
              <a:endParaRPr/>
            </a:p>
          </p:txBody>
        </p:sp>
        <p:sp>
          <p:nvSpPr>
            <p:cNvPr id="180" name="object 180"/>
            <p:cNvSpPr/>
            <p:nvPr/>
          </p:nvSpPr>
          <p:spPr>
            <a:xfrm>
              <a:off x="7786708" y="5502054"/>
              <a:ext cx="90805" cy="859155"/>
            </a:xfrm>
            <a:custGeom>
              <a:avLst/>
              <a:gdLst/>
              <a:ahLst/>
              <a:cxnLst/>
              <a:rect l="l" t="t" r="r" b="b"/>
              <a:pathLst>
                <a:path w="90804" h="859154">
                  <a:moveTo>
                    <a:pt x="0" y="0"/>
                  </a:moveTo>
                  <a:lnTo>
                    <a:pt x="90448" y="0"/>
                  </a:lnTo>
                  <a:lnTo>
                    <a:pt x="90448" y="858801"/>
                  </a:lnTo>
                  <a:lnTo>
                    <a:pt x="0" y="858801"/>
                  </a:lnTo>
                  <a:lnTo>
                    <a:pt x="0" y="0"/>
                  </a:lnTo>
                  <a:close/>
                </a:path>
              </a:pathLst>
            </a:custGeom>
            <a:ln w="10014">
              <a:solidFill>
                <a:srgbClr val="FF8080"/>
              </a:solidFill>
            </a:ln>
          </p:spPr>
          <p:txBody>
            <a:bodyPr wrap="square" lIns="0" tIns="0" rIns="0" bIns="0" rtlCol="0"/>
            <a:lstStyle/>
            <a:p>
              <a:endParaRPr/>
            </a:p>
          </p:txBody>
        </p:sp>
      </p:grpSp>
      <p:grpSp>
        <p:nvGrpSpPr>
          <p:cNvPr id="181" name="object 181"/>
          <p:cNvGrpSpPr/>
          <p:nvPr/>
        </p:nvGrpSpPr>
        <p:grpSpPr>
          <a:xfrm>
            <a:off x="5961852" y="5006080"/>
            <a:ext cx="75724" cy="625793"/>
            <a:chOff x="7949136" y="5531774"/>
            <a:chExt cx="100965" cy="834390"/>
          </a:xfrm>
        </p:grpSpPr>
        <p:sp>
          <p:nvSpPr>
            <p:cNvPr id="182" name="object 182"/>
            <p:cNvSpPr/>
            <p:nvPr/>
          </p:nvSpPr>
          <p:spPr>
            <a:xfrm>
              <a:off x="7949137" y="5531774"/>
              <a:ext cx="100965" cy="834390"/>
            </a:xfrm>
            <a:custGeom>
              <a:avLst/>
              <a:gdLst/>
              <a:ahLst/>
              <a:cxnLst/>
              <a:rect l="l" t="t" r="r" b="b"/>
              <a:pathLst>
                <a:path w="100965" h="834389">
                  <a:moveTo>
                    <a:pt x="100463" y="834088"/>
                  </a:moveTo>
                  <a:lnTo>
                    <a:pt x="0" y="834088"/>
                  </a:lnTo>
                  <a:lnTo>
                    <a:pt x="0" y="0"/>
                  </a:lnTo>
                  <a:lnTo>
                    <a:pt x="100463" y="0"/>
                  </a:lnTo>
                  <a:lnTo>
                    <a:pt x="100463" y="834088"/>
                  </a:lnTo>
                  <a:close/>
                </a:path>
              </a:pathLst>
            </a:custGeom>
            <a:solidFill>
              <a:srgbClr val="FF8080"/>
            </a:solidFill>
          </p:spPr>
          <p:txBody>
            <a:bodyPr wrap="square" lIns="0" tIns="0" rIns="0" bIns="0" rtlCol="0"/>
            <a:lstStyle/>
            <a:p>
              <a:endParaRPr/>
            </a:p>
          </p:txBody>
        </p:sp>
        <p:sp>
          <p:nvSpPr>
            <p:cNvPr id="183" name="object 183"/>
            <p:cNvSpPr/>
            <p:nvPr/>
          </p:nvSpPr>
          <p:spPr>
            <a:xfrm>
              <a:off x="7954143" y="5536782"/>
              <a:ext cx="90805" cy="824230"/>
            </a:xfrm>
            <a:custGeom>
              <a:avLst/>
              <a:gdLst/>
              <a:ahLst/>
              <a:cxnLst/>
              <a:rect l="l" t="t" r="r" b="b"/>
              <a:pathLst>
                <a:path w="90804" h="824229">
                  <a:moveTo>
                    <a:pt x="0" y="0"/>
                  </a:moveTo>
                  <a:lnTo>
                    <a:pt x="90448" y="0"/>
                  </a:lnTo>
                  <a:lnTo>
                    <a:pt x="90448" y="824073"/>
                  </a:lnTo>
                  <a:lnTo>
                    <a:pt x="0" y="824073"/>
                  </a:lnTo>
                  <a:lnTo>
                    <a:pt x="0" y="0"/>
                  </a:lnTo>
                  <a:close/>
                </a:path>
              </a:pathLst>
            </a:custGeom>
            <a:ln w="10014">
              <a:solidFill>
                <a:srgbClr val="FF8080"/>
              </a:solidFill>
            </a:ln>
          </p:spPr>
          <p:txBody>
            <a:bodyPr wrap="square" lIns="0" tIns="0" rIns="0" bIns="0" rtlCol="0"/>
            <a:lstStyle/>
            <a:p>
              <a:endParaRPr/>
            </a:p>
          </p:txBody>
        </p:sp>
      </p:grpSp>
      <p:grpSp>
        <p:nvGrpSpPr>
          <p:cNvPr id="184" name="object 184"/>
          <p:cNvGrpSpPr/>
          <p:nvPr/>
        </p:nvGrpSpPr>
        <p:grpSpPr>
          <a:xfrm>
            <a:off x="6087665" y="5046909"/>
            <a:ext cx="75248" cy="584835"/>
            <a:chOff x="8116887" y="5586212"/>
            <a:chExt cx="100330" cy="779780"/>
          </a:xfrm>
        </p:grpSpPr>
        <p:sp>
          <p:nvSpPr>
            <p:cNvPr id="185" name="object 185"/>
            <p:cNvSpPr/>
            <p:nvPr/>
          </p:nvSpPr>
          <p:spPr>
            <a:xfrm>
              <a:off x="8116887" y="5586212"/>
              <a:ext cx="100330" cy="779780"/>
            </a:xfrm>
            <a:custGeom>
              <a:avLst/>
              <a:gdLst/>
              <a:ahLst/>
              <a:cxnLst/>
              <a:rect l="l" t="t" r="r" b="b"/>
              <a:pathLst>
                <a:path w="100329" h="779779">
                  <a:moveTo>
                    <a:pt x="100149" y="779650"/>
                  </a:moveTo>
                  <a:lnTo>
                    <a:pt x="0" y="779650"/>
                  </a:lnTo>
                  <a:lnTo>
                    <a:pt x="0" y="0"/>
                  </a:lnTo>
                  <a:lnTo>
                    <a:pt x="100149" y="0"/>
                  </a:lnTo>
                  <a:lnTo>
                    <a:pt x="100149" y="779650"/>
                  </a:lnTo>
                  <a:close/>
                </a:path>
              </a:pathLst>
            </a:custGeom>
            <a:solidFill>
              <a:srgbClr val="FF8080"/>
            </a:solidFill>
          </p:spPr>
          <p:txBody>
            <a:bodyPr wrap="square" lIns="0" tIns="0" rIns="0" bIns="0" rtlCol="0"/>
            <a:lstStyle/>
            <a:p>
              <a:endParaRPr/>
            </a:p>
          </p:txBody>
        </p:sp>
        <p:sp>
          <p:nvSpPr>
            <p:cNvPr id="186" name="object 186"/>
            <p:cNvSpPr/>
            <p:nvPr/>
          </p:nvSpPr>
          <p:spPr>
            <a:xfrm>
              <a:off x="8121895" y="5591219"/>
              <a:ext cx="90170" cy="770255"/>
            </a:xfrm>
            <a:custGeom>
              <a:avLst/>
              <a:gdLst/>
              <a:ahLst/>
              <a:cxnLst/>
              <a:rect l="l" t="t" r="r" b="b"/>
              <a:pathLst>
                <a:path w="90170" h="770254">
                  <a:moveTo>
                    <a:pt x="0" y="0"/>
                  </a:moveTo>
                  <a:lnTo>
                    <a:pt x="90132" y="0"/>
                  </a:lnTo>
                  <a:lnTo>
                    <a:pt x="90132" y="769635"/>
                  </a:lnTo>
                  <a:lnTo>
                    <a:pt x="0" y="769635"/>
                  </a:lnTo>
                  <a:lnTo>
                    <a:pt x="0" y="0"/>
                  </a:lnTo>
                  <a:close/>
                </a:path>
              </a:pathLst>
            </a:custGeom>
            <a:ln w="10014">
              <a:solidFill>
                <a:srgbClr val="FF8080"/>
              </a:solidFill>
            </a:ln>
          </p:spPr>
          <p:txBody>
            <a:bodyPr wrap="square" lIns="0" tIns="0" rIns="0" bIns="0" rtlCol="0"/>
            <a:lstStyle/>
            <a:p>
              <a:endParaRPr/>
            </a:p>
          </p:txBody>
        </p:sp>
      </p:grpSp>
      <p:grpSp>
        <p:nvGrpSpPr>
          <p:cNvPr id="187" name="object 187"/>
          <p:cNvGrpSpPr/>
          <p:nvPr/>
        </p:nvGrpSpPr>
        <p:grpSpPr>
          <a:xfrm>
            <a:off x="6213243" y="5084687"/>
            <a:ext cx="75248" cy="547211"/>
            <a:chOff x="8284324" y="5636582"/>
            <a:chExt cx="100330" cy="729615"/>
          </a:xfrm>
        </p:grpSpPr>
        <p:sp>
          <p:nvSpPr>
            <p:cNvPr id="188" name="object 188"/>
            <p:cNvSpPr/>
            <p:nvPr/>
          </p:nvSpPr>
          <p:spPr>
            <a:xfrm>
              <a:off x="8284325" y="5636583"/>
              <a:ext cx="100330" cy="729615"/>
            </a:xfrm>
            <a:custGeom>
              <a:avLst/>
              <a:gdLst/>
              <a:ahLst/>
              <a:cxnLst/>
              <a:rect l="l" t="t" r="r" b="b"/>
              <a:pathLst>
                <a:path w="100329" h="729614">
                  <a:moveTo>
                    <a:pt x="100147" y="729279"/>
                  </a:moveTo>
                  <a:lnTo>
                    <a:pt x="0" y="729279"/>
                  </a:lnTo>
                  <a:lnTo>
                    <a:pt x="0" y="0"/>
                  </a:lnTo>
                  <a:lnTo>
                    <a:pt x="100147" y="0"/>
                  </a:lnTo>
                  <a:lnTo>
                    <a:pt x="100147" y="729279"/>
                  </a:lnTo>
                  <a:close/>
                </a:path>
              </a:pathLst>
            </a:custGeom>
            <a:solidFill>
              <a:srgbClr val="FF8080"/>
            </a:solidFill>
          </p:spPr>
          <p:txBody>
            <a:bodyPr wrap="square" lIns="0" tIns="0" rIns="0" bIns="0" rtlCol="0"/>
            <a:lstStyle/>
            <a:p>
              <a:endParaRPr/>
            </a:p>
          </p:txBody>
        </p:sp>
        <p:sp>
          <p:nvSpPr>
            <p:cNvPr id="189" name="object 189"/>
            <p:cNvSpPr/>
            <p:nvPr/>
          </p:nvSpPr>
          <p:spPr>
            <a:xfrm>
              <a:off x="8289332" y="5641589"/>
              <a:ext cx="90170" cy="719455"/>
            </a:xfrm>
            <a:custGeom>
              <a:avLst/>
              <a:gdLst/>
              <a:ahLst/>
              <a:cxnLst/>
              <a:rect l="l" t="t" r="r" b="b"/>
              <a:pathLst>
                <a:path w="90170" h="719454">
                  <a:moveTo>
                    <a:pt x="0" y="0"/>
                  </a:moveTo>
                  <a:lnTo>
                    <a:pt x="90134" y="0"/>
                  </a:lnTo>
                  <a:lnTo>
                    <a:pt x="90134" y="719266"/>
                  </a:lnTo>
                  <a:lnTo>
                    <a:pt x="0" y="719266"/>
                  </a:lnTo>
                  <a:lnTo>
                    <a:pt x="0" y="0"/>
                  </a:lnTo>
                  <a:close/>
                </a:path>
              </a:pathLst>
            </a:custGeom>
            <a:ln w="10014">
              <a:solidFill>
                <a:srgbClr val="FF8080"/>
              </a:solidFill>
            </a:ln>
          </p:spPr>
          <p:txBody>
            <a:bodyPr wrap="square" lIns="0" tIns="0" rIns="0" bIns="0" rtlCol="0"/>
            <a:lstStyle/>
            <a:p>
              <a:endParaRPr/>
            </a:p>
          </p:txBody>
        </p:sp>
      </p:grpSp>
      <p:grpSp>
        <p:nvGrpSpPr>
          <p:cNvPr id="190" name="object 190"/>
          <p:cNvGrpSpPr/>
          <p:nvPr/>
        </p:nvGrpSpPr>
        <p:grpSpPr>
          <a:xfrm>
            <a:off x="6338820" y="5090319"/>
            <a:ext cx="75724" cy="541496"/>
            <a:chOff x="8451760" y="5644091"/>
            <a:chExt cx="100965" cy="721995"/>
          </a:xfrm>
        </p:grpSpPr>
        <p:sp>
          <p:nvSpPr>
            <p:cNvPr id="191" name="object 191"/>
            <p:cNvSpPr/>
            <p:nvPr/>
          </p:nvSpPr>
          <p:spPr>
            <a:xfrm>
              <a:off x="8451760" y="5644091"/>
              <a:ext cx="100965" cy="721995"/>
            </a:xfrm>
            <a:custGeom>
              <a:avLst/>
              <a:gdLst/>
              <a:ahLst/>
              <a:cxnLst/>
              <a:rect l="l" t="t" r="r" b="b"/>
              <a:pathLst>
                <a:path w="100965" h="721995">
                  <a:moveTo>
                    <a:pt x="100464" y="721769"/>
                  </a:moveTo>
                  <a:lnTo>
                    <a:pt x="0" y="721769"/>
                  </a:lnTo>
                  <a:lnTo>
                    <a:pt x="0" y="0"/>
                  </a:lnTo>
                  <a:lnTo>
                    <a:pt x="100464" y="0"/>
                  </a:lnTo>
                  <a:lnTo>
                    <a:pt x="100464" y="721769"/>
                  </a:lnTo>
                  <a:close/>
                </a:path>
              </a:pathLst>
            </a:custGeom>
            <a:solidFill>
              <a:srgbClr val="FF8080"/>
            </a:solidFill>
          </p:spPr>
          <p:txBody>
            <a:bodyPr wrap="square" lIns="0" tIns="0" rIns="0" bIns="0" rtlCol="0"/>
            <a:lstStyle/>
            <a:p>
              <a:endParaRPr/>
            </a:p>
          </p:txBody>
        </p:sp>
        <p:sp>
          <p:nvSpPr>
            <p:cNvPr id="192" name="object 192"/>
            <p:cNvSpPr/>
            <p:nvPr/>
          </p:nvSpPr>
          <p:spPr>
            <a:xfrm>
              <a:off x="8456769" y="5649099"/>
              <a:ext cx="90805" cy="711835"/>
            </a:xfrm>
            <a:custGeom>
              <a:avLst/>
              <a:gdLst/>
              <a:ahLst/>
              <a:cxnLst/>
              <a:rect l="l" t="t" r="r" b="b"/>
              <a:pathLst>
                <a:path w="90804" h="711835">
                  <a:moveTo>
                    <a:pt x="0" y="0"/>
                  </a:moveTo>
                  <a:lnTo>
                    <a:pt x="90448" y="0"/>
                  </a:lnTo>
                  <a:lnTo>
                    <a:pt x="90448" y="711756"/>
                  </a:lnTo>
                  <a:lnTo>
                    <a:pt x="0" y="711756"/>
                  </a:lnTo>
                  <a:lnTo>
                    <a:pt x="0" y="0"/>
                  </a:lnTo>
                  <a:close/>
                </a:path>
              </a:pathLst>
            </a:custGeom>
            <a:ln w="10014">
              <a:solidFill>
                <a:srgbClr val="FF8080"/>
              </a:solidFill>
            </a:ln>
          </p:spPr>
          <p:txBody>
            <a:bodyPr wrap="square" lIns="0" tIns="0" rIns="0" bIns="0" rtlCol="0"/>
            <a:lstStyle/>
            <a:p>
              <a:endParaRPr/>
            </a:p>
          </p:txBody>
        </p:sp>
      </p:grpSp>
      <p:grpSp>
        <p:nvGrpSpPr>
          <p:cNvPr id="193" name="object 193"/>
          <p:cNvGrpSpPr/>
          <p:nvPr/>
        </p:nvGrpSpPr>
        <p:grpSpPr>
          <a:xfrm>
            <a:off x="6464399" y="5099234"/>
            <a:ext cx="75724" cy="532448"/>
            <a:chOff x="8619198" y="5655979"/>
            <a:chExt cx="100965" cy="709930"/>
          </a:xfrm>
        </p:grpSpPr>
        <p:sp>
          <p:nvSpPr>
            <p:cNvPr id="194" name="object 194"/>
            <p:cNvSpPr/>
            <p:nvPr/>
          </p:nvSpPr>
          <p:spPr>
            <a:xfrm>
              <a:off x="8619198" y="5655981"/>
              <a:ext cx="100965" cy="709930"/>
            </a:xfrm>
            <a:custGeom>
              <a:avLst/>
              <a:gdLst/>
              <a:ahLst/>
              <a:cxnLst/>
              <a:rect l="l" t="t" r="r" b="b"/>
              <a:pathLst>
                <a:path w="100965" h="709929">
                  <a:moveTo>
                    <a:pt x="100461" y="709882"/>
                  </a:moveTo>
                  <a:lnTo>
                    <a:pt x="0" y="709882"/>
                  </a:lnTo>
                  <a:lnTo>
                    <a:pt x="0" y="0"/>
                  </a:lnTo>
                  <a:lnTo>
                    <a:pt x="100461" y="0"/>
                  </a:lnTo>
                  <a:lnTo>
                    <a:pt x="100461" y="709882"/>
                  </a:lnTo>
                  <a:close/>
                </a:path>
              </a:pathLst>
            </a:custGeom>
            <a:solidFill>
              <a:srgbClr val="FF8080"/>
            </a:solidFill>
          </p:spPr>
          <p:txBody>
            <a:bodyPr wrap="square" lIns="0" tIns="0" rIns="0" bIns="0" rtlCol="0"/>
            <a:lstStyle/>
            <a:p>
              <a:endParaRPr/>
            </a:p>
          </p:txBody>
        </p:sp>
        <p:sp>
          <p:nvSpPr>
            <p:cNvPr id="195" name="object 195"/>
            <p:cNvSpPr/>
            <p:nvPr/>
          </p:nvSpPr>
          <p:spPr>
            <a:xfrm>
              <a:off x="8624207" y="5660987"/>
              <a:ext cx="90805" cy="700405"/>
            </a:xfrm>
            <a:custGeom>
              <a:avLst/>
              <a:gdLst/>
              <a:ahLst/>
              <a:cxnLst/>
              <a:rect l="l" t="t" r="r" b="b"/>
              <a:pathLst>
                <a:path w="90804" h="700404">
                  <a:moveTo>
                    <a:pt x="0" y="0"/>
                  </a:moveTo>
                  <a:lnTo>
                    <a:pt x="90448" y="0"/>
                  </a:lnTo>
                  <a:lnTo>
                    <a:pt x="90448" y="699868"/>
                  </a:lnTo>
                  <a:lnTo>
                    <a:pt x="0" y="699868"/>
                  </a:lnTo>
                  <a:lnTo>
                    <a:pt x="0" y="0"/>
                  </a:lnTo>
                  <a:close/>
                </a:path>
              </a:pathLst>
            </a:custGeom>
            <a:ln w="10014">
              <a:solidFill>
                <a:srgbClr val="FF8080"/>
              </a:solidFill>
            </a:ln>
          </p:spPr>
          <p:txBody>
            <a:bodyPr wrap="square" lIns="0" tIns="0" rIns="0" bIns="0" rtlCol="0"/>
            <a:lstStyle/>
            <a:p>
              <a:endParaRPr/>
            </a:p>
          </p:txBody>
        </p:sp>
      </p:grpSp>
      <p:grpSp>
        <p:nvGrpSpPr>
          <p:cNvPr id="196" name="object 196"/>
          <p:cNvGrpSpPr/>
          <p:nvPr/>
        </p:nvGrpSpPr>
        <p:grpSpPr>
          <a:xfrm>
            <a:off x="6590211" y="5099938"/>
            <a:ext cx="75248" cy="531971"/>
            <a:chOff x="8786948" y="5656917"/>
            <a:chExt cx="100330" cy="709295"/>
          </a:xfrm>
        </p:grpSpPr>
        <p:sp>
          <p:nvSpPr>
            <p:cNvPr id="197" name="object 197"/>
            <p:cNvSpPr/>
            <p:nvPr/>
          </p:nvSpPr>
          <p:spPr>
            <a:xfrm>
              <a:off x="8786949" y="5656919"/>
              <a:ext cx="100330" cy="709295"/>
            </a:xfrm>
            <a:custGeom>
              <a:avLst/>
              <a:gdLst/>
              <a:ahLst/>
              <a:cxnLst/>
              <a:rect l="l" t="t" r="r" b="b"/>
              <a:pathLst>
                <a:path w="100329" h="709295">
                  <a:moveTo>
                    <a:pt x="100149" y="708942"/>
                  </a:moveTo>
                  <a:lnTo>
                    <a:pt x="0" y="708942"/>
                  </a:lnTo>
                  <a:lnTo>
                    <a:pt x="0" y="0"/>
                  </a:lnTo>
                  <a:lnTo>
                    <a:pt x="100149" y="0"/>
                  </a:lnTo>
                  <a:lnTo>
                    <a:pt x="100149" y="708942"/>
                  </a:lnTo>
                  <a:close/>
                </a:path>
              </a:pathLst>
            </a:custGeom>
            <a:solidFill>
              <a:srgbClr val="FF8080"/>
            </a:solidFill>
          </p:spPr>
          <p:txBody>
            <a:bodyPr wrap="square" lIns="0" tIns="0" rIns="0" bIns="0" rtlCol="0"/>
            <a:lstStyle/>
            <a:p>
              <a:endParaRPr/>
            </a:p>
          </p:txBody>
        </p:sp>
        <p:sp>
          <p:nvSpPr>
            <p:cNvPr id="198" name="object 198"/>
            <p:cNvSpPr/>
            <p:nvPr/>
          </p:nvSpPr>
          <p:spPr>
            <a:xfrm>
              <a:off x="8791956" y="5661924"/>
              <a:ext cx="90170" cy="699135"/>
            </a:xfrm>
            <a:custGeom>
              <a:avLst/>
              <a:gdLst/>
              <a:ahLst/>
              <a:cxnLst/>
              <a:rect l="l" t="t" r="r" b="b"/>
              <a:pathLst>
                <a:path w="90170" h="699135">
                  <a:moveTo>
                    <a:pt x="0" y="0"/>
                  </a:moveTo>
                  <a:lnTo>
                    <a:pt x="90134" y="0"/>
                  </a:lnTo>
                  <a:lnTo>
                    <a:pt x="90134" y="698929"/>
                  </a:lnTo>
                  <a:lnTo>
                    <a:pt x="0" y="698929"/>
                  </a:lnTo>
                  <a:lnTo>
                    <a:pt x="0" y="0"/>
                  </a:lnTo>
                  <a:close/>
                </a:path>
              </a:pathLst>
            </a:custGeom>
            <a:ln w="10014">
              <a:solidFill>
                <a:srgbClr val="FF8080"/>
              </a:solidFill>
            </a:ln>
          </p:spPr>
          <p:txBody>
            <a:bodyPr wrap="square" lIns="0" tIns="0" rIns="0" bIns="0" rtlCol="0"/>
            <a:lstStyle/>
            <a:p>
              <a:endParaRPr/>
            </a:p>
          </p:txBody>
        </p:sp>
      </p:grpSp>
      <p:grpSp>
        <p:nvGrpSpPr>
          <p:cNvPr id="199" name="object 199"/>
          <p:cNvGrpSpPr/>
          <p:nvPr/>
        </p:nvGrpSpPr>
        <p:grpSpPr>
          <a:xfrm>
            <a:off x="6715789" y="5119649"/>
            <a:ext cx="75248" cy="512445"/>
            <a:chOff x="8954385" y="5683198"/>
            <a:chExt cx="100330" cy="683260"/>
          </a:xfrm>
        </p:grpSpPr>
        <p:sp>
          <p:nvSpPr>
            <p:cNvPr id="200" name="object 200"/>
            <p:cNvSpPr/>
            <p:nvPr/>
          </p:nvSpPr>
          <p:spPr>
            <a:xfrm>
              <a:off x="8954385" y="5683200"/>
              <a:ext cx="100330" cy="683260"/>
            </a:xfrm>
            <a:custGeom>
              <a:avLst/>
              <a:gdLst/>
              <a:ahLst/>
              <a:cxnLst/>
              <a:rect l="l" t="t" r="r" b="b"/>
              <a:pathLst>
                <a:path w="100329" h="683260">
                  <a:moveTo>
                    <a:pt x="100149" y="682663"/>
                  </a:moveTo>
                  <a:lnTo>
                    <a:pt x="0" y="682663"/>
                  </a:lnTo>
                  <a:lnTo>
                    <a:pt x="0" y="0"/>
                  </a:lnTo>
                  <a:lnTo>
                    <a:pt x="100149" y="0"/>
                  </a:lnTo>
                  <a:lnTo>
                    <a:pt x="100149" y="682663"/>
                  </a:lnTo>
                  <a:close/>
                </a:path>
              </a:pathLst>
            </a:custGeom>
            <a:solidFill>
              <a:srgbClr val="FF8080"/>
            </a:solidFill>
          </p:spPr>
          <p:txBody>
            <a:bodyPr wrap="square" lIns="0" tIns="0" rIns="0" bIns="0" rtlCol="0"/>
            <a:lstStyle/>
            <a:p>
              <a:endParaRPr/>
            </a:p>
          </p:txBody>
        </p:sp>
        <p:sp>
          <p:nvSpPr>
            <p:cNvPr id="201" name="object 201"/>
            <p:cNvSpPr/>
            <p:nvPr/>
          </p:nvSpPr>
          <p:spPr>
            <a:xfrm>
              <a:off x="8959394" y="5688205"/>
              <a:ext cx="90170" cy="673100"/>
            </a:xfrm>
            <a:custGeom>
              <a:avLst/>
              <a:gdLst/>
              <a:ahLst/>
              <a:cxnLst/>
              <a:rect l="l" t="t" r="r" b="b"/>
              <a:pathLst>
                <a:path w="90170" h="673100">
                  <a:moveTo>
                    <a:pt x="0" y="0"/>
                  </a:moveTo>
                  <a:lnTo>
                    <a:pt x="90134" y="0"/>
                  </a:lnTo>
                  <a:lnTo>
                    <a:pt x="90134" y="672650"/>
                  </a:lnTo>
                  <a:lnTo>
                    <a:pt x="0" y="672650"/>
                  </a:lnTo>
                  <a:lnTo>
                    <a:pt x="0" y="0"/>
                  </a:lnTo>
                  <a:close/>
                </a:path>
              </a:pathLst>
            </a:custGeom>
            <a:ln w="10014">
              <a:solidFill>
                <a:srgbClr val="FF8080"/>
              </a:solidFill>
            </a:ln>
          </p:spPr>
          <p:txBody>
            <a:bodyPr wrap="square" lIns="0" tIns="0" rIns="0" bIns="0" rtlCol="0"/>
            <a:lstStyle/>
            <a:p>
              <a:endParaRPr/>
            </a:p>
          </p:txBody>
        </p:sp>
      </p:grpSp>
      <p:grpSp>
        <p:nvGrpSpPr>
          <p:cNvPr id="202" name="object 202"/>
          <p:cNvGrpSpPr/>
          <p:nvPr/>
        </p:nvGrpSpPr>
        <p:grpSpPr>
          <a:xfrm>
            <a:off x="6841366" y="5158600"/>
            <a:ext cx="75248" cy="473393"/>
            <a:chOff x="9121822" y="5735134"/>
            <a:chExt cx="100330" cy="631190"/>
          </a:xfrm>
        </p:grpSpPr>
        <p:sp>
          <p:nvSpPr>
            <p:cNvPr id="203" name="object 203"/>
            <p:cNvSpPr/>
            <p:nvPr/>
          </p:nvSpPr>
          <p:spPr>
            <a:xfrm>
              <a:off x="9121822" y="5735134"/>
              <a:ext cx="100330" cy="631190"/>
            </a:xfrm>
            <a:custGeom>
              <a:avLst/>
              <a:gdLst/>
              <a:ahLst/>
              <a:cxnLst/>
              <a:rect l="l" t="t" r="r" b="b"/>
              <a:pathLst>
                <a:path w="100329" h="631189">
                  <a:moveTo>
                    <a:pt x="100149" y="630729"/>
                  </a:moveTo>
                  <a:lnTo>
                    <a:pt x="0" y="630729"/>
                  </a:lnTo>
                  <a:lnTo>
                    <a:pt x="0" y="0"/>
                  </a:lnTo>
                  <a:lnTo>
                    <a:pt x="100149" y="0"/>
                  </a:lnTo>
                  <a:lnTo>
                    <a:pt x="100149" y="630729"/>
                  </a:lnTo>
                  <a:close/>
                </a:path>
              </a:pathLst>
            </a:custGeom>
            <a:solidFill>
              <a:srgbClr val="FF8080"/>
            </a:solidFill>
          </p:spPr>
          <p:txBody>
            <a:bodyPr wrap="square" lIns="0" tIns="0" rIns="0" bIns="0" rtlCol="0"/>
            <a:lstStyle/>
            <a:p>
              <a:endParaRPr/>
            </a:p>
          </p:txBody>
        </p:sp>
        <p:sp>
          <p:nvSpPr>
            <p:cNvPr id="204" name="object 204"/>
            <p:cNvSpPr/>
            <p:nvPr/>
          </p:nvSpPr>
          <p:spPr>
            <a:xfrm>
              <a:off x="9126832" y="5740141"/>
              <a:ext cx="90170" cy="621030"/>
            </a:xfrm>
            <a:custGeom>
              <a:avLst/>
              <a:gdLst/>
              <a:ahLst/>
              <a:cxnLst/>
              <a:rect l="l" t="t" r="r" b="b"/>
              <a:pathLst>
                <a:path w="90170" h="621029">
                  <a:moveTo>
                    <a:pt x="0" y="0"/>
                  </a:moveTo>
                  <a:lnTo>
                    <a:pt x="90132" y="0"/>
                  </a:lnTo>
                  <a:lnTo>
                    <a:pt x="90132" y="620714"/>
                  </a:lnTo>
                  <a:lnTo>
                    <a:pt x="0" y="620714"/>
                  </a:lnTo>
                  <a:lnTo>
                    <a:pt x="0" y="0"/>
                  </a:lnTo>
                  <a:close/>
                </a:path>
              </a:pathLst>
            </a:custGeom>
            <a:ln w="10014">
              <a:solidFill>
                <a:srgbClr val="FF8080"/>
              </a:solidFill>
            </a:ln>
          </p:spPr>
          <p:txBody>
            <a:bodyPr wrap="square" lIns="0" tIns="0" rIns="0" bIns="0" rtlCol="0"/>
            <a:lstStyle/>
            <a:p>
              <a:endParaRPr/>
            </a:p>
          </p:txBody>
        </p:sp>
      </p:grpSp>
      <p:grpSp>
        <p:nvGrpSpPr>
          <p:cNvPr id="205" name="object 205"/>
          <p:cNvGrpSpPr/>
          <p:nvPr/>
        </p:nvGrpSpPr>
        <p:grpSpPr>
          <a:xfrm>
            <a:off x="6966945" y="5158600"/>
            <a:ext cx="75724" cy="473393"/>
            <a:chOff x="9289259" y="5735134"/>
            <a:chExt cx="100965" cy="631190"/>
          </a:xfrm>
        </p:grpSpPr>
        <p:sp>
          <p:nvSpPr>
            <p:cNvPr id="206" name="object 206"/>
            <p:cNvSpPr/>
            <p:nvPr/>
          </p:nvSpPr>
          <p:spPr>
            <a:xfrm>
              <a:off x="9289259" y="5735134"/>
              <a:ext cx="100965" cy="631190"/>
            </a:xfrm>
            <a:custGeom>
              <a:avLst/>
              <a:gdLst/>
              <a:ahLst/>
              <a:cxnLst/>
              <a:rect l="l" t="t" r="r" b="b"/>
              <a:pathLst>
                <a:path w="100965" h="631189">
                  <a:moveTo>
                    <a:pt x="100463" y="630729"/>
                  </a:moveTo>
                  <a:lnTo>
                    <a:pt x="0" y="630729"/>
                  </a:lnTo>
                  <a:lnTo>
                    <a:pt x="0" y="0"/>
                  </a:lnTo>
                  <a:lnTo>
                    <a:pt x="100463" y="0"/>
                  </a:lnTo>
                  <a:lnTo>
                    <a:pt x="100463" y="630729"/>
                  </a:lnTo>
                  <a:close/>
                </a:path>
              </a:pathLst>
            </a:custGeom>
            <a:solidFill>
              <a:srgbClr val="FF8080"/>
            </a:solidFill>
          </p:spPr>
          <p:txBody>
            <a:bodyPr wrap="square" lIns="0" tIns="0" rIns="0" bIns="0" rtlCol="0"/>
            <a:lstStyle/>
            <a:p>
              <a:endParaRPr/>
            </a:p>
          </p:txBody>
        </p:sp>
        <p:sp>
          <p:nvSpPr>
            <p:cNvPr id="207" name="object 207"/>
            <p:cNvSpPr/>
            <p:nvPr/>
          </p:nvSpPr>
          <p:spPr>
            <a:xfrm>
              <a:off x="9294269" y="5740141"/>
              <a:ext cx="90805" cy="621030"/>
            </a:xfrm>
            <a:custGeom>
              <a:avLst/>
              <a:gdLst/>
              <a:ahLst/>
              <a:cxnLst/>
              <a:rect l="l" t="t" r="r" b="b"/>
              <a:pathLst>
                <a:path w="90804" h="621029">
                  <a:moveTo>
                    <a:pt x="0" y="0"/>
                  </a:moveTo>
                  <a:lnTo>
                    <a:pt x="90448" y="0"/>
                  </a:lnTo>
                  <a:lnTo>
                    <a:pt x="90448" y="620714"/>
                  </a:lnTo>
                  <a:lnTo>
                    <a:pt x="0" y="620714"/>
                  </a:lnTo>
                  <a:lnTo>
                    <a:pt x="0" y="0"/>
                  </a:lnTo>
                  <a:close/>
                </a:path>
              </a:pathLst>
            </a:custGeom>
            <a:ln w="10014">
              <a:solidFill>
                <a:srgbClr val="FF8080"/>
              </a:solidFill>
            </a:ln>
          </p:spPr>
          <p:txBody>
            <a:bodyPr wrap="square" lIns="0" tIns="0" rIns="0" bIns="0" rtlCol="0"/>
            <a:lstStyle/>
            <a:p>
              <a:endParaRPr/>
            </a:p>
          </p:txBody>
        </p:sp>
      </p:grpSp>
      <p:grpSp>
        <p:nvGrpSpPr>
          <p:cNvPr id="208" name="object 208"/>
          <p:cNvGrpSpPr/>
          <p:nvPr/>
        </p:nvGrpSpPr>
        <p:grpSpPr>
          <a:xfrm>
            <a:off x="7092523" y="5173617"/>
            <a:ext cx="75724" cy="458153"/>
            <a:chOff x="9456697" y="5755156"/>
            <a:chExt cx="100965" cy="610870"/>
          </a:xfrm>
        </p:grpSpPr>
        <p:sp>
          <p:nvSpPr>
            <p:cNvPr id="209" name="object 209"/>
            <p:cNvSpPr/>
            <p:nvPr/>
          </p:nvSpPr>
          <p:spPr>
            <a:xfrm>
              <a:off x="9456698" y="5755158"/>
              <a:ext cx="100965" cy="610870"/>
            </a:xfrm>
            <a:custGeom>
              <a:avLst/>
              <a:gdLst/>
              <a:ahLst/>
              <a:cxnLst/>
              <a:rect l="l" t="t" r="r" b="b"/>
              <a:pathLst>
                <a:path w="100965" h="610870">
                  <a:moveTo>
                    <a:pt x="100461" y="610704"/>
                  </a:moveTo>
                  <a:lnTo>
                    <a:pt x="0" y="610704"/>
                  </a:lnTo>
                  <a:lnTo>
                    <a:pt x="0" y="0"/>
                  </a:lnTo>
                  <a:lnTo>
                    <a:pt x="100461" y="0"/>
                  </a:lnTo>
                  <a:lnTo>
                    <a:pt x="100461" y="610704"/>
                  </a:lnTo>
                  <a:close/>
                </a:path>
              </a:pathLst>
            </a:custGeom>
            <a:solidFill>
              <a:srgbClr val="92D050"/>
            </a:solidFill>
          </p:spPr>
          <p:txBody>
            <a:bodyPr wrap="square" lIns="0" tIns="0" rIns="0" bIns="0" rtlCol="0"/>
            <a:lstStyle/>
            <a:p>
              <a:endParaRPr dirty="0"/>
            </a:p>
          </p:txBody>
        </p:sp>
        <p:sp>
          <p:nvSpPr>
            <p:cNvPr id="210" name="object 210"/>
            <p:cNvSpPr/>
            <p:nvPr/>
          </p:nvSpPr>
          <p:spPr>
            <a:xfrm>
              <a:off x="9461705" y="5760164"/>
              <a:ext cx="90805" cy="600710"/>
            </a:xfrm>
            <a:custGeom>
              <a:avLst/>
              <a:gdLst/>
              <a:ahLst/>
              <a:cxnLst/>
              <a:rect l="l" t="t" r="r" b="b"/>
              <a:pathLst>
                <a:path w="90804" h="600710">
                  <a:moveTo>
                    <a:pt x="0" y="0"/>
                  </a:moveTo>
                  <a:lnTo>
                    <a:pt x="90448" y="0"/>
                  </a:lnTo>
                  <a:lnTo>
                    <a:pt x="90448" y="600691"/>
                  </a:lnTo>
                  <a:lnTo>
                    <a:pt x="0" y="600691"/>
                  </a:lnTo>
                  <a:lnTo>
                    <a:pt x="0" y="0"/>
                  </a:lnTo>
                  <a:close/>
                </a:path>
              </a:pathLst>
            </a:custGeom>
            <a:ln w="10014">
              <a:solidFill>
                <a:srgbClr val="FF8080"/>
              </a:solidFill>
            </a:ln>
          </p:spPr>
          <p:txBody>
            <a:bodyPr wrap="square" lIns="0" tIns="0" rIns="0" bIns="0" rtlCol="0"/>
            <a:lstStyle/>
            <a:p>
              <a:endParaRPr/>
            </a:p>
          </p:txBody>
        </p:sp>
      </p:grpSp>
      <p:grpSp>
        <p:nvGrpSpPr>
          <p:cNvPr id="211" name="object 211"/>
          <p:cNvGrpSpPr/>
          <p:nvPr/>
        </p:nvGrpSpPr>
        <p:grpSpPr>
          <a:xfrm>
            <a:off x="7218334" y="5204592"/>
            <a:ext cx="75248" cy="427196"/>
            <a:chOff x="9624446" y="5796455"/>
            <a:chExt cx="100330" cy="569595"/>
          </a:xfrm>
        </p:grpSpPr>
        <p:sp>
          <p:nvSpPr>
            <p:cNvPr id="212" name="object 212"/>
            <p:cNvSpPr/>
            <p:nvPr/>
          </p:nvSpPr>
          <p:spPr>
            <a:xfrm>
              <a:off x="9624446" y="5796455"/>
              <a:ext cx="100330" cy="569595"/>
            </a:xfrm>
            <a:custGeom>
              <a:avLst/>
              <a:gdLst/>
              <a:ahLst/>
              <a:cxnLst/>
              <a:rect l="l" t="t" r="r" b="b"/>
              <a:pathLst>
                <a:path w="100329" h="569595">
                  <a:moveTo>
                    <a:pt x="100149" y="569408"/>
                  </a:moveTo>
                  <a:lnTo>
                    <a:pt x="0" y="569408"/>
                  </a:lnTo>
                  <a:lnTo>
                    <a:pt x="0" y="0"/>
                  </a:lnTo>
                  <a:lnTo>
                    <a:pt x="100149" y="0"/>
                  </a:lnTo>
                  <a:lnTo>
                    <a:pt x="100149" y="569408"/>
                  </a:lnTo>
                  <a:close/>
                </a:path>
              </a:pathLst>
            </a:custGeom>
            <a:solidFill>
              <a:srgbClr val="FF8080"/>
            </a:solidFill>
          </p:spPr>
          <p:txBody>
            <a:bodyPr wrap="square" lIns="0" tIns="0" rIns="0" bIns="0" rtlCol="0"/>
            <a:lstStyle/>
            <a:p>
              <a:endParaRPr/>
            </a:p>
          </p:txBody>
        </p:sp>
        <p:sp>
          <p:nvSpPr>
            <p:cNvPr id="213" name="object 213"/>
            <p:cNvSpPr/>
            <p:nvPr/>
          </p:nvSpPr>
          <p:spPr>
            <a:xfrm>
              <a:off x="9629455" y="5801462"/>
              <a:ext cx="90170" cy="559435"/>
            </a:xfrm>
            <a:custGeom>
              <a:avLst/>
              <a:gdLst/>
              <a:ahLst/>
              <a:cxnLst/>
              <a:rect l="l" t="t" r="r" b="b"/>
              <a:pathLst>
                <a:path w="90170" h="559435">
                  <a:moveTo>
                    <a:pt x="0" y="0"/>
                  </a:moveTo>
                  <a:lnTo>
                    <a:pt x="90134" y="0"/>
                  </a:lnTo>
                  <a:lnTo>
                    <a:pt x="90134" y="559393"/>
                  </a:lnTo>
                  <a:lnTo>
                    <a:pt x="0" y="559393"/>
                  </a:lnTo>
                  <a:lnTo>
                    <a:pt x="0" y="0"/>
                  </a:lnTo>
                  <a:close/>
                </a:path>
              </a:pathLst>
            </a:custGeom>
            <a:ln w="10014">
              <a:solidFill>
                <a:srgbClr val="FF8080"/>
              </a:solidFill>
            </a:ln>
          </p:spPr>
          <p:txBody>
            <a:bodyPr wrap="square" lIns="0" tIns="0" rIns="0" bIns="0" rtlCol="0"/>
            <a:lstStyle/>
            <a:p>
              <a:endParaRPr/>
            </a:p>
          </p:txBody>
        </p:sp>
      </p:grpSp>
      <p:grpSp>
        <p:nvGrpSpPr>
          <p:cNvPr id="214" name="object 214"/>
          <p:cNvGrpSpPr/>
          <p:nvPr/>
        </p:nvGrpSpPr>
        <p:grpSpPr>
          <a:xfrm>
            <a:off x="7343914" y="5218201"/>
            <a:ext cx="75248" cy="413861"/>
            <a:chOff x="9791885" y="5814600"/>
            <a:chExt cx="100330" cy="551815"/>
          </a:xfrm>
        </p:grpSpPr>
        <p:sp>
          <p:nvSpPr>
            <p:cNvPr id="215" name="object 215"/>
            <p:cNvSpPr/>
            <p:nvPr/>
          </p:nvSpPr>
          <p:spPr>
            <a:xfrm>
              <a:off x="9791885" y="5814600"/>
              <a:ext cx="100330" cy="551815"/>
            </a:xfrm>
            <a:custGeom>
              <a:avLst/>
              <a:gdLst/>
              <a:ahLst/>
              <a:cxnLst/>
              <a:rect l="l" t="t" r="r" b="b"/>
              <a:pathLst>
                <a:path w="100329" h="551814">
                  <a:moveTo>
                    <a:pt x="100147" y="551262"/>
                  </a:moveTo>
                  <a:lnTo>
                    <a:pt x="0" y="551262"/>
                  </a:lnTo>
                  <a:lnTo>
                    <a:pt x="0" y="0"/>
                  </a:lnTo>
                  <a:lnTo>
                    <a:pt x="100147" y="0"/>
                  </a:lnTo>
                  <a:lnTo>
                    <a:pt x="100147" y="551262"/>
                  </a:lnTo>
                  <a:close/>
                </a:path>
              </a:pathLst>
            </a:custGeom>
            <a:solidFill>
              <a:srgbClr val="FF8080"/>
            </a:solidFill>
          </p:spPr>
          <p:txBody>
            <a:bodyPr wrap="square" lIns="0" tIns="0" rIns="0" bIns="0" rtlCol="0"/>
            <a:lstStyle/>
            <a:p>
              <a:endParaRPr/>
            </a:p>
          </p:txBody>
        </p:sp>
        <p:sp>
          <p:nvSpPr>
            <p:cNvPr id="216" name="object 216"/>
            <p:cNvSpPr/>
            <p:nvPr/>
          </p:nvSpPr>
          <p:spPr>
            <a:xfrm>
              <a:off x="9796892" y="5819607"/>
              <a:ext cx="90170" cy="541655"/>
            </a:xfrm>
            <a:custGeom>
              <a:avLst/>
              <a:gdLst/>
              <a:ahLst/>
              <a:cxnLst/>
              <a:rect l="l" t="t" r="r" b="b"/>
              <a:pathLst>
                <a:path w="90170" h="541654">
                  <a:moveTo>
                    <a:pt x="0" y="0"/>
                  </a:moveTo>
                  <a:lnTo>
                    <a:pt x="90134" y="0"/>
                  </a:lnTo>
                  <a:lnTo>
                    <a:pt x="90134" y="541248"/>
                  </a:lnTo>
                  <a:lnTo>
                    <a:pt x="0" y="541248"/>
                  </a:lnTo>
                  <a:lnTo>
                    <a:pt x="0" y="0"/>
                  </a:lnTo>
                  <a:close/>
                </a:path>
              </a:pathLst>
            </a:custGeom>
            <a:ln w="10014">
              <a:solidFill>
                <a:srgbClr val="FF8080"/>
              </a:solidFill>
            </a:ln>
          </p:spPr>
          <p:txBody>
            <a:bodyPr wrap="square" lIns="0" tIns="0" rIns="0" bIns="0" rtlCol="0"/>
            <a:lstStyle/>
            <a:p>
              <a:endParaRPr/>
            </a:p>
          </p:txBody>
        </p:sp>
      </p:grpSp>
      <p:grpSp>
        <p:nvGrpSpPr>
          <p:cNvPr id="217" name="object 217"/>
          <p:cNvGrpSpPr/>
          <p:nvPr/>
        </p:nvGrpSpPr>
        <p:grpSpPr>
          <a:xfrm>
            <a:off x="7469492" y="5263486"/>
            <a:ext cx="75248" cy="368618"/>
            <a:chOff x="9959323" y="5874981"/>
            <a:chExt cx="100330" cy="491490"/>
          </a:xfrm>
        </p:grpSpPr>
        <p:sp>
          <p:nvSpPr>
            <p:cNvPr id="218" name="object 218"/>
            <p:cNvSpPr/>
            <p:nvPr/>
          </p:nvSpPr>
          <p:spPr>
            <a:xfrm>
              <a:off x="9959323" y="5874981"/>
              <a:ext cx="100330" cy="491490"/>
            </a:xfrm>
            <a:custGeom>
              <a:avLst/>
              <a:gdLst/>
              <a:ahLst/>
              <a:cxnLst/>
              <a:rect l="l" t="t" r="r" b="b"/>
              <a:pathLst>
                <a:path w="100329" h="491489">
                  <a:moveTo>
                    <a:pt x="100145" y="490881"/>
                  </a:moveTo>
                  <a:lnTo>
                    <a:pt x="0" y="490881"/>
                  </a:lnTo>
                  <a:lnTo>
                    <a:pt x="0" y="0"/>
                  </a:lnTo>
                  <a:lnTo>
                    <a:pt x="100145" y="0"/>
                  </a:lnTo>
                  <a:lnTo>
                    <a:pt x="100145" y="490881"/>
                  </a:lnTo>
                  <a:close/>
                </a:path>
              </a:pathLst>
            </a:custGeom>
            <a:solidFill>
              <a:srgbClr val="FF8080"/>
            </a:solidFill>
          </p:spPr>
          <p:txBody>
            <a:bodyPr wrap="square" lIns="0" tIns="0" rIns="0" bIns="0" rtlCol="0"/>
            <a:lstStyle/>
            <a:p>
              <a:endParaRPr/>
            </a:p>
          </p:txBody>
        </p:sp>
        <p:sp>
          <p:nvSpPr>
            <p:cNvPr id="219" name="object 219"/>
            <p:cNvSpPr/>
            <p:nvPr/>
          </p:nvSpPr>
          <p:spPr>
            <a:xfrm>
              <a:off x="9964330" y="5879989"/>
              <a:ext cx="90170" cy="481330"/>
            </a:xfrm>
            <a:custGeom>
              <a:avLst/>
              <a:gdLst/>
              <a:ahLst/>
              <a:cxnLst/>
              <a:rect l="l" t="t" r="r" b="b"/>
              <a:pathLst>
                <a:path w="90170" h="481329">
                  <a:moveTo>
                    <a:pt x="0" y="0"/>
                  </a:moveTo>
                  <a:lnTo>
                    <a:pt x="90134" y="0"/>
                  </a:lnTo>
                  <a:lnTo>
                    <a:pt x="90134" y="480866"/>
                  </a:lnTo>
                  <a:lnTo>
                    <a:pt x="0" y="480866"/>
                  </a:lnTo>
                  <a:lnTo>
                    <a:pt x="0" y="0"/>
                  </a:lnTo>
                  <a:close/>
                </a:path>
              </a:pathLst>
            </a:custGeom>
            <a:ln w="10014">
              <a:solidFill>
                <a:srgbClr val="FF8080"/>
              </a:solidFill>
            </a:ln>
          </p:spPr>
          <p:txBody>
            <a:bodyPr wrap="square" lIns="0" tIns="0" rIns="0" bIns="0" rtlCol="0"/>
            <a:lstStyle/>
            <a:p>
              <a:endParaRPr/>
            </a:p>
          </p:txBody>
        </p:sp>
      </p:grpSp>
      <p:grpSp>
        <p:nvGrpSpPr>
          <p:cNvPr id="220" name="object 220"/>
          <p:cNvGrpSpPr/>
          <p:nvPr/>
        </p:nvGrpSpPr>
        <p:grpSpPr>
          <a:xfrm>
            <a:off x="7595070" y="5316282"/>
            <a:ext cx="75724" cy="315754"/>
            <a:chOff x="10126760" y="5945376"/>
            <a:chExt cx="100965" cy="421005"/>
          </a:xfrm>
        </p:grpSpPr>
        <p:sp>
          <p:nvSpPr>
            <p:cNvPr id="221" name="object 221"/>
            <p:cNvSpPr/>
            <p:nvPr/>
          </p:nvSpPr>
          <p:spPr>
            <a:xfrm>
              <a:off x="10126760" y="5945376"/>
              <a:ext cx="100965" cy="421005"/>
            </a:xfrm>
            <a:custGeom>
              <a:avLst/>
              <a:gdLst/>
              <a:ahLst/>
              <a:cxnLst/>
              <a:rect l="l" t="t" r="r" b="b"/>
              <a:pathLst>
                <a:path w="100965" h="421004">
                  <a:moveTo>
                    <a:pt x="100461" y="420486"/>
                  </a:moveTo>
                  <a:lnTo>
                    <a:pt x="0" y="420486"/>
                  </a:lnTo>
                  <a:lnTo>
                    <a:pt x="0" y="0"/>
                  </a:lnTo>
                  <a:lnTo>
                    <a:pt x="100461" y="0"/>
                  </a:lnTo>
                  <a:lnTo>
                    <a:pt x="100461" y="420486"/>
                  </a:lnTo>
                  <a:close/>
                </a:path>
              </a:pathLst>
            </a:custGeom>
            <a:solidFill>
              <a:srgbClr val="FF8080"/>
            </a:solidFill>
          </p:spPr>
          <p:txBody>
            <a:bodyPr wrap="square" lIns="0" tIns="0" rIns="0" bIns="0" rtlCol="0"/>
            <a:lstStyle/>
            <a:p>
              <a:endParaRPr/>
            </a:p>
          </p:txBody>
        </p:sp>
        <p:sp>
          <p:nvSpPr>
            <p:cNvPr id="222" name="object 222"/>
            <p:cNvSpPr/>
            <p:nvPr/>
          </p:nvSpPr>
          <p:spPr>
            <a:xfrm>
              <a:off x="10131768" y="5950384"/>
              <a:ext cx="90805" cy="410845"/>
            </a:xfrm>
            <a:custGeom>
              <a:avLst/>
              <a:gdLst/>
              <a:ahLst/>
              <a:cxnLst/>
              <a:rect l="l" t="t" r="r" b="b"/>
              <a:pathLst>
                <a:path w="90804" h="410845">
                  <a:moveTo>
                    <a:pt x="0" y="0"/>
                  </a:moveTo>
                  <a:lnTo>
                    <a:pt x="90448" y="0"/>
                  </a:lnTo>
                  <a:lnTo>
                    <a:pt x="90448" y="410471"/>
                  </a:lnTo>
                  <a:lnTo>
                    <a:pt x="0" y="410471"/>
                  </a:lnTo>
                  <a:lnTo>
                    <a:pt x="0" y="0"/>
                  </a:lnTo>
                  <a:close/>
                </a:path>
              </a:pathLst>
            </a:custGeom>
            <a:ln w="10014">
              <a:solidFill>
                <a:srgbClr val="FF8080"/>
              </a:solidFill>
            </a:ln>
          </p:spPr>
          <p:txBody>
            <a:bodyPr wrap="square" lIns="0" tIns="0" rIns="0" bIns="0" rtlCol="0"/>
            <a:lstStyle/>
            <a:p>
              <a:endParaRPr/>
            </a:p>
          </p:txBody>
        </p:sp>
      </p:grpSp>
      <p:grpSp>
        <p:nvGrpSpPr>
          <p:cNvPr id="223" name="object 223"/>
          <p:cNvGrpSpPr/>
          <p:nvPr/>
        </p:nvGrpSpPr>
        <p:grpSpPr>
          <a:xfrm>
            <a:off x="7720648" y="5340685"/>
            <a:ext cx="75724" cy="290989"/>
            <a:chOff x="10294197" y="5977913"/>
            <a:chExt cx="100965" cy="387985"/>
          </a:xfrm>
        </p:grpSpPr>
        <p:sp>
          <p:nvSpPr>
            <p:cNvPr id="224" name="object 224"/>
            <p:cNvSpPr/>
            <p:nvPr/>
          </p:nvSpPr>
          <p:spPr>
            <a:xfrm>
              <a:off x="10294197" y="5977913"/>
              <a:ext cx="100965" cy="387985"/>
            </a:xfrm>
            <a:custGeom>
              <a:avLst/>
              <a:gdLst/>
              <a:ahLst/>
              <a:cxnLst/>
              <a:rect l="l" t="t" r="r" b="b"/>
              <a:pathLst>
                <a:path w="100965" h="387985">
                  <a:moveTo>
                    <a:pt x="100461" y="387950"/>
                  </a:moveTo>
                  <a:lnTo>
                    <a:pt x="0" y="387950"/>
                  </a:lnTo>
                  <a:lnTo>
                    <a:pt x="0" y="0"/>
                  </a:lnTo>
                  <a:lnTo>
                    <a:pt x="100461" y="0"/>
                  </a:lnTo>
                  <a:lnTo>
                    <a:pt x="100461" y="387950"/>
                  </a:lnTo>
                  <a:close/>
                </a:path>
              </a:pathLst>
            </a:custGeom>
            <a:solidFill>
              <a:srgbClr val="FF8080"/>
            </a:solidFill>
          </p:spPr>
          <p:txBody>
            <a:bodyPr wrap="square" lIns="0" tIns="0" rIns="0" bIns="0" rtlCol="0"/>
            <a:lstStyle/>
            <a:p>
              <a:endParaRPr/>
            </a:p>
          </p:txBody>
        </p:sp>
        <p:sp>
          <p:nvSpPr>
            <p:cNvPr id="225" name="object 225"/>
            <p:cNvSpPr/>
            <p:nvPr/>
          </p:nvSpPr>
          <p:spPr>
            <a:xfrm>
              <a:off x="10299205" y="5982920"/>
              <a:ext cx="90805" cy="378460"/>
            </a:xfrm>
            <a:custGeom>
              <a:avLst/>
              <a:gdLst/>
              <a:ahLst/>
              <a:cxnLst/>
              <a:rect l="l" t="t" r="r" b="b"/>
              <a:pathLst>
                <a:path w="90804" h="378460">
                  <a:moveTo>
                    <a:pt x="0" y="0"/>
                  </a:moveTo>
                  <a:lnTo>
                    <a:pt x="90448" y="0"/>
                  </a:lnTo>
                  <a:lnTo>
                    <a:pt x="90448" y="377935"/>
                  </a:lnTo>
                  <a:lnTo>
                    <a:pt x="0" y="377935"/>
                  </a:lnTo>
                  <a:lnTo>
                    <a:pt x="0" y="0"/>
                  </a:lnTo>
                  <a:close/>
                </a:path>
              </a:pathLst>
            </a:custGeom>
            <a:ln w="10014">
              <a:solidFill>
                <a:srgbClr val="FF8080"/>
              </a:solidFill>
            </a:ln>
          </p:spPr>
          <p:txBody>
            <a:bodyPr wrap="square" lIns="0" tIns="0" rIns="0" bIns="0" rtlCol="0"/>
            <a:lstStyle/>
            <a:p>
              <a:endParaRPr/>
            </a:p>
          </p:txBody>
        </p:sp>
      </p:grpSp>
      <p:sp>
        <p:nvSpPr>
          <p:cNvPr id="235" name="object 235"/>
          <p:cNvSpPr txBox="1"/>
          <p:nvPr/>
        </p:nvSpPr>
        <p:spPr>
          <a:xfrm>
            <a:off x="1016192" y="5522281"/>
            <a:ext cx="207645" cy="166936"/>
          </a:xfrm>
          <a:prstGeom prst="rect">
            <a:avLst/>
          </a:prstGeom>
        </p:spPr>
        <p:txBody>
          <a:bodyPr vert="horz" wrap="square" lIns="0" tIns="10953" rIns="0" bIns="0" rtlCol="0">
            <a:spAutoFit/>
          </a:bodyPr>
          <a:lstStyle/>
          <a:p>
            <a:pPr marL="9525">
              <a:spcBef>
                <a:spcPts val="86"/>
              </a:spcBef>
            </a:pPr>
            <a:r>
              <a:rPr sz="1013" spc="-19" dirty="0">
                <a:latin typeface="Arial"/>
                <a:cs typeface="Arial"/>
              </a:rPr>
              <a:t>0%</a:t>
            </a:r>
            <a:endParaRPr sz="1013">
              <a:latin typeface="Arial"/>
              <a:cs typeface="Arial"/>
            </a:endParaRPr>
          </a:p>
        </p:txBody>
      </p:sp>
      <p:sp>
        <p:nvSpPr>
          <p:cNvPr id="236" name="object 236"/>
          <p:cNvSpPr txBox="1"/>
          <p:nvPr/>
        </p:nvSpPr>
        <p:spPr>
          <a:xfrm>
            <a:off x="1016192" y="4741849"/>
            <a:ext cx="207645" cy="166936"/>
          </a:xfrm>
          <a:prstGeom prst="rect">
            <a:avLst/>
          </a:prstGeom>
        </p:spPr>
        <p:txBody>
          <a:bodyPr vert="horz" wrap="square" lIns="0" tIns="10953" rIns="0" bIns="0" rtlCol="0">
            <a:spAutoFit/>
          </a:bodyPr>
          <a:lstStyle/>
          <a:p>
            <a:pPr marL="9525">
              <a:spcBef>
                <a:spcPts val="86"/>
              </a:spcBef>
            </a:pPr>
            <a:r>
              <a:rPr sz="1013" spc="-19" dirty="0">
                <a:latin typeface="Arial"/>
                <a:cs typeface="Arial"/>
              </a:rPr>
              <a:t>5%</a:t>
            </a:r>
            <a:endParaRPr sz="1013">
              <a:latin typeface="Arial"/>
              <a:cs typeface="Arial"/>
            </a:endParaRPr>
          </a:p>
        </p:txBody>
      </p:sp>
      <p:sp>
        <p:nvSpPr>
          <p:cNvPr id="237" name="object 237"/>
          <p:cNvSpPr txBox="1"/>
          <p:nvPr/>
        </p:nvSpPr>
        <p:spPr>
          <a:xfrm>
            <a:off x="943571" y="3961182"/>
            <a:ext cx="280035" cy="166936"/>
          </a:xfrm>
          <a:prstGeom prst="rect">
            <a:avLst/>
          </a:prstGeom>
        </p:spPr>
        <p:txBody>
          <a:bodyPr vert="horz" wrap="square" lIns="0" tIns="10953" rIns="0" bIns="0" rtlCol="0">
            <a:spAutoFit/>
          </a:bodyPr>
          <a:lstStyle/>
          <a:p>
            <a:pPr marL="9525">
              <a:spcBef>
                <a:spcPts val="86"/>
              </a:spcBef>
            </a:pPr>
            <a:r>
              <a:rPr sz="1013" spc="-19" dirty="0">
                <a:latin typeface="Arial"/>
                <a:cs typeface="Arial"/>
              </a:rPr>
              <a:t>10%</a:t>
            </a:r>
            <a:endParaRPr sz="1013">
              <a:latin typeface="Arial"/>
              <a:cs typeface="Arial"/>
            </a:endParaRPr>
          </a:p>
        </p:txBody>
      </p:sp>
      <p:sp>
        <p:nvSpPr>
          <p:cNvPr id="238" name="object 238"/>
          <p:cNvSpPr txBox="1"/>
          <p:nvPr/>
        </p:nvSpPr>
        <p:spPr>
          <a:xfrm>
            <a:off x="943571" y="3180751"/>
            <a:ext cx="280035" cy="166936"/>
          </a:xfrm>
          <a:prstGeom prst="rect">
            <a:avLst/>
          </a:prstGeom>
        </p:spPr>
        <p:txBody>
          <a:bodyPr vert="horz" wrap="square" lIns="0" tIns="10953" rIns="0" bIns="0" rtlCol="0">
            <a:spAutoFit/>
          </a:bodyPr>
          <a:lstStyle/>
          <a:p>
            <a:pPr marL="9525">
              <a:spcBef>
                <a:spcPts val="86"/>
              </a:spcBef>
            </a:pPr>
            <a:r>
              <a:rPr sz="1013" spc="-19" dirty="0">
                <a:latin typeface="Arial"/>
                <a:cs typeface="Arial"/>
              </a:rPr>
              <a:t>15%</a:t>
            </a:r>
            <a:endParaRPr sz="1013">
              <a:latin typeface="Arial"/>
              <a:cs typeface="Arial"/>
            </a:endParaRPr>
          </a:p>
        </p:txBody>
      </p:sp>
      <p:sp>
        <p:nvSpPr>
          <p:cNvPr id="239" name="object 239"/>
          <p:cNvSpPr txBox="1"/>
          <p:nvPr/>
        </p:nvSpPr>
        <p:spPr>
          <a:xfrm>
            <a:off x="943571" y="2400084"/>
            <a:ext cx="280035" cy="166936"/>
          </a:xfrm>
          <a:prstGeom prst="rect">
            <a:avLst/>
          </a:prstGeom>
        </p:spPr>
        <p:txBody>
          <a:bodyPr vert="horz" wrap="square" lIns="0" tIns="10953" rIns="0" bIns="0" rtlCol="0">
            <a:spAutoFit/>
          </a:bodyPr>
          <a:lstStyle/>
          <a:p>
            <a:pPr marL="9525">
              <a:spcBef>
                <a:spcPts val="86"/>
              </a:spcBef>
            </a:pPr>
            <a:r>
              <a:rPr sz="1013" spc="-19" dirty="0">
                <a:latin typeface="Arial"/>
                <a:cs typeface="Arial"/>
              </a:rPr>
              <a:t>20%</a:t>
            </a:r>
            <a:endParaRPr sz="1013">
              <a:latin typeface="Arial"/>
              <a:cs typeface="Arial"/>
            </a:endParaRPr>
          </a:p>
        </p:txBody>
      </p:sp>
      <p:sp>
        <p:nvSpPr>
          <p:cNvPr id="240" name="object 240"/>
          <p:cNvSpPr txBox="1"/>
          <p:nvPr/>
        </p:nvSpPr>
        <p:spPr>
          <a:xfrm>
            <a:off x="674068" y="3398293"/>
            <a:ext cx="153888" cy="1213485"/>
          </a:xfrm>
          <a:prstGeom prst="rect">
            <a:avLst/>
          </a:prstGeom>
        </p:spPr>
        <p:txBody>
          <a:bodyPr vert="vert270" wrap="square" lIns="0" tIns="0" rIns="0" bIns="0" rtlCol="0">
            <a:spAutoFit/>
          </a:bodyPr>
          <a:lstStyle/>
          <a:p>
            <a:pPr marL="9525">
              <a:lnSpc>
                <a:spcPts val="1208"/>
              </a:lnSpc>
            </a:pPr>
            <a:r>
              <a:rPr sz="1013" dirty="0">
                <a:latin typeface="Arial"/>
                <a:cs typeface="Arial"/>
              </a:rPr>
              <a:t>Percent</a:t>
            </a:r>
            <a:r>
              <a:rPr sz="1013" spc="23" dirty="0">
                <a:latin typeface="Arial"/>
                <a:cs typeface="Arial"/>
              </a:rPr>
              <a:t> </a:t>
            </a:r>
            <a:r>
              <a:rPr sz="1013" dirty="0">
                <a:latin typeface="Arial"/>
                <a:cs typeface="Arial"/>
              </a:rPr>
              <a:t>of</a:t>
            </a:r>
            <a:r>
              <a:rPr sz="1013" spc="26" dirty="0">
                <a:latin typeface="Arial"/>
                <a:cs typeface="Arial"/>
              </a:rPr>
              <a:t> </a:t>
            </a:r>
            <a:r>
              <a:rPr sz="1013" spc="-8" dirty="0">
                <a:latin typeface="Arial"/>
                <a:cs typeface="Arial"/>
              </a:rPr>
              <a:t>Programs</a:t>
            </a:r>
            <a:endParaRPr sz="1013">
              <a:latin typeface="Arial"/>
              <a:cs typeface="Arial"/>
            </a:endParaRPr>
          </a:p>
        </p:txBody>
      </p:sp>
      <p:sp>
        <p:nvSpPr>
          <p:cNvPr id="241" name="object 241"/>
          <p:cNvSpPr txBox="1"/>
          <p:nvPr/>
        </p:nvSpPr>
        <p:spPr>
          <a:xfrm>
            <a:off x="1412845" y="5669542"/>
            <a:ext cx="6407973" cy="149066"/>
          </a:xfrm>
          <a:prstGeom prst="rect">
            <a:avLst/>
          </a:prstGeom>
        </p:spPr>
        <p:txBody>
          <a:bodyPr vert="vert270" wrap="square" lIns="0" tIns="3334" rIns="0" bIns="0" rtlCol="0">
            <a:spAutoFit/>
          </a:bodyPr>
          <a:lstStyle/>
          <a:p>
            <a:pPr marR="8573" algn="r">
              <a:spcBef>
                <a:spcPts val="26"/>
              </a:spcBef>
            </a:pPr>
            <a:r>
              <a:rPr sz="600" spc="-19" dirty="0">
                <a:latin typeface="Arial"/>
                <a:cs typeface="Arial"/>
              </a:rPr>
              <a:t>LA</a:t>
            </a:r>
            <a:endParaRPr sz="600">
              <a:latin typeface="Arial"/>
              <a:cs typeface="Arial"/>
            </a:endParaRPr>
          </a:p>
          <a:p>
            <a:pPr marR="8096" algn="r">
              <a:spcBef>
                <a:spcPts val="270"/>
              </a:spcBef>
            </a:pPr>
            <a:r>
              <a:rPr sz="600" spc="-19" dirty="0">
                <a:latin typeface="Arial"/>
                <a:cs typeface="Arial"/>
              </a:rPr>
              <a:t>MS</a:t>
            </a:r>
            <a:endParaRPr sz="600">
              <a:latin typeface="Arial"/>
              <a:cs typeface="Arial"/>
            </a:endParaRPr>
          </a:p>
          <a:p>
            <a:pPr marL="9525" marR="3810" indent="33814" algn="r">
              <a:lnSpc>
                <a:spcPct val="137400"/>
              </a:lnSpc>
            </a:pPr>
            <a:r>
              <a:rPr sz="600" spc="-19" dirty="0">
                <a:latin typeface="Arial"/>
                <a:cs typeface="Arial"/>
              </a:rPr>
              <a:t>FL</a:t>
            </a:r>
            <a:r>
              <a:rPr sz="600" spc="375" dirty="0">
                <a:latin typeface="Arial"/>
                <a:cs typeface="Arial"/>
              </a:rPr>
              <a:t> </a:t>
            </a:r>
            <a:r>
              <a:rPr sz="600" spc="-19" dirty="0">
                <a:latin typeface="Arial"/>
                <a:cs typeface="Arial"/>
              </a:rPr>
              <a:t>UT</a:t>
            </a:r>
            <a:r>
              <a:rPr sz="600" spc="375" dirty="0">
                <a:latin typeface="Arial"/>
                <a:cs typeface="Arial"/>
              </a:rPr>
              <a:t> </a:t>
            </a:r>
            <a:r>
              <a:rPr sz="600" spc="-19" dirty="0">
                <a:latin typeface="Arial"/>
                <a:cs typeface="Arial"/>
              </a:rPr>
              <a:t>CA</a:t>
            </a:r>
            <a:r>
              <a:rPr sz="600" spc="375" dirty="0">
                <a:latin typeface="Arial"/>
                <a:cs typeface="Arial"/>
              </a:rPr>
              <a:t> </a:t>
            </a:r>
            <a:r>
              <a:rPr sz="600" spc="-19" dirty="0">
                <a:latin typeface="Arial"/>
                <a:cs typeface="Arial"/>
              </a:rPr>
              <a:t>AK</a:t>
            </a:r>
            <a:r>
              <a:rPr sz="600" spc="375" dirty="0">
                <a:latin typeface="Arial"/>
                <a:cs typeface="Arial"/>
              </a:rPr>
              <a:t> </a:t>
            </a:r>
            <a:r>
              <a:rPr sz="600" spc="-19" dirty="0">
                <a:latin typeface="Arial"/>
                <a:cs typeface="Arial"/>
              </a:rPr>
              <a:t>TN</a:t>
            </a:r>
            <a:r>
              <a:rPr sz="600" spc="375" dirty="0">
                <a:latin typeface="Arial"/>
                <a:cs typeface="Arial"/>
              </a:rPr>
              <a:t> </a:t>
            </a:r>
            <a:r>
              <a:rPr sz="600" spc="-19" dirty="0">
                <a:latin typeface="Arial"/>
                <a:cs typeface="Arial"/>
              </a:rPr>
              <a:t>CO</a:t>
            </a:r>
            <a:r>
              <a:rPr sz="600" spc="375" dirty="0">
                <a:latin typeface="Arial"/>
                <a:cs typeface="Arial"/>
              </a:rPr>
              <a:t> </a:t>
            </a:r>
            <a:r>
              <a:rPr sz="600" spc="-19" dirty="0">
                <a:latin typeface="Arial"/>
                <a:cs typeface="Arial"/>
              </a:rPr>
              <a:t>ID</a:t>
            </a:r>
            <a:r>
              <a:rPr sz="600" spc="375" dirty="0">
                <a:latin typeface="Arial"/>
                <a:cs typeface="Arial"/>
              </a:rPr>
              <a:t> </a:t>
            </a:r>
            <a:r>
              <a:rPr sz="600" spc="-19" dirty="0">
                <a:latin typeface="Arial"/>
                <a:cs typeface="Arial"/>
              </a:rPr>
              <a:t>TX</a:t>
            </a:r>
            <a:r>
              <a:rPr sz="600" spc="375" dirty="0">
                <a:latin typeface="Arial"/>
                <a:cs typeface="Arial"/>
              </a:rPr>
              <a:t> </a:t>
            </a:r>
            <a:r>
              <a:rPr sz="600" spc="-19" dirty="0">
                <a:latin typeface="Arial"/>
                <a:cs typeface="Arial"/>
              </a:rPr>
              <a:t>OR</a:t>
            </a:r>
            <a:r>
              <a:rPr sz="600" spc="375" dirty="0">
                <a:latin typeface="Arial"/>
                <a:cs typeface="Arial"/>
              </a:rPr>
              <a:t> </a:t>
            </a:r>
            <a:r>
              <a:rPr sz="600" spc="-19" dirty="0">
                <a:latin typeface="Arial"/>
                <a:cs typeface="Arial"/>
              </a:rPr>
              <a:t>GA</a:t>
            </a:r>
            <a:r>
              <a:rPr sz="600" spc="375" dirty="0">
                <a:latin typeface="Arial"/>
                <a:cs typeface="Arial"/>
              </a:rPr>
              <a:t> </a:t>
            </a:r>
            <a:r>
              <a:rPr sz="600" spc="-19" dirty="0">
                <a:latin typeface="Arial"/>
                <a:cs typeface="Arial"/>
              </a:rPr>
              <a:t>VA</a:t>
            </a:r>
            <a:r>
              <a:rPr sz="600" spc="375" dirty="0">
                <a:latin typeface="Arial"/>
                <a:cs typeface="Arial"/>
              </a:rPr>
              <a:t> </a:t>
            </a:r>
            <a:r>
              <a:rPr sz="600" spc="-19" dirty="0">
                <a:latin typeface="Arial"/>
                <a:cs typeface="Arial"/>
              </a:rPr>
              <a:t>OH</a:t>
            </a:r>
            <a:r>
              <a:rPr sz="600" spc="375" dirty="0">
                <a:latin typeface="Arial"/>
                <a:cs typeface="Arial"/>
              </a:rPr>
              <a:t> </a:t>
            </a:r>
            <a:r>
              <a:rPr sz="600" spc="-19" dirty="0">
                <a:latin typeface="Arial"/>
                <a:cs typeface="Arial"/>
              </a:rPr>
              <a:t>WA</a:t>
            </a:r>
            <a:r>
              <a:rPr sz="600" spc="375" dirty="0">
                <a:latin typeface="Arial"/>
                <a:cs typeface="Arial"/>
              </a:rPr>
              <a:t> </a:t>
            </a:r>
            <a:r>
              <a:rPr sz="600" spc="-19" dirty="0">
                <a:latin typeface="Arial"/>
                <a:cs typeface="Arial"/>
              </a:rPr>
              <a:t>AR</a:t>
            </a:r>
            <a:r>
              <a:rPr sz="600" spc="375" dirty="0">
                <a:latin typeface="Arial"/>
                <a:cs typeface="Arial"/>
              </a:rPr>
              <a:t> </a:t>
            </a:r>
            <a:r>
              <a:rPr sz="600" spc="-19" dirty="0">
                <a:latin typeface="Arial"/>
                <a:cs typeface="Arial"/>
              </a:rPr>
              <a:t>OK</a:t>
            </a:r>
            <a:r>
              <a:rPr sz="600" spc="375" dirty="0">
                <a:latin typeface="Arial"/>
                <a:cs typeface="Arial"/>
              </a:rPr>
              <a:t> </a:t>
            </a:r>
            <a:r>
              <a:rPr sz="600" spc="-19" dirty="0">
                <a:latin typeface="Arial"/>
                <a:cs typeface="Arial"/>
              </a:rPr>
              <a:t>MD</a:t>
            </a:r>
            <a:r>
              <a:rPr sz="600" spc="375" dirty="0">
                <a:latin typeface="Arial"/>
                <a:cs typeface="Arial"/>
              </a:rPr>
              <a:t> </a:t>
            </a:r>
            <a:r>
              <a:rPr sz="600" spc="-19" dirty="0">
                <a:latin typeface="Arial"/>
                <a:cs typeface="Arial"/>
              </a:rPr>
              <a:t>SC</a:t>
            </a:r>
            <a:r>
              <a:rPr sz="600" spc="375" dirty="0">
                <a:latin typeface="Arial"/>
                <a:cs typeface="Arial"/>
              </a:rPr>
              <a:t> </a:t>
            </a:r>
            <a:r>
              <a:rPr sz="600" spc="-19" dirty="0">
                <a:latin typeface="Arial"/>
                <a:cs typeface="Arial"/>
              </a:rPr>
              <a:t>NV</a:t>
            </a:r>
            <a:r>
              <a:rPr sz="600" spc="375" dirty="0">
                <a:latin typeface="Arial"/>
                <a:cs typeface="Arial"/>
              </a:rPr>
              <a:t> </a:t>
            </a:r>
            <a:r>
              <a:rPr sz="600" spc="-19" dirty="0">
                <a:latin typeface="Arial"/>
                <a:cs typeface="Arial"/>
              </a:rPr>
              <a:t>AZ</a:t>
            </a:r>
            <a:r>
              <a:rPr sz="600" spc="375" dirty="0">
                <a:latin typeface="Arial"/>
                <a:cs typeface="Arial"/>
              </a:rPr>
              <a:t> </a:t>
            </a:r>
            <a:r>
              <a:rPr sz="600" spc="-19" dirty="0">
                <a:latin typeface="Arial"/>
                <a:cs typeface="Arial"/>
              </a:rPr>
              <a:t>ME</a:t>
            </a:r>
            <a:r>
              <a:rPr sz="600" spc="375" dirty="0">
                <a:latin typeface="Arial"/>
                <a:cs typeface="Arial"/>
              </a:rPr>
              <a:t> </a:t>
            </a:r>
            <a:r>
              <a:rPr sz="600" spc="-19" dirty="0">
                <a:latin typeface="Arial"/>
                <a:cs typeface="Arial"/>
              </a:rPr>
              <a:t>WV</a:t>
            </a:r>
            <a:r>
              <a:rPr sz="600" spc="375" dirty="0">
                <a:latin typeface="Arial"/>
                <a:cs typeface="Arial"/>
              </a:rPr>
              <a:t> </a:t>
            </a:r>
            <a:r>
              <a:rPr sz="600" spc="-19" dirty="0">
                <a:latin typeface="Arial"/>
                <a:cs typeface="Arial"/>
              </a:rPr>
              <a:t>NM</a:t>
            </a:r>
            <a:r>
              <a:rPr sz="600" spc="375" dirty="0">
                <a:latin typeface="Arial"/>
                <a:cs typeface="Arial"/>
              </a:rPr>
              <a:t> </a:t>
            </a:r>
            <a:r>
              <a:rPr sz="600" spc="-19" dirty="0">
                <a:latin typeface="Arial"/>
                <a:cs typeface="Arial"/>
              </a:rPr>
              <a:t>IL</a:t>
            </a:r>
            <a:r>
              <a:rPr sz="600" spc="375" dirty="0">
                <a:latin typeface="Arial"/>
                <a:cs typeface="Arial"/>
              </a:rPr>
              <a:t> </a:t>
            </a:r>
            <a:r>
              <a:rPr sz="600" spc="-19" dirty="0">
                <a:latin typeface="Arial"/>
                <a:cs typeface="Arial"/>
              </a:rPr>
              <a:t>MA</a:t>
            </a:r>
            <a:r>
              <a:rPr sz="600" spc="375" dirty="0">
                <a:latin typeface="Arial"/>
                <a:cs typeface="Arial"/>
              </a:rPr>
              <a:t> </a:t>
            </a:r>
            <a:r>
              <a:rPr sz="600" spc="-19" dirty="0">
                <a:latin typeface="Arial"/>
                <a:cs typeface="Arial"/>
              </a:rPr>
              <a:t>NY</a:t>
            </a:r>
            <a:r>
              <a:rPr sz="600" spc="375" dirty="0">
                <a:latin typeface="Arial"/>
                <a:cs typeface="Arial"/>
              </a:rPr>
              <a:t> </a:t>
            </a:r>
            <a:r>
              <a:rPr sz="600" spc="-19" dirty="0">
                <a:latin typeface="Arial"/>
                <a:cs typeface="Arial"/>
              </a:rPr>
              <a:t>NJ</a:t>
            </a:r>
            <a:r>
              <a:rPr sz="600" spc="375" dirty="0">
                <a:latin typeface="Arial"/>
                <a:cs typeface="Arial"/>
              </a:rPr>
              <a:t> </a:t>
            </a:r>
            <a:r>
              <a:rPr sz="600" spc="-19" dirty="0">
                <a:latin typeface="Arial"/>
                <a:cs typeface="Arial"/>
              </a:rPr>
              <a:t>NC</a:t>
            </a:r>
            <a:r>
              <a:rPr sz="600" spc="375" dirty="0">
                <a:latin typeface="Arial"/>
                <a:cs typeface="Arial"/>
              </a:rPr>
              <a:t> </a:t>
            </a:r>
            <a:r>
              <a:rPr sz="600" spc="-19" dirty="0">
                <a:latin typeface="Arial"/>
                <a:cs typeface="Arial"/>
              </a:rPr>
              <a:t>PA</a:t>
            </a:r>
            <a:r>
              <a:rPr sz="600" spc="375" dirty="0">
                <a:latin typeface="Arial"/>
                <a:cs typeface="Arial"/>
              </a:rPr>
              <a:t> </a:t>
            </a:r>
            <a:r>
              <a:rPr sz="600" spc="-19" dirty="0">
                <a:latin typeface="Arial"/>
                <a:cs typeface="Arial"/>
              </a:rPr>
              <a:t>MI</a:t>
            </a:r>
            <a:r>
              <a:rPr sz="600" spc="375" dirty="0">
                <a:latin typeface="Arial"/>
                <a:cs typeface="Arial"/>
              </a:rPr>
              <a:t> </a:t>
            </a:r>
            <a:r>
              <a:rPr sz="600" spc="-19" dirty="0">
                <a:latin typeface="Arial"/>
                <a:cs typeface="Arial"/>
              </a:rPr>
              <a:t>VT</a:t>
            </a:r>
            <a:r>
              <a:rPr sz="600" spc="375" dirty="0">
                <a:latin typeface="Arial"/>
                <a:cs typeface="Arial"/>
              </a:rPr>
              <a:t> </a:t>
            </a:r>
            <a:r>
              <a:rPr sz="600" spc="-19" dirty="0">
                <a:latin typeface="Arial"/>
                <a:cs typeface="Arial"/>
              </a:rPr>
              <a:t>KY</a:t>
            </a:r>
            <a:r>
              <a:rPr sz="600" spc="375" dirty="0">
                <a:latin typeface="Arial"/>
                <a:cs typeface="Arial"/>
              </a:rPr>
              <a:t> </a:t>
            </a:r>
            <a:r>
              <a:rPr sz="600" spc="-19" dirty="0">
                <a:latin typeface="Arial"/>
                <a:cs typeface="Arial"/>
              </a:rPr>
              <a:t>IA</a:t>
            </a:r>
            <a:r>
              <a:rPr sz="600" spc="375" dirty="0">
                <a:latin typeface="Arial"/>
                <a:cs typeface="Arial"/>
              </a:rPr>
              <a:t> </a:t>
            </a:r>
            <a:r>
              <a:rPr sz="600" spc="-19" dirty="0">
                <a:latin typeface="Arial"/>
                <a:cs typeface="Arial"/>
              </a:rPr>
              <a:t>DE</a:t>
            </a:r>
            <a:r>
              <a:rPr sz="600" spc="375" dirty="0">
                <a:latin typeface="Arial"/>
                <a:cs typeface="Arial"/>
              </a:rPr>
              <a:t> </a:t>
            </a:r>
            <a:r>
              <a:rPr sz="600" spc="-19" dirty="0">
                <a:latin typeface="Arial"/>
                <a:cs typeface="Arial"/>
              </a:rPr>
              <a:t>KS</a:t>
            </a:r>
            <a:r>
              <a:rPr sz="600" spc="375" dirty="0">
                <a:latin typeface="Arial"/>
                <a:cs typeface="Arial"/>
              </a:rPr>
              <a:t> </a:t>
            </a:r>
            <a:r>
              <a:rPr sz="600" spc="-19" dirty="0">
                <a:latin typeface="Arial"/>
                <a:cs typeface="Arial"/>
              </a:rPr>
              <a:t>MO</a:t>
            </a:r>
            <a:r>
              <a:rPr sz="600" spc="375" dirty="0">
                <a:latin typeface="Arial"/>
                <a:cs typeface="Arial"/>
              </a:rPr>
              <a:t> </a:t>
            </a:r>
            <a:r>
              <a:rPr sz="600" spc="-19" dirty="0">
                <a:latin typeface="Arial"/>
                <a:cs typeface="Arial"/>
              </a:rPr>
              <a:t>SD</a:t>
            </a:r>
            <a:r>
              <a:rPr sz="600" spc="375" dirty="0">
                <a:latin typeface="Arial"/>
                <a:cs typeface="Arial"/>
              </a:rPr>
              <a:t> </a:t>
            </a:r>
            <a:r>
              <a:rPr sz="600" spc="-19" dirty="0">
                <a:latin typeface="Arial"/>
                <a:cs typeface="Arial"/>
              </a:rPr>
              <a:t>CT</a:t>
            </a:r>
            <a:r>
              <a:rPr sz="600" spc="375" dirty="0">
                <a:latin typeface="Arial"/>
                <a:cs typeface="Arial"/>
              </a:rPr>
              <a:t> </a:t>
            </a:r>
            <a:r>
              <a:rPr sz="600" spc="-19" dirty="0">
                <a:latin typeface="Arial"/>
                <a:cs typeface="Arial"/>
              </a:rPr>
              <a:t>WI</a:t>
            </a:r>
            <a:r>
              <a:rPr sz="600" spc="375" dirty="0">
                <a:latin typeface="Arial"/>
                <a:cs typeface="Arial"/>
              </a:rPr>
              <a:t> </a:t>
            </a:r>
            <a:r>
              <a:rPr sz="600" spc="-19" dirty="0">
                <a:latin typeface="Arial"/>
                <a:cs typeface="Arial"/>
              </a:rPr>
              <a:t>MN</a:t>
            </a:r>
            <a:r>
              <a:rPr sz="600" spc="375" dirty="0">
                <a:latin typeface="Arial"/>
                <a:cs typeface="Arial"/>
              </a:rPr>
              <a:t> </a:t>
            </a:r>
            <a:r>
              <a:rPr sz="600" spc="-19" dirty="0">
                <a:latin typeface="Arial"/>
                <a:cs typeface="Arial"/>
              </a:rPr>
              <a:t>AL</a:t>
            </a:r>
            <a:r>
              <a:rPr sz="600" spc="375" dirty="0">
                <a:latin typeface="Arial"/>
                <a:cs typeface="Arial"/>
              </a:rPr>
              <a:t> </a:t>
            </a:r>
            <a:r>
              <a:rPr sz="600" spc="-19" dirty="0">
                <a:latin typeface="Arial"/>
                <a:cs typeface="Arial"/>
              </a:rPr>
              <a:t>IN</a:t>
            </a:r>
            <a:r>
              <a:rPr sz="600" spc="375" dirty="0">
                <a:latin typeface="Arial"/>
                <a:cs typeface="Arial"/>
              </a:rPr>
              <a:t> </a:t>
            </a:r>
            <a:r>
              <a:rPr sz="600" spc="-19" dirty="0">
                <a:latin typeface="Arial"/>
                <a:cs typeface="Arial"/>
              </a:rPr>
              <a:t>MT</a:t>
            </a:r>
            <a:r>
              <a:rPr sz="600" spc="375" dirty="0">
                <a:latin typeface="Arial"/>
                <a:cs typeface="Arial"/>
              </a:rPr>
              <a:t> </a:t>
            </a:r>
            <a:r>
              <a:rPr sz="600" spc="-19" dirty="0">
                <a:latin typeface="Arial"/>
                <a:cs typeface="Arial"/>
              </a:rPr>
              <a:t>HI</a:t>
            </a:r>
            <a:r>
              <a:rPr sz="600" spc="375" dirty="0">
                <a:latin typeface="Arial"/>
                <a:cs typeface="Arial"/>
              </a:rPr>
              <a:t> </a:t>
            </a:r>
            <a:r>
              <a:rPr sz="600" spc="-19" dirty="0">
                <a:latin typeface="Arial"/>
                <a:cs typeface="Arial"/>
              </a:rPr>
              <a:t>NE</a:t>
            </a:r>
            <a:r>
              <a:rPr sz="600" spc="375" dirty="0">
                <a:latin typeface="Arial"/>
                <a:cs typeface="Arial"/>
              </a:rPr>
              <a:t> </a:t>
            </a:r>
            <a:r>
              <a:rPr sz="600" spc="-19" dirty="0">
                <a:latin typeface="Arial"/>
                <a:cs typeface="Arial"/>
              </a:rPr>
              <a:t>NH</a:t>
            </a:r>
            <a:r>
              <a:rPr sz="600" spc="375" dirty="0">
                <a:latin typeface="Arial"/>
                <a:cs typeface="Arial"/>
              </a:rPr>
              <a:t> </a:t>
            </a:r>
            <a:r>
              <a:rPr sz="600" spc="-19" dirty="0">
                <a:latin typeface="Arial"/>
                <a:cs typeface="Arial"/>
              </a:rPr>
              <a:t>RI</a:t>
            </a:r>
            <a:r>
              <a:rPr sz="600" spc="375" dirty="0">
                <a:latin typeface="Arial"/>
                <a:cs typeface="Arial"/>
              </a:rPr>
              <a:t> </a:t>
            </a:r>
            <a:r>
              <a:rPr sz="600" spc="-19" dirty="0">
                <a:latin typeface="Arial"/>
                <a:cs typeface="Arial"/>
              </a:rPr>
              <a:t>ND</a:t>
            </a:r>
            <a:r>
              <a:rPr sz="600" spc="375" dirty="0">
                <a:latin typeface="Arial"/>
                <a:cs typeface="Arial"/>
              </a:rPr>
              <a:t> </a:t>
            </a:r>
            <a:r>
              <a:rPr sz="600" spc="-19" dirty="0">
                <a:latin typeface="Arial"/>
                <a:cs typeface="Arial"/>
              </a:rPr>
              <a:t>WY</a:t>
            </a:r>
            <a:r>
              <a:rPr sz="600" spc="375" dirty="0">
                <a:latin typeface="Arial"/>
                <a:cs typeface="Arial"/>
              </a:rPr>
              <a:t> </a:t>
            </a:r>
            <a:r>
              <a:rPr sz="600" spc="-19" dirty="0">
                <a:latin typeface="Arial"/>
                <a:cs typeface="Arial"/>
              </a:rPr>
              <a:t>DC</a:t>
            </a:r>
            <a:endParaRPr sz="600">
              <a:latin typeface="Arial"/>
              <a:cs typeface="Arial"/>
            </a:endParaRPr>
          </a:p>
        </p:txBody>
      </p:sp>
      <p:sp>
        <p:nvSpPr>
          <p:cNvPr id="242" name="object 242" descr="$PPTXTitle"/>
          <p:cNvSpPr txBox="1">
            <a:spLocks noGrp="1"/>
          </p:cNvSpPr>
          <p:nvPr>
            <p:ph type="title"/>
          </p:nvPr>
        </p:nvSpPr>
        <p:spPr>
          <a:xfrm>
            <a:off x="1326728" y="285670"/>
            <a:ext cx="5787507" cy="771365"/>
          </a:xfrm>
          <a:prstGeom prst="rect">
            <a:avLst/>
          </a:prstGeom>
        </p:spPr>
        <p:txBody>
          <a:bodyPr vert="horz" wrap="square" lIns="0" tIns="9525" rIns="0" bIns="0" rtlCol="0" anchor="t">
            <a:spAutoFit/>
          </a:bodyPr>
          <a:lstStyle/>
          <a:p>
            <a:pPr algn="ctr">
              <a:spcBef>
                <a:spcPts val="75"/>
              </a:spcBef>
            </a:pPr>
            <a:r>
              <a:rPr dirty="0"/>
              <a:t>Fail</a:t>
            </a:r>
            <a:r>
              <a:rPr spc="-15" dirty="0"/>
              <a:t> </a:t>
            </a:r>
            <a:r>
              <a:rPr dirty="0"/>
              <a:t>Rate,</a:t>
            </a:r>
            <a:r>
              <a:rPr spc="-23" dirty="0"/>
              <a:t> </a:t>
            </a:r>
            <a:r>
              <a:rPr dirty="0"/>
              <a:t>by</a:t>
            </a:r>
            <a:r>
              <a:rPr spc="-15" dirty="0"/>
              <a:t> </a:t>
            </a:r>
            <a:r>
              <a:rPr spc="-8" dirty="0"/>
              <a:t>State</a:t>
            </a:r>
          </a:p>
          <a:p>
            <a:pPr algn="ctr">
              <a:spcBef>
                <a:spcPts val="34"/>
              </a:spcBef>
            </a:pPr>
            <a:r>
              <a:rPr sz="1350" i="1" spc="-8" dirty="0">
                <a:latin typeface="Arial"/>
                <a:cs typeface="Arial"/>
              </a:rPr>
              <a:t>Program-Weighted</a:t>
            </a:r>
            <a:endParaRPr sz="1350" dirty="0">
              <a:latin typeface="Arial"/>
              <a:cs typeface="Arial"/>
            </a:endParaRPr>
          </a:p>
        </p:txBody>
      </p:sp>
      <p:sp>
        <p:nvSpPr>
          <p:cNvPr id="243" name="object 243"/>
          <p:cNvSpPr txBox="1"/>
          <p:nvPr/>
        </p:nvSpPr>
        <p:spPr>
          <a:xfrm>
            <a:off x="8279291" y="5400142"/>
            <a:ext cx="864870" cy="193323"/>
          </a:xfrm>
          <a:prstGeom prst="rect">
            <a:avLst/>
          </a:prstGeom>
          <a:solidFill>
            <a:srgbClr val="002E3C"/>
          </a:solidFill>
        </p:spPr>
        <p:txBody>
          <a:bodyPr vert="horz" wrap="square" lIns="0" tIns="77153" rIns="0" bIns="0" rtlCol="0">
            <a:spAutoFit/>
          </a:bodyPr>
          <a:lstStyle/>
          <a:p>
            <a:pPr marL="139065">
              <a:spcBef>
                <a:spcPts val="608"/>
              </a:spcBef>
            </a:pPr>
            <a:r>
              <a:rPr sz="750" spc="-19" dirty="0">
                <a:solidFill>
                  <a:srgbClr val="FFFFFF"/>
                </a:solidFill>
                <a:latin typeface="Arial"/>
                <a:cs typeface="Arial"/>
              </a:rPr>
              <a:t>16</a:t>
            </a:r>
            <a:endParaRPr sz="750">
              <a:latin typeface="Arial"/>
              <a:cs typeface="Arial"/>
            </a:endParaRPr>
          </a:p>
        </p:txBody>
      </p:sp>
      <p:sp>
        <p:nvSpPr>
          <p:cNvPr id="246" name="object 246"/>
          <p:cNvSpPr txBox="1"/>
          <p:nvPr/>
        </p:nvSpPr>
        <p:spPr>
          <a:xfrm>
            <a:off x="2595820" y="1916442"/>
            <a:ext cx="4177665"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41" dirty="0">
                <a:solidFill>
                  <a:srgbClr val="001E27"/>
                </a:solidFill>
                <a:latin typeface="Calibri"/>
                <a:cs typeface="Calibri"/>
              </a:rPr>
              <a:t> </a:t>
            </a:r>
            <a:r>
              <a:rPr sz="1350" b="1" dirty="0">
                <a:solidFill>
                  <a:srgbClr val="001E27"/>
                </a:solidFill>
                <a:latin typeface="Calibri"/>
                <a:cs typeface="Calibri"/>
              </a:rPr>
              <a:t>8.</a:t>
            </a:r>
            <a:r>
              <a:rPr sz="1350" b="1" spc="-23" dirty="0">
                <a:solidFill>
                  <a:srgbClr val="001E27"/>
                </a:solidFill>
                <a:latin typeface="Calibri"/>
                <a:cs typeface="Calibri"/>
              </a:rPr>
              <a:t> </a:t>
            </a:r>
            <a:r>
              <a:rPr sz="1350" b="1" dirty="0">
                <a:solidFill>
                  <a:srgbClr val="001E27"/>
                </a:solidFill>
                <a:latin typeface="Calibri"/>
                <a:cs typeface="Calibri"/>
              </a:rPr>
              <a:t>Fail</a:t>
            </a:r>
            <a:r>
              <a:rPr sz="1350" b="1" spc="-34" dirty="0">
                <a:solidFill>
                  <a:srgbClr val="001E27"/>
                </a:solidFill>
                <a:latin typeface="Calibri"/>
                <a:cs typeface="Calibri"/>
              </a:rPr>
              <a:t> </a:t>
            </a:r>
            <a:r>
              <a:rPr sz="1350" b="1" dirty="0">
                <a:solidFill>
                  <a:srgbClr val="001E27"/>
                </a:solidFill>
                <a:latin typeface="Calibri"/>
                <a:cs typeface="Calibri"/>
              </a:rPr>
              <a:t>Rates</a:t>
            </a:r>
            <a:r>
              <a:rPr sz="1350" b="1" spc="-30"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State,</a:t>
            </a:r>
            <a:r>
              <a:rPr sz="1350" b="1" spc="-38" dirty="0">
                <a:solidFill>
                  <a:srgbClr val="001E27"/>
                </a:solidFill>
                <a:latin typeface="Calibri"/>
                <a:cs typeface="Calibri"/>
              </a:rPr>
              <a:t> </a:t>
            </a:r>
            <a:r>
              <a:rPr sz="1350" b="1" dirty="0">
                <a:solidFill>
                  <a:srgbClr val="001E27"/>
                </a:solidFill>
                <a:latin typeface="Calibri"/>
                <a:cs typeface="Calibri"/>
              </a:rPr>
              <a:t>OBBB</a:t>
            </a:r>
            <a:r>
              <a:rPr sz="1350" b="1" spc="-15" dirty="0">
                <a:solidFill>
                  <a:srgbClr val="001E27"/>
                </a:solidFill>
                <a:latin typeface="Calibri"/>
                <a:cs typeface="Calibri"/>
              </a:rPr>
              <a:t> </a:t>
            </a:r>
            <a:r>
              <a:rPr sz="1350" b="1" spc="-23" dirty="0">
                <a:solidFill>
                  <a:srgbClr val="001E27"/>
                </a:solidFill>
                <a:latin typeface="Calibri"/>
                <a:cs typeface="Calibri"/>
              </a:rPr>
              <a:t>Test</a:t>
            </a:r>
            <a:r>
              <a:rPr sz="1350" b="1" spc="-26" dirty="0">
                <a:solidFill>
                  <a:srgbClr val="001E27"/>
                </a:solidFill>
                <a:latin typeface="Calibri"/>
                <a:cs typeface="Calibri"/>
              </a:rPr>
              <a:t> </a:t>
            </a:r>
            <a:r>
              <a:rPr sz="1350" b="1" dirty="0">
                <a:solidFill>
                  <a:srgbClr val="001E27"/>
                </a:solidFill>
                <a:latin typeface="Calibri"/>
                <a:cs typeface="Calibri"/>
              </a:rPr>
              <a:t>+</a:t>
            </a:r>
            <a:r>
              <a:rPr sz="1350" b="1" spc="-23" dirty="0">
                <a:solidFill>
                  <a:srgbClr val="001E27"/>
                </a:solidFill>
                <a:latin typeface="Calibri"/>
                <a:cs typeface="Calibri"/>
              </a:rPr>
              <a:t> </a:t>
            </a:r>
            <a:r>
              <a:rPr sz="1350" b="1" dirty="0">
                <a:solidFill>
                  <a:srgbClr val="001E27"/>
                </a:solidFill>
                <a:latin typeface="Calibri"/>
                <a:cs typeface="Calibri"/>
              </a:rPr>
              <a:t>Modified</a:t>
            </a:r>
            <a:r>
              <a:rPr sz="1350" b="1" spc="-45" dirty="0">
                <a:solidFill>
                  <a:srgbClr val="001E27"/>
                </a:solidFill>
                <a:latin typeface="Calibri"/>
                <a:cs typeface="Calibri"/>
              </a:rPr>
              <a:t> </a:t>
            </a:r>
            <a:r>
              <a:rPr sz="1350" b="1" dirty="0">
                <a:solidFill>
                  <a:srgbClr val="001E27"/>
                </a:solidFill>
                <a:latin typeface="Calibri"/>
                <a:cs typeface="Calibri"/>
              </a:rPr>
              <a:t>GE</a:t>
            </a:r>
            <a:r>
              <a:rPr sz="1350" b="1" spc="-26"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79283" y="5633108"/>
            <a:ext cx="6583680" cy="0"/>
          </a:xfrm>
          <a:custGeom>
            <a:avLst/>
            <a:gdLst/>
            <a:ahLst/>
            <a:cxnLst/>
            <a:rect l="l" t="t" r="r" b="b"/>
            <a:pathLst>
              <a:path w="8778240">
                <a:moveTo>
                  <a:pt x="0" y="0"/>
                </a:moveTo>
                <a:lnTo>
                  <a:pt x="8777984" y="0"/>
                </a:lnTo>
              </a:path>
            </a:pathLst>
          </a:custGeom>
          <a:ln w="14983">
            <a:solidFill>
              <a:srgbClr val="EFEFEF"/>
            </a:solidFill>
            <a:prstDash val="sysDash"/>
          </a:ln>
        </p:spPr>
        <p:txBody>
          <a:bodyPr wrap="square" lIns="0" tIns="0" rIns="0" bIns="0" rtlCol="0"/>
          <a:lstStyle/>
          <a:p>
            <a:endParaRPr/>
          </a:p>
        </p:txBody>
      </p:sp>
      <p:sp>
        <p:nvSpPr>
          <p:cNvPr id="3" name="object 3"/>
          <p:cNvSpPr/>
          <p:nvPr/>
        </p:nvSpPr>
        <p:spPr>
          <a:xfrm>
            <a:off x="7900177" y="5633099"/>
            <a:ext cx="2381" cy="0"/>
          </a:xfrm>
          <a:custGeom>
            <a:avLst/>
            <a:gdLst/>
            <a:ahLst/>
            <a:cxnLst/>
            <a:rect l="l" t="t" r="r" b="b"/>
            <a:pathLst>
              <a:path w="3175">
                <a:moveTo>
                  <a:pt x="0" y="0"/>
                </a:moveTo>
                <a:lnTo>
                  <a:pt x="2805" y="0"/>
                </a:lnTo>
              </a:path>
            </a:pathLst>
          </a:custGeom>
          <a:ln w="14960">
            <a:solidFill>
              <a:srgbClr val="EFEFEF"/>
            </a:solidFill>
          </a:ln>
        </p:spPr>
        <p:txBody>
          <a:bodyPr wrap="square" lIns="0" tIns="0" rIns="0" bIns="0" rtlCol="0"/>
          <a:lstStyle/>
          <a:p>
            <a:endParaRPr/>
          </a:p>
        </p:txBody>
      </p:sp>
      <p:sp>
        <p:nvSpPr>
          <p:cNvPr id="4" name="object 4"/>
          <p:cNvSpPr/>
          <p:nvPr/>
        </p:nvSpPr>
        <p:spPr>
          <a:xfrm>
            <a:off x="1279282" y="4855780"/>
            <a:ext cx="75248" cy="0"/>
          </a:xfrm>
          <a:custGeom>
            <a:avLst/>
            <a:gdLst/>
            <a:ahLst/>
            <a:cxnLst/>
            <a:rect l="l" t="t" r="r" b="b"/>
            <a:pathLst>
              <a:path w="100330">
                <a:moveTo>
                  <a:pt x="0" y="0"/>
                </a:moveTo>
                <a:lnTo>
                  <a:pt x="99749" y="0"/>
                </a:lnTo>
              </a:path>
            </a:pathLst>
          </a:custGeom>
          <a:ln w="14960">
            <a:solidFill>
              <a:srgbClr val="EFEFEF"/>
            </a:solidFill>
          </a:ln>
        </p:spPr>
        <p:txBody>
          <a:bodyPr wrap="square" lIns="0" tIns="0" rIns="0" bIns="0" rtlCol="0"/>
          <a:lstStyle/>
          <a:p>
            <a:endParaRPr/>
          </a:p>
        </p:txBody>
      </p:sp>
      <p:sp>
        <p:nvSpPr>
          <p:cNvPr id="5" name="object 5"/>
          <p:cNvSpPr/>
          <p:nvPr/>
        </p:nvSpPr>
        <p:spPr>
          <a:xfrm>
            <a:off x="1391501" y="4855779"/>
            <a:ext cx="33814" cy="0"/>
          </a:xfrm>
          <a:custGeom>
            <a:avLst/>
            <a:gdLst/>
            <a:ahLst/>
            <a:cxnLst/>
            <a:rect l="l" t="t" r="r" b="b"/>
            <a:pathLst>
              <a:path w="45085">
                <a:moveTo>
                  <a:pt x="0" y="0"/>
                </a:moveTo>
                <a:lnTo>
                  <a:pt x="44888" y="0"/>
                </a:lnTo>
              </a:path>
            </a:pathLst>
          </a:custGeom>
          <a:ln w="14960">
            <a:solidFill>
              <a:srgbClr val="EFEFEF"/>
            </a:solidFill>
          </a:ln>
        </p:spPr>
        <p:txBody>
          <a:bodyPr wrap="square" lIns="0" tIns="0" rIns="0" bIns="0" rtlCol="0"/>
          <a:lstStyle/>
          <a:p>
            <a:endParaRPr/>
          </a:p>
        </p:txBody>
      </p:sp>
      <p:sp>
        <p:nvSpPr>
          <p:cNvPr id="6" name="object 6"/>
          <p:cNvSpPr/>
          <p:nvPr/>
        </p:nvSpPr>
        <p:spPr>
          <a:xfrm>
            <a:off x="1503719" y="4855779"/>
            <a:ext cx="46673" cy="0"/>
          </a:xfrm>
          <a:custGeom>
            <a:avLst/>
            <a:gdLst/>
            <a:ahLst/>
            <a:cxnLst/>
            <a:rect l="l" t="t" r="r" b="b"/>
            <a:pathLst>
              <a:path w="62230">
                <a:moveTo>
                  <a:pt x="0" y="0"/>
                </a:moveTo>
                <a:lnTo>
                  <a:pt x="62033" y="0"/>
                </a:lnTo>
              </a:path>
            </a:pathLst>
          </a:custGeom>
          <a:ln w="14960">
            <a:solidFill>
              <a:srgbClr val="EFEFEF"/>
            </a:solidFill>
          </a:ln>
        </p:spPr>
        <p:txBody>
          <a:bodyPr wrap="square" lIns="0" tIns="0" rIns="0" bIns="0" rtlCol="0"/>
          <a:lstStyle/>
          <a:p>
            <a:endParaRPr/>
          </a:p>
        </p:txBody>
      </p:sp>
      <p:sp>
        <p:nvSpPr>
          <p:cNvPr id="7" name="object 7"/>
          <p:cNvSpPr/>
          <p:nvPr/>
        </p:nvSpPr>
        <p:spPr>
          <a:xfrm>
            <a:off x="1625290" y="4855778"/>
            <a:ext cx="50483" cy="0"/>
          </a:xfrm>
          <a:custGeom>
            <a:avLst/>
            <a:gdLst/>
            <a:ahLst/>
            <a:cxnLst/>
            <a:rect l="l" t="t" r="r" b="b"/>
            <a:pathLst>
              <a:path w="67310">
                <a:moveTo>
                  <a:pt x="0" y="0"/>
                </a:moveTo>
                <a:lnTo>
                  <a:pt x="66707" y="0"/>
                </a:lnTo>
              </a:path>
            </a:pathLst>
          </a:custGeom>
          <a:ln w="14960">
            <a:solidFill>
              <a:srgbClr val="EFEFEF"/>
            </a:solidFill>
          </a:ln>
        </p:spPr>
        <p:txBody>
          <a:bodyPr wrap="square" lIns="0" tIns="0" rIns="0" bIns="0" rtlCol="0"/>
          <a:lstStyle/>
          <a:p>
            <a:endParaRPr/>
          </a:p>
        </p:txBody>
      </p:sp>
      <p:sp>
        <p:nvSpPr>
          <p:cNvPr id="8" name="object 8"/>
          <p:cNvSpPr/>
          <p:nvPr/>
        </p:nvSpPr>
        <p:spPr>
          <a:xfrm>
            <a:off x="1750366" y="4855778"/>
            <a:ext cx="50483" cy="0"/>
          </a:xfrm>
          <a:custGeom>
            <a:avLst/>
            <a:gdLst/>
            <a:ahLst/>
            <a:cxnLst/>
            <a:rect l="l" t="t" r="r" b="b"/>
            <a:pathLst>
              <a:path w="67310">
                <a:moveTo>
                  <a:pt x="0" y="0"/>
                </a:moveTo>
                <a:lnTo>
                  <a:pt x="67018" y="0"/>
                </a:lnTo>
              </a:path>
            </a:pathLst>
          </a:custGeom>
          <a:ln w="14960">
            <a:solidFill>
              <a:srgbClr val="EFEFEF"/>
            </a:solidFill>
          </a:ln>
        </p:spPr>
        <p:txBody>
          <a:bodyPr wrap="square" lIns="0" tIns="0" rIns="0" bIns="0" rtlCol="0"/>
          <a:lstStyle/>
          <a:p>
            <a:endParaRPr/>
          </a:p>
        </p:txBody>
      </p:sp>
      <p:sp>
        <p:nvSpPr>
          <p:cNvPr id="9" name="object 9"/>
          <p:cNvSpPr/>
          <p:nvPr/>
        </p:nvSpPr>
        <p:spPr>
          <a:xfrm>
            <a:off x="1875443" y="4855778"/>
            <a:ext cx="40005" cy="0"/>
          </a:xfrm>
          <a:custGeom>
            <a:avLst/>
            <a:gdLst/>
            <a:ahLst/>
            <a:cxnLst/>
            <a:rect l="l" t="t" r="r" b="b"/>
            <a:pathLst>
              <a:path w="53339">
                <a:moveTo>
                  <a:pt x="0" y="0"/>
                </a:moveTo>
                <a:lnTo>
                  <a:pt x="52992" y="0"/>
                </a:lnTo>
              </a:path>
            </a:pathLst>
          </a:custGeom>
          <a:ln w="14960">
            <a:solidFill>
              <a:srgbClr val="EFEFEF"/>
            </a:solidFill>
          </a:ln>
        </p:spPr>
        <p:txBody>
          <a:bodyPr wrap="square" lIns="0" tIns="0" rIns="0" bIns="0" rtlCol="0"/>
          <a:lstStyle/>
          <a:p>
            <a:endParaRPr/>
          </a:p>
        </p:txBody>
      </p:sp>
      <p:sp>
        <p:nvSpPr>
          <p:cNvPr id="10" name="object 10"/>
          <p:cNvSpPr/>
          <p:nvPr/>
        </p:nvSpPr>
        <p:spPr>
          <a:xfrm>
            <a:off x="2000520" y="4855778"/>
            <a:ext cx="27146" cy="0"/>
          </a:xfrm>
          <a:custGeom>
            <a:avLst/>
            <a:gdLst/>
            <a:ahLst/>
            <a:cxnLst/>
            <a:rect l="l" t="t" r="r" b="b"/>
            <a:pathLst>
              <a:path w="36194">
                <a:moveTo>
                  <a:pt x="0" y="0"/>
                </a:moveTo>
                <a:lnTo>
                  <a:pt x="35848" y="0"/>
                </a:lnTo>
              </a:path>
            </a:pathLst>
          </a:custGeom>
          <a:ln w="14960">
            <a:solidFill>
              <a:srgbClr val="EFEFEF"/>
            </a:solidFill>
          </a:ln>
        </p:spPr>
        <p:txBody>
          <a:bodyPr wrap="square" lIns="0" tIns="0" rIns="0" bIns="0" rtlCol="0"/>
          <a:lstStyle/>
          <a:p>
            <a:endParaRPr/>
          </a:p>
        </p:txBody>
      </p:sp>
      <p:sp>
        <p:nvSpPr>
          <p:cNvPr id="11" name="object 11"/>
          <p:cNvSpPr/>
          <p:nvPr/>
        </p:nvSpPr>
        <p:spPr>
          <a:xfrm>
            <a:off x="2125596" y="4855778"/>
            <a:ext cx="14288" cy="0"/>
          </a:xfrm>
          <a:custGeom>
            <a:avLst/>
            <a:gdLst/>
            <a:ahLst/>
            <a:cxnLst/>
            <a:rect l="l" t="t" r="r" b="b"/>
            <a:pathLst>
              <a:path w="19050">
                <a:moveTo>
                  <a:pt x="0" y="0"/>
                </a:moveTo>
                <a:lnTo>
                  <a:pt x="18704" y="0"/>
                </a:lnTo>
              </a:path>
            </a:pathLst>
          </a:custGeom>
          <a:ln w="14960">
            <a:solidFill>
              <a:srgbClr val="EFEFEF"/>
            </a:solidFill>
          </a:ln>
        </p:spPr>
        <p:txBody>
          <a:bodyPr wrap="square" lIns="0" tIns="0" rIns="0" bIns="0" rtlCol="0"/>
          <a:lstStyle/>
          <a:p>
            <a:endParaRPr/>
          </a:p>
        </p:txBody>
      </p:sp>
      <p:sp>
        <p:nvSpPr>
          <p:cNvPr id="12" name="object 12"/>
          <p:cNvSpPr/>
          <p:nvPr/>
        </p:nvSpPr>
        <p:spPr>
          <a:xfrm>
            <a:off x="2251376" y="4850167"/>
            <a:ext cx="0" cy="11430"/>
          </a:xfrm>
          <a:custGeom>
            <a:avLst/>
            <a:gdLst/>
            <a:ahLst/>
            <a:cxnLst/>
            <a:rect l="l" t="t" r="r" b="b"/>
            <a:pathLst>
              <a:path h="15239">
                <a:moveTo>
                  <a:pt x="0" y="0"/>
                </a:moveTo>
                <a:lnTo>
                  <a:pt x="0" y="14960"/>
                </a:lnTo>
              </a:path>
            </a:pathLst>
          </a:custGeom>
          <a:ln w="3175">
            <a:solidFill>
              <a:srgbClr val="EFEFEF"/>
            </a:solidFill>
          </a:ln>
        </p:spPr>
        <p:txBody>
          <a:bodyPr wrap="square" lIns="0" tIns="0" rIns="0" bIns="0" rtlCol="0"/>
          <a:lstStyle/>
          <a:p>
            <a:endParaRPr/>
          </a:p>
        </p:txBody>
      </p:sp>
      <p:sp>
        <p:nvSpPr>
          <p:cNvPr id="13" name="object 13"/>
          <p:cNvSpPr/>
          <p:nvPr/>
        </p:nvSpPr>
        <p:spPr>
          <a:xfrm>
            <a:off x="2289250" y="4855777"/>
            <a:ext cx="11906" cy="0"/>
          </a:xfrm>
          <a:custGeom>
            <a:avLst/>
            <a:gdLst/>
            <a:ahLst/>
            <a:cxnLst/>
            <a:rect l="l" t="t" r="r" b="b"/>
            <a:pathLst>
              <a:path w="15875">
                <a:moveTo>
                  <a:pt x="0" y="0"/>
                </a:moveTo>
                <a:lnTo>
                  <a:pt x="15585" y="0"/>
                </a:lnTo>
              </a:path>
            </a:pathLst>
          </a:custGeom>
          <a:ln w="14960">
            <a:solidFill>
              <a:srgbClr val="EFEFEF"/>
            </a:solidFill>
          </a:ln>
        </p:spPr>
        <p:txBody>
          <a:bodyPr wrap="square" lIns="0" tIns="0" rIns="0" bIns="0" rtlCol="0"/>
          <a:lstStyle/>
          <a:p>
            <a:endParaRPr/>
          </a:p>
        </p:txBody>
      </p:sp>
      <p:sp>
        <p:nvSpPr>
          <p:cNvPr id="14" name="object 14"/>
          <p:cNvSpPr/>
          <p:nvPr/>
        </p:nvSpPr>
        <p:spPr>
          <a:xfrm>
            <a:off x="2401468" y="4855777"/>
            <a:ext cx="25241" cy="0"/>
          </a:xfrm>
          <a:custGeom>
            <a:avLst/>
            <a:gdLst/>
            <a:ahLst/>
            <a:cxnLst/>
            <a:rect l="l" t="t" r="r" b="b"/>
            <a:pathLst>
              <a:path w="33655">
                <a:moveTo>
                  <a:pt x="0" y="0"/>
                </a:moveTo>
                <a:lnTo>
                  <a:pt x="33041" y="0"/>
                </a:lnTo>
              </a:path>
            </a:pathLst>
          </a:custGeom>
          <a:ln w="14960">
            <a:solidFill>
              <a:srgbClr val="EFEFEF"/>
            </a:solidFill>
          </a:ln>
        </p:spPr>
        <p:txBody>
          <a:bodyPr wrap="square" lIns="0" tIns="0" rIns="0" bIns="0" rtlCol="0"/>
          <a:lstStyle/>
          <a:p>
            <a:endParaRPr/>
          </a:p>
        </p:txBody>
      </p:sp>
      <p:sp>
        <p:nvSpPr>
          <p:cNvPr id="15" name="object 15"/>
          <p:cNvSpPr/>
          <p:nvPr/>
        </p:nvSpPr>
        <p:spPr>
          <a:xfrm>
            <a:off x="2513686" y="4855776"/>
            <a:ext cx="38100" cy="0"/>
          </a:xfrm>
          <a:custGeom>
            <a:avLst/>
            <a:gdLst/>
            <a:ahLst/>
            <a:cxnLst/>
            <a:rect l="l" t="t" r="r" b="b"/>
            <a:pathLst>
              <a:path w="50800">
                <a:moveTo>
                  <a:pt x="0" y="0"/>
                </a:moveTo>
                <a:lnTo>
                  <a:pt x="50186" y="0"/>
                </a:lnTo>
              </a:path>
            </a:pathLst>
          </a:custGeom>
          <a:ln w="14960">
            <a:solidFill>
              <a:srgbClr val="EFEFEF"/>
            </a:solidFill>
          </a:ln>
        </p:spPr>
        <p:txBody>
          <a:bodyPr wrap="square" lIns="0" tIns="0" rIns="0" bIns="0" rtlCol="0"/>
          <a:lstStyle/>
          <a:p>
            <a:endParaRPr/>
          </a:p>
        </p:txBody>
      </p:sp>
      <p:sp>
        <p:nvSpPr>
          <p:cNvPr id="16" name="object 16"/>
          <p:cNvSpPr/>
          <p:nvPr/>
        </p:nvSpPr>
        <p:spPr>
          <a:xfrm>
            <a:off x="2625905" y="4855776"/>
            <a:ext cx="50959" cy="0"/>
          </a:xfrm>
          <a:custGeom>
            <a:avLst/>
            <a:gdLst/>
            <a:ahLst/>
            <a:cxnLst/>
            <a:rect l="l" t="t" r="r" b="b"/>
            <a:pathLst>
              <a:path w="67945">
                <a:moveTo>
                  <a:pt x="0" y="0"/>
                </a:moveTo>
                <a:lnTo>
                  <a:pt x="67331" y="0"/>
                </a:lnTo>
              </a:path>
            </a:pathLst>
          </a:custGeom>
          <a:ln w="14960">
            <a:solidFill>
              <a:srgbClr val="EFEFEF"/>
            </a:solidFill>
          </a:ln>
        </p:spPr>
        <p:txBody>
          <a:bodyPr wrap="square" lIns="0" tIns="0" rIns="0" bIns="0" rtlCol="0"/>
          <a:lstStyle/>
          <a:p>
            <a:endParaRPr/>
          </a:p>
        </p:txBody>
      </p:sp>
      <p:sp>
        <p:nvSpPr>
          <p:cNvPr id="17" name="object 17"/>
          <p:cNvSpPr/>
          <p:nvPr/>
        </p:nvSpPr>
        <p:spPr>
          <a:xfrm>
            <a:off x="2751448" y="4855775"/>
            <a:ext cx="61913" cy="0"/>
          </a:xfrm>
          <a:custGeom>
            <a:avLst/>
            <a:gdLst/>
            <a:ahLst/>
            <a:cxnLst/>
            <a:rect l="l" t="t" r="r" b="b"/>
            <a:pathLst>
              <a:path w="82550">
                <a:moveTo>
                  <a:pt x="0" y="0"/>
                </a:moveTo>
                <a:lnTo>
                  <a:pt x="81982" y="0"/>
                </a:lnTo>
              </a:path>
            </a:pathLst>
          </a:custGeom>
          <a:ln w="14960">
            <a:solidFill>
              <a:srgbClr val="EFEFEF"/>
            </a:solidFill>
          </a:ln>
        </p:spPr>
        <p:txBody>
          <a:bodyPr wrap="square" lIns="0" tIns="0" rIns="0" bIns="0" rtlCol="0"/>
          <a:lstStyle/>
          <a:p>
            <a:endParaRPr/>
          </a:p>
        </p:txBody>
      </p:sp>
      <p:sp>
        <p:nvSpPr>
          <p:cNvPr id="18" name="object 18"/>
          <p:cNvSpPr/>
          <p:nvPr/>
        </p:nvSpPr>
        <p:spPr>
          <a:xfrm>
            <a:off x="2850342" y="485577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19" name="object 19"/>
          <p:cNvSpPr/>
          <p:nvPr/>
        </p:nvSpPr>
        <p:spPr>
          <a:xfrm>
            <a:off x="2962560" y="485577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0" name="object 20"/>
          <p:cNvSpPr/>
          <p:nvPr/>
        </p:nvSpPr>
        <p:spPr>
          <a:xfrm>
            <a:off x="3074779" y="485577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1" name="object 21"/>
          <p:cNvSpPr/>
          <p:nvPr/>
        </p:nvSpPr>
        <p:spPr>
          <a:xfrm>
            <a:off x="3186997" y="485577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2" name="object 22"/>
          <p:cNvSpPr/>
          <p:nvPr/>
        </p:nvSpPr>
        <p:spPr>
          <a:xfrm>
            <a:off x="3299216" y="485577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3" name="object 23"/>
          <p:cNvSpPr/>
          <p:nvPr/>
        </p:nvSpPr>
        <p:spPr>
          <a:xfrm>
            <a:off x="3411434" y="4855774"/>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4" name="object 24"/>
          <p:cNvSpPr/>
          <p:nvPr/>
        </p:nvSpPr>
        <p:spPr>
          <a:xfrm>
            <a:off x="3523653" y="4855774"/>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5" name="object 25"/>
          <p:cNvSpPr/>
          <p:nvPr/>
        </p:nvSpPr>
        <p:spPr>
          <a:xfrm>
            <a:off x="3635871" y="485577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6" name="object 26"/>
          <p:cNvSpPr/>
          <p:nvPr/>
        </p:nvSpPr>
        <p:spPr>
          <a:xfrm>
            <a:off x="3748090" y="485577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7" name="object 27"/>
          <p:cNvSpPr/>
          <p:nvPr/>
        </p:nvSpPr>
        <p:spPr>
          <a:xfrm>
            <a:off x="3860308" y="485577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8" name="object 28"/>
          <p:cNvSpPr/>
          <p:nvPr/>
        </p:nvSpPr>
        <p:spPr>
          <a:xfrm>
            <a:off x="3972527" y="4855772"/>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29" name="object 29"/>
          <p:cNvSpPr/>
          <p:nvPr/>
        </p:nvSpPr>
        <p:spPr>
          <a:xfrm>
            <a:off x="4084746" y="4855772"/>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0" name="object 30"/>
          <p:cNvSpPr/>
          <p:nvPr/>
        </p:nvSpPr>
        <p:spPr>
          <a:xfrm>
            <a:off x="4196964" y="4855772"/>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1" name="object 31"/>
          <p:cNvSpPr/>
          <p:nvPr/>
        </p:nvSpPr>
        <p:spPr>
          <a:xfrm>
            <a:off x="4309183" y="4855772"/>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2" name="object 32"/>
          <p:cNvSpPr/>
          <p:nvPr/>
        </p:nvSpPr>
        <p:spPr>
          <a:xfrm>
            <a:off x="4421401" y="4855772"/>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3" name="object 33"/>
          <p:cNvSpPr/>
          <p:nvPr/>
        </p:nvSpPr>
        <p:spPr>
          <a:xfrm>
            <a:off x="4533620" y="4855771"/>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4" name="object 34"/>
          <p:cNvSpPr/>
          <p:nvPr/>
        </p:nvSpPr>
        <p:spPr>
          <a:xfrm>
            <a:off x="4645838" y="4855771"/>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5" name="object 35"/>
          <p:cNvSpPr/>
          <p:nvPr/>
        </p:nvSpPr>
        <p:spPr>
          <a:xfrm>
            <a:off x="4758057" y="4855771"/>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6" name="object 36"/>
          <p:cNvSpPr/>
          <p:nvPr/>
        </p:nvSpPr>
        <p:spPr>
          <a:xfrm>
            <a:off x="4870276" y="4855770"/>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7" name="object 37"/>
          <p:cNvSpPr/>
          <p:nvPr/>
        </p:nvSpPr>
        <p:spPr>
          <a:xfrm>
            <a:off x="4982494" y="4855770"/>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8" name="object 38"/>
          <p:cNvSpPr/>
          <p:nvPr/>
        </p:nvSpPr>
        <p:spPr>
          <a:xfrm>
            <a:off x="5094713" y="4855769"/>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39" name="object 39"/>
          <p:cNvSpPr/>
          <p:nvPr/>
        </p:nvSpPr>
        <p:spPr>
          <a:xfrm>
            <a:off x="5206931" y="4855769"/>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0" name="object 40"/>
          <p:cNvSpPr/>
          <p:nvPr/>
        </p:nvSpPr>
        <p:spPr>
          <a:xfrm>
            <a:off x="5319150" y="4855769"/>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1" name="object 41"/>
          <p:cNvSpPr/>
          <p:nvPr/>
        </p:nvSpPr>
        <p:spPr>
          <a:xfrm>
            <a:off x="5431368" y="4855769"/>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2" name="object 42"/>
          <p:cNvSpPr/>
          <p:nvPr/>
        </p:nvSpPr>
        <p:spPr>
          <a:xfrm>
            <a:off x="5543587" y="4855769"/>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3" name="object 43"/>
          <p:cNvSpPr/>
          <p:nvPr/>
        </p:nvSpPr>
        <p:spPr>
          <a:xfrm>
            <a:off x="5655805" y="4855768"/>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4" name="object 44"/>
          <p:cNvSpPr/>
          <p:nvPr/>
        </p:nvSpPr>
        <p:spPr>
          <a:xfrm>
            <a:off x="5768024" y="4855768"/>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5" name="object 45"/>
          <p:cNvSpPr/>
          <p:nvPr/>
        </p:nvSpPr>
        <p:spPr>
          <a:xfrm>
            <a:off x="5880243" y="4855768"/>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6" name="object 46"/>
          <p:cNvSpPr/>
          <p:nvPr/>
        </p:nvSpPr>
        <p:spPr>
          <a:xfrm>
            <a:off x="5992461" y="4855767"/>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7" name="object 47"/>
          <p:cNvSpPr/>
          <p:nvPr/>
        </p:nvSpPr>
        <p:spPr>
          <a:xfrm>
            <a:off x="6104680" y="4855767"/>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8" name="object 48"/>
          <p:cNvSpPr/>
          <p:nvPr/>
        </p:nvSpPr>
        <p:spPr>
          <a:xfrm>
            <a:off x="6216898"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49" name="object 49"/>
          <p:cNvSpPr/>
          <p:nvPr/>
        </p:nvSpPr>
        <p:spPr>
          <a:xfrm>
            <a:off x="6329117"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0" name="object 50"/>
          <p:cNvSpPr/>
          <p:nvPr/>
        </p:nvSpPr>
        <p:spPr>
          <a:xfrm>
            <a:off x="6441335"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1" name="object 51"/>
          <p:cNvSpPr/>
          <p:nvPr/>
        </p:nvSpPr>
        <p:spPr>
          <a:xfrm>
            <a:off x="6553554"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2" name="object 52"/>
          <p:cNvSpPr/>
          <p:nvPr/>
        </p:nvSpPr>
        <p:spPr>
          <a:xfrm>
            <a:off x="6665773"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3" name="object 53"/>
          <p:cNvSpPr/>
          <p:nvPr/>
        </p:nvSpPr>
        <p:spPr>
          <a:xfrm>
            <a:off x="6777991" y="4855766"/>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4" name="object 54"/>
          <p:cNvSpPr/>
          <p:nvPr/>
        </p:nvSpPr>
        <p:spPr>
          <a:xfrm>
            <a:off x="6890209" y="485576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5" name="object 55"/>
          <p:cNvSpPr/>
          <p:nvPr/>
        </p:nvSpPr>
        <p:spPr>
          <a:xfrm>
            <a:off x="7002428" y="4855765"/>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6" name="object 56"/>
          <p:cNvSpPr/>
          <p:nvPr/>
        </p:nvSpPr>
        <p:spPr>
          <a:xfrm>
            <a:off x="7114647" y="4855764"/>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7" name="object 57"/>
          <p:cNvSpPr/>
          <p:nvPr/>
        </p:nvSpPr>
        <p:spPr>
          <a:xfrm>
            <a:off x="7226866" y="4855764"/>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8" name="object 58"/>
          <p:cNvSpPr/>
          <p:nvPr/>
        </p:nvSpPr>
        <p:spPr>
          <a:xfrm>
            <a:off x="7339084" y="4855764"/>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59" name="object 59"/>
          <p:cNvSpPr/>
          <p:nvPr/>
        </p:nvSpPr>
        <p:spPr>
          <a:xfrm>
            <a:off x="7451303" y="485576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60" name="object 60"/>
          <p:cNvSpPr/>
          <p:nvPr/>
        </p:nvSpPr>
        <p:spPr>
          <a:xfrm>
            <a:off x="7563521" y="485576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61" name="object 61"/>
          <p:cNvSpPr/>
          <p:nvPr/>
        </p:nvSpPr>
        <p:spPr>
          <a:xfrm>
            <a:off x="7675739" y="485576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62" name="object 62"/>
          <p:cNvSpPr/>
          <p:nvPr/>
        </p:nvSpPr>
        <p:spPr>
          <a:xfrm>
            <a:off x="7787959" y="4855763"/>
            <a:ext cx="75248" cy="0"/>
          </a:xfrm>
          <a:custGeom>
            <a:avLst/>
            <a:gdLst/>
            <a:ahLst/>
            <a:cxnLst/>
            <a:rect l="l" t="t" r="r" b="b"/>
            <a:pathLst>
              <a:path w="100329">
                <a:moveTo>
                  <a:pt x="0" y="0"/>
                </a:moveTo>
                <a:lnTo>
                  <a:pt x="99749" y="0"/>
                </a:lnTo>
              </a:path>
            </a:pathLst>
          </a:custGeom>
          <a:ln w="14960">
            <a:solidFill>
              <a:srgbClr val="EFEFEF"/>
            </a:solidFill>
          </a:ln>
        </p:spPr>
        <p:txBody>
          <a:bodyPr wrap="square" lIns="0" tIns="0" rIns="0" bIns="0" rtlCol="0"/>
          <a:lstStyle/>
          <a:p>
            <a:endParaRPr/>
          </a:p>
        </p:txBody>
      </p:sp>
      <p:sp>
        <p:nvSpPr>
          <p:cNvPr id="63" name="object 63"/>
          <p:cNvSpPr/>
          <p:nvPr/>
        </p:nvSpPr>
        <p:spPr>
          <a:xfrm>
            <a:off x="7900177" y="4855763"/>
            <a:ext cx="2381" cy="0"/>
          </a:xfrm>
          <a:custGeom>
            <a:avLst/>
            <a:gdLst/>
            <a:ahLst/>
            <a:cxnLst/>
            <a:rect l="l" t="t" r="r" b="b"/>
            <a:pathLst>
              <a:path w="3175">
                <a:moveTo>
                  <a:pt x="0" y="0"/>
                </a:moveTo>
                <a:lnTo>
                  <a:pt x="2805" y="0"/>
                </a:lnTo>
              </a:path>
            </a:pathLst>
          </a:custGeom>
          <a:ln w="14960">
            <a:solidFill>
              <a:srgbClr val="EFEFEF"/>
            </a:solidFill>
          </a:ln>
        </p:spPr>
        <p:txBody>
          <a:bodyPr wrap="square" lIns="0" tIns="0" rIns="0" bIns="0" rtlCol="0"/>
          <a:lstStyle/>
          <a:p>
            <a:endParaRPr/>
          </a:p>
        </p:txBody>
      </p:sp>
      <p:sp>
        <p:nvSpPr>
          <p:cNvPr id="64" name="object 64"/>
          <p:cNvSpPr/>
          <p:nvPr/>
        </p:nvSpPr>
        <p:spPr>
          <a:xfrm>
            <a:off x="1279282" y="4078210"/>
            <a:ext cx="75248" cy="0"/>
          </a:xfrm>
          <a:custGeom>
            <a:avLst/>
            <a:gdLst/>
            <a:ahLst/>
            <a:cxnLst/>
            <a:rect l="l" t="t" r="r" b="b"/>
            <a:pathLst>
              <a:path w="100330">
                <a:moveTo>
                  <a:pt x="0" y="0"/>
                </a:moveTo>
                <a:lnTo>
                  <a:pt x="99749" y="0"/>
                </a:lnTo>
              </a:path>
            </a:pathLst>
          </a:custGeom>
          <a:ln w="14960">
            <a:solidFill>
              <a:srgbClr val="EFEFEF"/>
            </a:solidFill>
          </a:ln>
        </p:spPr>
        <p:txBody>
          <a:bodyPr wrap="square" lIns="0" tIns="0" rIns="0" bIns="0" rtlCol="0"/>
          <a:lstStyle/>
          <a:p>
            <a:endParaRPr/>
          </a:p>
        </p:txBody>
      </p:sp>
      <p:sp>
        <p:nvSpPr>
          <p:cNvPr id="65" name="object 65"/>
          <p:cNvSpPr/>
          <p:nvPr/>
        </p:nvSpPr>
        <p:spPr>
          <a:xfrm>
            <a:off x="1391501" y="4078201"/>
            <a:ext cx="6471285" cy="0"/>
          </a:xfrm>
          <a:custGeom>
            <a:avLst/>
            <a:gdLst/>
            <a:ahLst/>
            <a:cxnLst/>
            <a:rect l="l" t="t" r="r" b="b"/>
            <a:pathLst>
              <a:path w="8628380">
                <a:moveTo>
                  <a:pt x="0" y="0"/>
                </a:moveTo>
                <a:lnTo>
                  <a:pt x="8628360" y="0"/>
                </a:lnTo>
              </a:path>
            </a:pathLst>
          </a:custGeom>
          <a:ln w="14982">
            <a:solidFill>
              <a:srgbClr val="EFEFEF"/>
            </a:solidFill>
            <a:prstDash val="sysDash"/>
          </a:ln>
        </p:spPr>
        <p:txBody>
          <a:bodyPr wrap="square" lIns="0" tIns="0" rIns="0" bIns="0" rtlCol="0"/>
          <a:lstStyle/>
          <a:p>
            <a:endParaRPr/>
          </a:p>
        </p:txBody>
      </p:sp>
      <p:sp>
        <p:nvSpPr>
          <p:cNvPr id="66" name="object 66"/>
          <p:cNvSpPr/>
          <p:nvPr/>
        </p:nvSpPr>
        <p:spPr>
          <a:xfrm>
            <a:off x="7900177" y="4078193"/>
            <a:ext cx="2381" cy="0"/>
          </a:xfrm>
          <a:custGeom>
            <a:avLst/>
            <a:gdLst/>
            <a:ahLst/>
            <a:cxnLst/>
            <a:rect l="l" t="t" r="r" b="b"/>
            <a:pathLst>
              <a:path w="3175">
                <a:moveTo>
                  <a:pt x="0" y="0"/>
                </a:moveTo>
                <a:lnTo>
                  <a:pt x="2805" y="0"/>
                </a:lnTo>
              </a:path>
            </a:pathLst>
          </a:custGeom>
          <a:ln w="14960">
            <a:solidFill>
              <a:srgbClr val="EFEFEF"/>
            </a:solidFill>
          </a:ln>
        </p:spPr>
        <p:txBody>
          <a:bodyPr wrap="square" lIns="0" tIns="0" rIns="0" bIns="0" rtlCol="0"/>
          <a:lstStyle/>
          <a:p>
            <a:endParaRPr/>
          </a:p>
        </p:txBody>
      </p:sp>
      <p:sp>
        <p:nvSpPr>
          <p:cNvPr id="67" name="object 67"/>
          <p:cNvSpPr/>
          <p:nvPr/>
        </p:nvSpPr>
        <p:spPr>
          <a:xfrm>
            <a:off x="1279282" y="3300873"/>
            <a:ext cx="75248" cy="0"/>
          </a:xfrm>
          <a:custGeom>
            <a:avLst/>
            <a:gdLst/>
            <a:ahLst/>
            <a:cxnLst/>
            <a:rect l="l" t="t" r="r" b="b"/>
            <a:pathLst>
              <a:path w="100330">
                <a:moveTo>
                  <a:pt x="0" y="0"/>
                </a:moveTo>
                <a:lnTo>
                  <a:pt x="99749" y="0"/>
                </a:lnTo>
              </a:path>
            </a:pathLst>
          </a:custGeom>
          <a:ln w="14960">
            <a:solidFill>
              <a:srgbClr val="EFEFEF"/>
            </a:solidFill>
          </a:ln>
        </p:spPr>
        <p:txBody>
          <a:bodyPr wrap="square" lIns="0" tIns="0" rIns="0" bIns="0" rtlCol="0"/>
          <a:lstStyle/>
          <a:p>
            <a:endParaRPr/>
          </a:p>
        </p:txBody>
      </p:sp>
      <p:sp>
        <p:nvSpPr>
          <p:cNvPr id="68" name="object 68"/>
          <p:cNvSpPr/>
          <p:nvPr/>
        </p:nvSpPr>
        <p:spPr>
          <a:xfrm>
            <a:off x="7900177" y="3300856"/>
            <a:ext cx="2381" cy="0"/>
          </a:xfrm>
          <a:custGeom>
            <a:avLst/>
            <a:gdLst/>
            <a:ahLst/>
            <a:cxnLst/>
            <a:rect l="l" t="t" r="r" b="b"/>
            <a:pathLst>
              <a:path w="3175">
                <a:moveTo>
                  <a:pt x="0" y="0"/>
                </a:moveTo>
                <a:lnTo>
                  <a:pt x="2805" y="0"/>
                </a:lnTo>
              </a:path>
            </a:pathLst>
          </a:custGeom>
          <a:ln w="14960">
            <a:solidFill>
              <a:srgbClr val="EFEFEF"/>
            </a:solidFill>
          </a:ln>
        </p:spPr>
        <p:txBody>
          <a:bodyPr wrap="square" lIns="0" tIns="0" rIns="0" bIns="0" rtlCol="0"/>
          <a:lstStyle/>
          <a:p>
            <a:endParaRPr/>
          </a:p>
        </p:txBody>
      </p:sp>
      <p:sp>
        <p:nvSpPr>
          <p:cNvPr id="69" name="object 69"/>
          <p:cNvSpPr/>
          <p:nvPr/>
        </p:nvSpPr>
        <p:spPr>
          <a:xfrm>
            <a:off x="1279282" y="2523303"/>
            <a:ext cx="75248" cy="0"/>
          </a:xfrm>
          <a:custGeom>
            <a:avLst/>
            <a:gdLst/>
            <a:ahLst/>
            <a:cxnLst/>
            <a:rect l="l" t="t" r="r" b="b"/>
            <a:pathLst>
              <a:path w="100330">
                <a:moveTo>
                  <a:pt x="0" y="0"/>
                </a:moveTo>
                <a:lnTo>
                  <a:pt x="99749" y="0"/>
                </a:lnTo>
              </a:path>
            </a:pathLst>
          </a:custGeom>
          <a:ln w="14960">
            <a:solidFill>
              <a:srgbClr val="EFEFEF"/>
            </a:solidFill>
          </a:ln>
        </p:spPr>
        <p:txBody>
          <a:bodyPr wrap="square" lIns="0" tIns="0" rIns="0" bIns="0" rtlCol="0"/>
          <a:lstStyle/>
          <a:p>
            <a:endParaRPr/>
          </a:p>
        </p:txBody>
      </p:sp>
      <p:sp>
        <p:nvSpPr>
          <p:cNvPr id="70" name="object 70"/>
          <p:cNvSpPr/>
          <p:nvPr/>
        </p:nvSpPr>
        <p:spPr>
          <a:xfrm>
            <a:off x="1391501" y="2523294"/>
            <a:ext cx="6471285" cy="0"/>
          </a:xfrm>
          <a:custGeom>
            <a:avLst/>
            <a:gdLst/>
            <a:ahLst/>
            <a:cxnLst/>
            <a:rect l="l" t="t" r="r" b="b"/>
            <a:pathLst>
              <a:path w="8628380">
                <a:moveTo>
                  <a:pt x="0" y="0"/>
                </a:moveTo>
                <a:lnTo>
                  <a:pt x="8628360" y="0"/>
                </a:lnTo>
              </a:path>
            </a:pathLst>
          </a:custGeom>
          <a:ln w="14982">
            <a:solidFill>
              <a:srgbClr val="EFEFEF"/>
            </a:solidFill>
            <a:prstDash val="sysDash"/>
          </a:ln>
        </p:spPr>
        <p:txBody>
          <a:bodyPr wrap="square" lIns="0" tIns="0" rIns="0" bIns="0" rtlCol="0"/>
          <a:lstStyle/>
          <a:p>
            <a:endParaRPr/>
          </a:p>
        </p:txBody>
      </p:sp>
      <p:sp>
        <p:nvSpPr>
          <p:cNvPr id="71" name="object 71"/>
          <p:cNvSpPr/>
          <p:nvPr/>
        </p:nvSpPr>
        <p:spPr>
          <a:xfrm>
            <a:off x="7900177" y="2523286"/>
            <a:ext cx="2381" cy="0"/>
          </a:xfrm>
          <a:custGeom>
            <a:avLst/>
            <a:gdLst/>
            <a:ahLst/>
            <a:cxnLst/>
            <a:rect l="l" t="t" r="r" b="b"/>
            <a:pathLst>
              <a:path w="3175">
                <a:moveTo>
                  <a:pt x="0" y="0"/>
                </a:moveTo>
                <a:lnTo>
                  <a:pt x="2805" y="0"/>
                </a:lnTo>
              </a:path>
            </a:pathLst>
          </a:custGeom>
          <a:ln w="14960">
            <a:solidFill>
              <a:srgbClr val="EFEFEF"/>
            </a:solidFill>
          </a:ln>
        </p:spPr>
        <p:txBody>
          <a:bodyPr wrap="square" lIns="0" tIns="0" rIns="0" bIns="0" rtlCol="0"/>
          <a:lstStyle/>
          <a:p>
            <a:endParaRPr/>
          </a:p>
        </p:txBody>
      </p:sp>
      <p:grpSp>
        <p:nvGrpSpPr>
          <p:cNvPr id="72" name="object 72"/>
          <p:cNvGrpSpPr/>
          <p:nvPr/>
        </p:nvGrpSpPr>
        <p:grpSpPr>
          <a:xfrm>
            <a:off x="1425166" y="4239416"/>
            <a:ext cx="75248" cy="1393984"/>
            <a:chOff x="1900222" y="4509554"/>
            <a:chExt cx="100330" cy="1858645"/>
          </a:xfrm>
        </p:grpSpPr>
        <p:sp>
          <p:nvSpPr>
            <p:cNvPr id="73" name="object 73"/>
            <p:cNvSpPr/>
            <p:nvPr/>
          </p:nvSpPr>
          <p:spPr>
            <a:xfrm>
              <a:off x="1900223" y="4509556"/>
              <a:ext cx="100330" cy="1858645"/>
            </a:xfrm>
            <a:custGeom>
              <a:avLst/>
              <a:gdLst/>
              <a:ahLst/>
              <a:cxnLst/>
              <a:rect l="l" t="t" r="r" b="b"/>
              <a:pathLst>
                <a:path w="100330" h="1858645">
                  <a:moveTo>
                    <a:pt x="99748" y="1858151"/>
                  </a:moveTo>
                  <a:lnTo>
                    <a:pt x="0" y="1858151"/>
                  </a:lnTo>
                  <a:lnTo>
                    <a:pt x="0" y="0"/>
                  </a:lnTo>
                  <a:lnTo>
                    <a:pt x="99748" y="0"/>
                  </a:lnTo>
                  <a:lnTo>
                    <a:pt x="99748" y="1858151"/>
                  </a:lnTo>
                  <a:close/>
                </a:path>
              </a:pathLst>
            </a:custGeom>
            <a:solidFill>
              <a:srgbClr val="FF8080"/>
            </a:solidFill>
          </p:spPr>
          <p:txBody>
            <a:bodyPr wrap="square" lIns="0" tIns="0" rIns="0" bIns="0" rtlCol="0"/>
            <a:lstStyle/>
            <a:p>
              <a:endParaRPr/>
            </a:p>
          </p:txBody>
        </p:sp>
        <p:sp>
          <p:nvSpPr>
            <p:cNvPr id="74" name="object 74"/>
            <p:cNvSpPr/>
            <p:nvPr/>
          </p:nvSpPr>
          <p:spPr>
            <a:xfrm>
              <a:off x="1905210" y="4514542"/>
              <a:ext cx="90170" cy="1848485"/>
            </a:xfrm>
            <a:custGeom>
              <a:avLst/>
              <a:gdLst/>
              <a:ahLst/>
              <a:cxnLst/>
              <a:rect l="l" t="t" r="r" b="b"/>
              <a:pathLst>
                <a:path w="90169" h="1848485">
                  <a:moveTo>
                    <a:pt x="0" y="0"/>
                  </a:moveTo>
                  <a:lnTo>
                    <a:pt x="89774" y="0"/>
                  </a:lnTo>
                  <a:lnTo>
                    <a:pt x="89774" y="1848176"/>
                  </a:lnTo>
                  <a:lnTo>
                    <a:pt x="0" y="1848176"/>
                  </a:lnTo>
                  <a:lnTo>
                    <a:pt x="0" y="0"/>
                  </a:lnTo>
                  <a:close/>
                </a:path>
              </a:pathLst>
            </a:custGeom>
            <a:ln w="9974">
              <a:solidFill>
                <a:srgbClr val="FF8080"/>
              </a:solidFill>
            </a:ln>
          </p:spPr>
          <p:txBody>
            <a:bodyPr wrap="square" lIns="0" tIns="0" rIns="0" bIns="0" rtlCol="0"/>
            <a:lstStyle/>
            <a:p>
              <a:endParaRPr/>
            </a:p>
          </p:txBody>
        </p:sp>
      </p:grpSp>
      <p:grpSp>
        <p:nvGrpSpPr>
          <p:cNvPr id="75" name="object 75"/>
          <p:cNvGrpSpPr/>
          <p:nvPr/>
        </p:nvGrpSpPr>
        <p:grpSpPr>
          <a:xfrm>
            <a:off x="1550244" y="4251803"/>
            <a:ext cx="75248" cy="1381601"/>
            <a:chOff x="2066992" y="4526070"/>
            <a:chExt cx="100330" cy="1842135"/>
          </a:xfrm>
        </p:grpSpPr>
        <p:sp>
          <p:nvSpPr>
            <p:cNvPr id="76" name="object 76"/>
            <p:cNvSpPr/>
            <p:nvPr/>
          </p:nvSpPr>
          <p:spPr>
            <a:xfrm>
              <a:off x="2066992" y="4526072"/>
              <a:ext cx="100330" cy="1842135"/>
            </a:xfrm>
            <a:custGeom>
              <a:avLst/>
              <a:gdLst/>
              <a:ahLst/>
              <a:cxnLst/>
              <a:rect l="l" t="t" r="r" b="b"/>
              <a:pathLst>
                <a:path w="100330" h="1842135">
                  <a:moveTo>
                    <a:pt x="100060" y="1841634"/>
                  </a:moveTo>
                  <a:lnTo>
                    <a:pt x="0" y="1841634"/>
                  </a:lnTo>
                  <a:lnTo>
                    <a:pt x="0" y="0"/>
                  </a:lnTo>
                  <a:lnTo>
                    <a:pt x="100060" y="0"/>
                  </a:lnTo>
                  <a:lnTo>
                    <a:pt x="100060" y="1841634"/>
                  </a:lnTo>
                  <a:close/>
                </a:path>
              </a:pathLst>
            </a:custGeom>
            <a:solidFill>
              <a:srgbClr val="FF8080"/>
            </a:solidFill>
          </p:spPr>
          <p:txBody>
            <a:bodyPr wrap="square" lIns="0" tIns="0" rIns="0" bIns="0" rtlCol="0"/>
            <a:lstStyle/>
            <a:p>
              <a:endParaRPr/>
            </a:p>
          </p:txBody>
        </p:sp>
        <p:sp>
          <p:nvSpPr>
            <p:cNvPr id="77" name="object 77"/>
            <p:cNvSpPr/>
            <p:nvPr/>
          </p:nvSpPr>
          <p:spPr>
            <a:xfrm>
              <a:off x="2071979" y="4531058"/>
              <a:ext cx="90170" cy="1831975"/>
            </a:xfrm>
            <a:custGeom>
              <a:avLst/>
              <a:gdLst/>
              <a:ahLst/>
              <a:cxnLst/>
              <a:rect l="l" t="t" r="r" b="b"/>
              <a:pathLst>
                <a:path w="90169" h="1831975">
                  <a:moveTo>
                    <a:pt x="0" y="0"/>
                  </a:moveTo>
                  <a:lnTo>
                    <a:pt x="90085" y="0"/>
                  </a:lnTo>
                  <a:lnTo>
                    <a:pt x="90085" y="1831660"/>
                  </a:lnTo>
                  <a:lnTo>
                    <a:pt x="0" y="1831660"/>
                  </a:lnTo>
                  <a:lnTo>
                    <a:pt x="0" y="0"/>
                  </a:lnTo>
                  <a:close/>
                </a:path>
              </a:pathLst>
            </a:custGeom>
            <a:ln w="9974">
              <a:solidFill>
                <a:srgbClr val="FF8080"/>
              </a:solidFill>
            </a:ln>
          </p:spPr>
          <p:txBody>
            <a:bodyPr wrap="square" lIns="0" tIns="0" rIns="0" bIns="0" rtlCol="0"/>
            <a:lstStyle/>
            <a:p>
              <a:endParaRPr/>
            </a:p>
          </p:txBody>
        </p:sp>
      </p:grpSp>
      <p:grpSp>
        <p:nvGrpSpPr>
          <p:cNvPr id="78" name="object 78"/>
          <p:cNvGrpSpPr/>
          <p:nvPr/>
        </p:nvGrpSpPr>
        <p:grpSpPr>
          <a:xfrm>
            <a:off x="1675319" y="4362580"/>
            <a:ext cx="75248" cy="1270635"/>
            <a:chOff x="2233759" y="4673773"/>
            <a:chExt cx="100330" cy="1694180"/>
          </a:xfrm>
        </p:grpSpPr>
        <p:sp>
          <p:nvSpPr>
            <p:cNvPr id="79" name="object 79"/>
            <p:cNvSpPr/>
            <p:nvPr/>
          </p:nvSpPr>
          <p:spPr>
            <a:xfrm>
              <a:off x="2233760" y="4673774"/>
              <a:ext cx="100330" cy="1694180"/>
            </a:xfrm>
            <a:custGeom>
              <a:avLst/>
              <a:gdLst/>
              <a:ahLst/>
              <a:cxnLst/>
              <a:rect l="l" t="t" r="r" b="b"/>
              <a:pathLst>
                <a:path w="100330" h="1694179">
                  <a:moveTo>
                    <a:pt x="100060" y="1693930"/>
                  </a:moveTo>
                  <a:lnTo>
                    <a:pt x="0" y="1693930"/>
                  </a:lnTo>
                  <a:lnTo>
                    <a:pt x="0" y="0"/>
                  </a:lnTo>
                  <a:lnTo>
                    <a:pt x="100060" y="0"/>
                  </a:lnTo>
                  <a:lnTo>
                    <a:pt x="100060" y="1693930"/>
                  </a:lnTo>
                  <a:close/>
                </a:path>
              </a:pathLst>
            </a:custGeom>
            <a:solidFill>
              <a:srgbClr val="FF8080"/>
            </a:solidFill>
          </p:spPr>
          <p:txBody>
            <a:bodyPr wrap="square" lIns="0" tIns="0" rIns="0" bIns="0" rtlCol="0"/>
            <a:lstStyle/>
            <a:p>
              <a:endParaRPr/>
            </a:p>
          </p:txBody>
        </p:sp>
        <p:sp>
          <p:nvSpPr>
            <p:cNvPr id="80" name="object 80"/>
            <p:cNvSpPr/>
            <p:nvPr/>
          </p:nvSpPr>
          <p:spPr>
            <a:xfrm>
              <a:off x="2238747" y="4678761"/>
              <a:ext cx="90170" cy="1684020"/>
            </a:xfrm>
            <a:custGeom>
              <a:avLst/>
              <a:gdLst/>
              <a:ahLst/>
              <a:cxnLst/>
              <a:rect l="l" t="t" r="r" b="b"/>
              <a:pathLst>
                <a:path w="90169" h="1684020">
                  <a:moveTo>
                    <a:pt x="0" y="0"/>
                  </a:moveTo>
                  <a:lnTo>
                    <a:pt x="90085" y="0"/>
                  </a:lnTo>
                  <a:lnTo>
                    <a:pt x="90085" y="1683955"/>
                  </a:lnTo>
                  <a:lnTo>
                    <a:pt x="0" y="1683955"/>
                  </a:lnTo>
                  <a:lnTo>
                    <a:pt x="0" y="0"/>
                  </a:lnTo>
                  <a:close/>
                </a:path>
              </a:pathLst>
            </a:custGeom>
            <a:ln w="9974">
              <a:solidFill>
                <a:srgbClr val="FF8080"/>
              </a:solidFill>
            </a:ln>
          </p:spPr>
          <p:txBody>
            <a:bodyPr wrap="square" lIns="0" tIns="0" rIns="0" bIns="0" rtlCol="0"/>
            <a:lstStyle/>
            <a:p>
              <a:endParaRPr/>
            </a:p>
          </p:txBody>
        </p:sp>
      </p:grpSp>
      <p:grpSp>
        <p:nvGrpSpPr>
          <p:cNvPr id="81" name="object 81"/>
          <p:cNvGrpSpPr/>
          <p:nvPr/>
        </p:nvGrpSpPr>
        <p:grpSpPr>
          <a:xfrm>
            <a:off x="1800629" y="4373564"/>
            <a:ext cx="75248" cy="1259681"/>
            <a:chOff x="2400839" y="4688418"/>
            <a:chExt cx="100330" cy="1679575"/>
          </a:xfrm>
        </p:grpSpPr>
        <p:sp>
          <p:nvSpPr>
            <p:cNvPr id="82" name="object 82"/>
            <p:cNvSpPr/>
            <p:nvPr/>
          </p:nvSpPr>
          <p:spPr>
            <a:xfrm>
              <a:off x="2400839" y="4688418"/>
              <a:ext cx="100330" cy="1679575"/>
            </a:xfrm>
            <a:custGeom>
              <a:avLst/>
              <a:gdLst/>
              <a:ahLst/>
              <a:cxnLst/>
              <a:rect l="l" t="t" r="r" b="b"/>
              <a:pathLst>
                <a:path w="100330" h="1679575">
                  <a:moveTo>
                    <a:pt x="99751" y="1679285"/>
                  </a:moveTo>
                  <a:lnTo>
                    <a:pt x="0" y="1679285"/>
                  </a:lnTo>
                  <a:lnTo>
                    <a:pt x="0" y="0"/>
                  </a:lnTo>
                  <a:lnTo>
                    <a:pt x="99751" y="0"/>
                  </a:lnTo>
                  <a:lnTo>
                    <a:pt x="99751" y="1679285"/>
                  </a:lnTo>
                  <a:close/>
                </a:path>
              </a:pathLst>
            </a:custGeom>
            <a:solidFill>
              <a:srgbClr val="FF8080"/>
            </a:solidFill>
          </p:spPr>
          <p:txBody>
            <a:bodyPr wrap="square" lIns="0" tIns="0" rIns="0" bIns="0" rtlCol="0"/>
            <a:lstStyle/>
            <a:p>
              <a:endParaRPr/>
            </a:p>
          </p:txBody>
        </p:sp>
        <p:sp>
          <p:nvSpPr>
            <p:cNvPr id="83" name="object 83"/>
            <p:cNvSpPr/>
            <p:nvPr/>
          </p:nvSpPr>
          <p:spPr>
            <a:xfrm>
              <a:off x="2405829" y="4693406"/>
              <a:ext cx="90170" cy="1669414"/>
            </a:xfrm>
            <a:custGeom>
              <a:avLst/>
              <a:gdLst/>
              <a:ahLst/>
              <a:cxnLst/>
              <a:rect l="l" t="t" r="r" b="b"/>
              <a:pathLst>
                <a:path w="90169" h="1669414">
                  <a:moveTo>
                    <a:pt x="0" y="0"/>
                  </a:moveTo>
                  <a:lnTo>
                    <a:pt x="89774" y="0"/>
                  </a:lnTo>
                  <a:lnTo>
                    <a:pt x="89774" y="1669310"/>
                  </a:lnTo>
                  <a:lnTo>
                    <a:pt x="0" y="1669310"/>
                  </a:lnTo>
                  <a:lnTo>
                    <a:pt x="0" y="0"/>
                  </a:lnTo>
                  <a:close/>
                </a:path>
              </a:pathLst>
            </a:custGeom>
            <a:ln w="9974">
              <a:solidFill>
                <a:srgbClr val="FF8080"/>
              </a:solidFill>
            </a:ln>
          </p:spPr>
          <p:txBody>
            <a:bodyPr wrap="square" lIns="0" tIns="0" rIns="0" bIns="0" rtlCol="0"/>
            <a:lstStyle/>
            <a:p>
              <a:endParaRPr/>
            </a:p>
          </p:txBody>
        </p:sp>
      </p:grpSp>
      <p:grpSp>
        <p:nvGrpSpPr>
          <p:cNvPr id="84" name="object 84"/>
          <p:cNvGrpSpPr/>
          <p:nvPr/>
        </p:nvGrpSpPr>
        <p:grpSpPr>
          <a:xfrm>
            <a:off x="1925707" y="4382912"/>
            <a:ext cx="75248" cy="1250156"/>
            <a:chOff x="2567609" y="4700882"/>
            <a:chExt cx="100330" cy="1666875"/>
          </a:xfrm>
        </p:grpSpPr>
        <p:sp>
          <p:nvSpPr>
            <p:cNvPr id="85" name="object 85"/>
            <p:cNvSpPr/>
            <p:nvPr/>
          </p:nvSpPr>
          <p:spPr>
            <a:xfrm>
              <a:off x="2567609" y="4700884"/>
              <a:ext cx="100330" cy="1666875"/>
            </a:xfrm>
            <a:custGeom>
              <a:avLst/>
              <a:gdLst/>
              <a:ahLst/>
              <a:cxnLst/>
              <a:rect l="l" t="t" r="r" b="b"/>
              <a:pathLst>
                <a:path w="100330" h="1666875">
                  <a:moveTo>
                    <a:pt x="99749" y="1666818"/>
                  </a:moveTo>
                  <a:lnTo>
                    <a:pt x="0" y="1666818"/>
                  </a:lnTo>
                  <a:lnTo>
                    <a:pt x="0" y="0"/>
                  </a:lnTo>
                  <a:lnTo>
                    <a:pt x="99749" y="0"/>
                  </a:lnTo>
                  <a:lnTo>
                    <a:pt x="99749" y="1666818"/>
                  </a:lnTo>
                  <a:close/>
                </a:path>
              </a:pathLst>
            </a:custGeom>
            <a:solidFill>
              <a:srgbClr val="FF8080"/>
            </a:solidFill>
          </p:spPr>
          <p:txBody>
            <a:bodyPr wrap="square" lIns="0" tIns="0" rIns="0" bIns="0" rtlCol="0"/>
            <a:lstStyle/>
            <a:p>
              <a:endParaRPr/>
            </a:p>
          </p:txBody>
        </p:sp>
        <p:sp>
          <p:nvSpPr>
            <p:cNvPr id="86" name="object 86"/>
            <p:cNvSpPr/>
            <p:nvPr/>
          </p:nvSpPr>
          <p:spPr>
            <a:xfrm>
              <a:off x="2572597" y="4705869"/>
              <a:ext cx="90170" cy="1657350"/>
            </a:xfrm>
            <a:custGeom>
              <a:avLst/>
              <a:gdLst/>
              <a:ahLst/>
              <a:cxnLst/>
              <a:rect l="l" t="t" r="r" b="b"/>
              <a:pathLst>
                <a:path w="90169" h="1657350">
                  <a:moveTo>
                    <a:pt x="0" y="0"/>
                  </a:moveTo>
                  <a:lnTo>
                    <a:pt x="89774" y="0"/>
                  </a:lnTo>
                  <a:lnTo>
                    <a:pt x="89774" y="1656845"/>
                  </a:lnTo>
                  <a:lnTo>
                    <a:pt x="0" y="1656845"/>
                  </a:lnTo>
                  <a:lnTo>
                    <a:pt x="0" y="0"/>
                  </a:lnTo>
                  <a:close/>
                </a:path>
              </a:pathLst>
            </a:custGeom>
            <a:ln w="9974">
              <a:solidFill>
                <a:srgbClr val="FF8080"/>
              </a:solidFill>
            </a:ln>
          </p:spPr>
          <p:txBody>
            <a:bodyPr wrap="square" lIns="0" tIns="0" rIns="0" bIns="0" rtlCol="0"/>
            <a:lstStyle/>
            <a:p>
              <a:endParaRPr/>
            </a:p>
          </p:txBody>
        </p:sp>
      </p:grpSp>
      <p:grpSp>
        <p:nvGrpSpPr>
          <p:cNvPr id="87" name="object 87"/>
          <p:cNvGrpSpPr/>
          <p:nvPr/>
        </p:nvGrpSpPr>
        <p:grpSpPr>
          <a:xfrm>
            <a:off x="2050784" y="4491118"/>
            <a:ext cx="75248" cy="1142048"/>
            <a:chOff x="2734379" y="4845158"/>
            <a:chExt cx="100330" cy="1522730"/>
          </a:xfrm>
        </p:grpSpPr>
        <p:sp>
          <p:nvSpPr>
            <p:cNvPr id="88" name="object 88"/>
            <p:cNvSpPr/>
            <p:nvPr/>
          </p:nvSpPr>
          <p:spPr>
            <a:xfrm>
              <a:off x="2734379" y="4845158"/>
              <a:ext cx="100330" cy="1522730"/>
            </a:xfrm>
            <a:custGeom>
              <a:avLst/>
              <a:gdLst/>
              <a:ahLst/>
              <a:cxnLst/>
              <a:rect l="l" t="t" r="r" b="b"/>
              <a:pathLst>
                <a:path w="100330" h="1522729">
                  <a:moveTo>
                    <a:pt x="99749" y="1522544"/>
                  </a:moveTo>
                  <a:lnTo>
                    <a:pt x="0" y="1522544"/>
                  </a:lnTo>
                  <a:lnTo>
                    <a:pt x="0" y="0"/>
                  </a:lnTo>
                  <a:lnTo>
                    <a:pt x="99749" y="0"/>
                  </a:lnTo>
                  <a:lnTo>
                    <a:pt x="99749" y="1522544"/>
                  </a:lnTo>
                  <a:close/>
                </a:path>
              </a:pathLst>
            </a:custGeom>
            <a:solidFill>
              <a:srgbClr val="FF8080"/>
            </a:solidFill>
          </p:spPr>
          <p:txBody>
            <a:bodyPr wrap="square" lIns="0" tIns="0" rIns="0" bIns="0" rtlCol="0"/>
            <a:lstStyle/>
            <a:p>
              <a:endParaRPr/>
            </a:p>
          </p:txBody>
        </p:sp>
        <p:sp>
          <p:nvSpPr>
            <p:cNvPr id="89" name="object 89"/>
            <p:cNvSpPr/>
            <p:nvPr/>
          </p:nvSpPr>
          <p:spPr>
            <a:xfrm>
              <a:off x="2739367" y="4850146"/>
              <a:ext cx="90170" cy="1512570"/>
            </a:xfrm>
            <a:custGeom>
              <a:avLst/>
              <a:gdLst/>
              <a:ahLst/>
              <a:cxnLst/>
              <a:rect l="l" t="t" r="r" b="b"/>
              <a:pathLst>
                <a:path w="90169" h="1512570">
                  <a:moveTo>
                    <a:pt x="0" y="0"/>
                  </a:moveTo>
                  <a:lnTo>
                    <a:pt x="89774" y="0"/>
                  </a:lnTo>
                  <a:lnTo>
                    <a:pt x="89774" y="1512569"/>
                  </a:lnTo>
                  <a:lnTo>
                    <a:pt x="0" y="1512569"/>
                  </a:lnTo>
                  <a:lnTo>
                    <a:pt x="0" y="0"/>
                  </a:lnTo>
                  <a:close/>
                </a:path>
              </a:pathLst>
            </a:custGeom>
            <a:ln w="9974">
              <a:solidFill>
                <a:srgbClr val="FF8080"/>
              </a:solidFill>
            </a:ln>
          </p:spPr>
          <p:txBody>
            <a:bodyPr wrap="square" lIns="0" tIns="0" rIns="0" bIns="0" rtlCol="0"/>
            <a:lstStyle/>
            <a:p>
              <a:endParaRPr/>
            </a:p>
          </p:txBody>
        </p:sp>
      </p:grpSp>
      <p:grpSp>
        <p:nvGrpSpPr>
          <p:cNvPr id="90" name="object 90"/>
          <p:cNvGrpSpPr/>
          <p:nvPr/>
        </p:nvGrpSpPr>
        <p:grpSpPr>
          <a:xfrm>
            <a:off x="2175861" y="4533419"/>
            <a:ext cx="75248" cy="1099661"/>
            <a:chOff x="2901148" y="4901558"/>
            <a:chExt cx="100330" cy="1466215"/>
          </a:xfrm>
        </p:grpSpPr>
        <p:sp>
          <p:nvSpPr>
            <p:cNvPr id="91" name="object 91"/>
            <p:cNvSpPr/>
            <p:nvPr/>
          </p:nvSpPr>
          <p:spPr>
            <a:xfrm>
              <a:off x="2901148" y="4901558"/>
              <a:ext cx="100330" cy="1466215"/>
            </a:xfrm>
            <a:custGeom>
              <a:avLst/>
              <a:gdLst/>
              <a:ahLst/>
              <a:cxnLst/>
              <a:rect l="l" t="t" r="r" b="b"/>
              <a:pathLst>
                <a:path w="100330" h="1466214">
                  <a:moveTo>
                    <a:pt x="100062" y="1466142"/>
                  </a:moveTo>
                  <a:lnTo>
                    <a:pt x="0" y="1466142"/>
                  </a:lnTo>
                  <a:lnTo>
                    <a:pt x="0" y="0"/>
                  </a:lnTo>
                  <a:lnTo>
                    <a:pt x="100062" y="0"/>
                  </a:lnTo>
                  <a:lnTo>
                    <a:pt x="100062" y="1466142"/>
                  </a:lnTo>
                  <a:close/>
                </a:path>
              </a:pathLst>
            </a:custGeom>
            <a:solidFill>
              <a:srgbClr val="FF8080"/>
            </a:solidFill>
          </p:spPr>
          <p:txBody>
            <a:bodyPr wrap="square" lIns="0" tIns="0" rIns="0" bIns="0" rtlCol="0"/>
            <a:lstStyle/>
            <a:p>
              <a:endParaRPr/>
            </a:p>
          </p:txBody>
        </p:sp>
        <p:sp>
          <p:nvSpPr>
            <p:cNvPr id="92" name="object 92"/>
            <p:cNvSpPr/>
            <p:nvPr/>
          </p:nvSpPr>
          <p:spPr>
            <a:xfrm>
              <a:off x="2906136" y="4906547"/>
              <a:ext cx="90170" cy="1456690"/>
            </a:xfrm>
            <a:custGeom>
              <a:avLst/>
              <a:gdLst/>
              <a:ahLst/>
              <a:cxnLst/>
              <a:rect l="l" t="t" r="r" b="b"/>
              <a:pathLst>
                <a:path w="90169" h="1456689">
                  <a:moveTo>
                    <a:pt x="0" y="0"/>
                  </a:moveTo>
                  <a:lnTo>
                    <a:pt x="90085" y="0"/>
                  </a:lnTo>
                  <a:lnTo>
                    <a:pt x="90085" y="1456165"/>
                  </a:lnTo>
                  <a:lnTo>
                    <a:pt x="0" y="1456165"/>
                  </a:lnTo>
                  <a:lnTo>
                    <a:pt x="0" y="0"/>
                  </a:lnTo>
                  <a:close/>
                </a:path>
              </a:pathLst>
            </a:custGeom>
            <a:ln w="9974">
              <a:solidFill>
                <a:srgbClr val="FF8080"/>
              </a:solidFill>
            </a:ln>
          </p:spPr>
          <p:txBody>
            <a:bodyPr wrap="square" lIns="0" tIns="0" rIns="0" bIns="0" rtlCol="0"/>
            <a:lstStyle/>
            <a:p>
              <a:endParaRPr/>
            </a:p>
          </p:txBody>
        </p:sp>
      </p:grpSp>
      <p:grpSp>
        <p:nvGrpSpPr>
          <p:cNvPr id="93" name="object 93"/>
          <p:cNvGrpSpPr/>
          <p:nvPr/>
        </p:nvGrpSpPr>
        <p:grpSpPr>
          <a:xfrm>
            <a:off x="2300938" y="4556323"/>
            <a:ext cx="75248" cy="1076801"/>
            <a:chOff x="3067918" y="4932097"/>
            <a:chExt cx="100330" cy="1435735"/>
          </a:xfrm>
        </p:grpSpPr>
        <p:sp>
          <p:nvSpPr>
            <p:cNvPr id="94" name="object 94"/>
            <p:cNvSpPr/>
            <p:nvPr/>
          </p:nvSpPr>
          <p:spPr>
            <a:xfrm>
              <a:off x="3067918" y="4932098"/>
              <a:ext cx="100330" cy="1435735"/>
            </a:xfrm>
            <a:custGeom>
              <a:avLst/>
              <a:gdLst/>
              <a:ahLst/>
              <a:cxnLst/>
              <a:rect l="l" t="t" r="r" b="b"/>
              <a:pathLst>
                <a:path w="100330" h="1435735">
                  <a:moveTo>
                    <a:pt x="100062" y="1435602"/>
                  </a:moveTo>
                  <a:lnTo>
                    <a:pt x="0" y="1435602"/>
                  </a:lnTo>
                  <a:lnTo>
                    <a:pt x="0" y="0"/>
                  </a:lnTo>
                  <a:lnTo>
                    <a:pt x="100062" y="0"/>
                  </a:lnTo>
                  <a:lnTo>
                    <a:pt x="100062" y="1435602"/>
                  </a:lnTo>
                  <a:close/>
                </a:path>
              </a:pathLst>
            </a:custGeom>
            <a:solidFill>
              <a:srgbClr val="FF8080"/>
            </a:solidFill>
          </p:spPr>
          <p:txBody>
            <a:bodyPr wrap="square" lIns="0" tIns="0" rIns="0" bIns="0" rtlCol="0"/>
            <a:lstStyle/>
            <a:p>
              <a:endParaRPr/>
            </a:p>
          </p:txBody>
        </p:sp>
        <p:sp>
          <p:nvSpPr>
            <p:cNvPr id="95" name="object 95"/>
            <p:cNvSpPr/>
            <p:nvPr/>
          </p:nvSpPr>
          <p:spPr>
            <a:xfrm>
              <a:off x="3072906" y="4937085"/>
              <a:ext cx="90170" cy="1426210"/>
            </a:xfrm>
            <a:custGeom>
              <a:avLst/>
              <a:gdLst/>
              <a:ahLst/>
              <a:cxnLst/>
              <a:rect l="l" t="t" r="r" b="b"/>
              <a:pathLst>
                <a:path w="90169" h="1426210">
                  <a:moveTo>
                    <a:pt x="0" y="0"/>
                  </a:moveTo>
                  <a:lnTo>
                    <a:pt x="90085" y="0"/>
                  </a:lnTo>
                  <a:lnTo>
                    <a:pt x="90085" y="1425629"/>
                  </a:lnTo>
                  <a:lnTo>
                    <a:pt x="0" y="1425629"/>
                  </a:lnTo>
                  <a:lnTo>
                    <a:pt x="0" y="0"/>
                  </a:lnTo>
                  <a:close/>
                </a:path>
              </a:pathLst>
            </a:custGeom>
            <a:ln w="9974">
              <a:solidFill>
                <a:srgbClr val="FF8080"/>
              </a:solidFill>
            </a:ln>
          </p:spPr>
          <p:txBody>
            <a:bodyPr wrap="square" lIns="0" tIns="0" rIns="0" bIns="0" rtlCol="0"/>
            <a:lstStyle/>
            <a:p>
              <a:endParaRPr/>
            </a:p>
          </p:txBody>
        </p:sp>
      </p:grpSp>
      <p:grpSp>
        <p:nvGrpSpPr>
          <p:cNvPr id="96" name="object 96"/>
          <p:cNvGrpSpPr/>
          <p:nvPr/>
        </p:nvGrpSpPr>
        <p:grpSpPr>
          <a:xfrm>
            <a:off x="2426248" y="4643028"/>
            <a:ext cx="75248" cy="990124"/>
            <a:chOff x="3234998" y="5047704"/>
            <a:chExt cx="100330" cy="1320165"/>
          </a:xfrm>
        </p:grpSpPr>
        <p:sp>
          <p:nvSpPr>
            <p:cNvPr id="97" name="object 97"/>
            <p:cNvSpPr/>
            <p:nvPr/>
          </p:nvSpPr>
          <p:spPr>
            <a:xfrm>
              <a:off x="3234998" y="5047705"/>
              <a:ext cx="100330" cy="1320165"/>
            </a:xfrm>
            <a:custGeom>
              <a:avLst/>
              <a:gdLst/>
              <a:ahLst/>
              <a:cxnLst/>
              <a:rect l="l" t="t" r="r" b="b"/>
              <a:pathLst>
                <a:path w="100329" h="1320164">
                  <a:moveTo>
                    <a:pt x="99751" y="1319996"/>
                  </a:moveTo>
                  <a:lnTo>
                    <a:pt x="0" y="1319996"/>
                  </a:lnTo>
                  <a:lnTo>
                    <a:pt x="0" y="0"/>
                  </a:lnTo>
                  <a:lnTo>
                    <a:pt x="99751" y="0"/>
                  </a:lnTo>
                  <a:lnTo>
                    <a:pt x="99751" y="1319996"/>
                  </a:lnTo>
                  <a:close/>
                </a:path>
              </a:pathLst>
            </a:custGeom>
            <a:solidFill>
              <a:srgbClr val="FF8080"/>
            </a:solidFill>
          </p:spPr>
          <p:txBody>
            <a:bodyPr wrap="square" lIns="0" tIns="0" rIns="0" bIns="0" rtlCol="0"/>
            <a:lstStyle/>
            <a:p>
              <a:endParaRPr/>
            </a:p>
          </p:txBody>
        </p:sp>
        <p:sp>
          <p:nvSpPr>
            <p:cNvPr id="98" name="object 98"/>
            <p:cNvSpPr/>
            <p:nvPr/>
          </p:nvSpPr>
          <p:spPr>
            <a:xfrm>
              <a:off x="3239986" y="5052692"/>
              <a:ext cx="90170" cy="1310640"/>
            </a:xfrm>
            <a:custGeom>
              <a:avLst/>
              <a:gdLst/>
              <a:ahLst/>
              <a:cxnLst/>
              <a:rect l="l" t="t" r="r" b="b"/>
              <a:pathLst>
                <a:path w="90170" h="1310639">
                  <a:moveTo>
                    <a:pt x="0" y="0"/>
                  </a:moveTo>
                  <a:lnTo>
                    <a:pt x="89774" y="0"/>
                  </a:lnTo>
                  <a:lnTo>
                    <a:pt x="89774" y="1310019"/>
                  </a:lnTo>
                  <a:lnTo>
                    <a:pt x="0" y="1310019"/>
                  </a:lnTo>
                  <a:lnTo>
                    <a:pt x="0" y="0"/>
                  </a:lnTo>
                  <a:close/>
                </a:path>
              </a:pathLst>
            </a:custGeom>
            <a:ln w="9974">
              <a:solidFill>
                <a:srgbClr val="FF8080"/>
              </a:solidFill>
            </a:ln>
          </p:spPr>
          <p:txBody>
            <a:bodyPr wrap="square" lIns="0" tIns="0" rIns="0" bIns="0" rtlCol="0"/>
            <a:lstStyle/>
            <a:p>
              <a:endParaRPr/>
            </a:p>
          </p:txBody>
        </p:sp>
      </p:grpSp>
      <p:grpSp>
        <p:nvGrpSpPr>
          <p:cNvPr id="99" name="object 99"/>
          <p:cNvGrpSpPr/>
          <p:nvPr/>
        </p:nvGrpSpPr>
        <p:grpSpPr>
          <a:xfrm>
            <a:off x="2551326" y="4775074"/>
            <a:ext cx="75248" cy="858203"/>
            <a:chOff x="3401768" y="5223765"/>
            <a:chExt cx="100330" cy="1144270"/>
          </a:xfrm>
        </p:grpSpPr>
        <p:sp>
          <p:nvSpPr>
            <p:cNvPr id="100" name="object 100"/>
            <p:cNvSpPr/>
            <p:nvPr/>
          </p:nvSpPr>
          <p:spPr>
            <a:xfrm>
              <a:off x="3401768" y="5223765"/>
              <a:ext cx="100330" cy="1144270"/>
            </a:xfrm>
            <a:custGeom>
              <a:avLst/>
              <a:gdLst/>
              <a:ahLst/>
              <a:cxnLst/>
              <a:rect l="l" t="t" r="r" b="b"/>
              <a:pathLst>
                <a:path w="100329" h="1144270">
                  <a:moveTo>
                    <a:pt x="99749" y="1143933"/>
                  </a:moveTo>
                  <a:lnTo>
                    <a:pt x="0" y="1143933"/>
                  </a:lnTo>
                  <a:lnTo>
                    <a:pt x="0" y="0"/>
                  </a:lnTo>
                  <a:lnTo>
                    <a:pt x="99749" y="0"/>
                  </a:lnTo>
                  <a:lnTo>
                    <a:pt x="99749" y="1143933"/>
                  </a:lnTo>
                  <a:close/>
                </a:path>
              </a:pathLst>
            </a:custGeom>
            <a:solidFill>
              <a:srgbClr val="FF8080"/>
            </a:solidFill>
          </p:spPr>
          <p:txBody>
            <a:bodyPr wrap="square" lIns="0" tIns="0" rIns="0" bIns="0" rtlCol="0"/>
            <a:lstStyle/>
            <a:p>
              <a:endParaRPr/>
            </a:p>
          </p:txBody>
        </p:sp>
        <p:sp>
          <p:nvSpPr>
            <p:cNvPr id="101" name="object 101"/>
            <p:cNvSpPr/>
            <p:nvPr/>
          </p:nvSpPr>
          <p:spPr>
            <a:xfrm>
              <a:off x="3406756" y="5228752"/>
              <a:ext cx="90170" cy="1134110"/>
            </a:xfrm>
            <a:custGeom>
              <a:avLst/>
              <a:gdLst/>
              <a:ahLst/>
              <a:cxnLst/>
              <a:rect l="l" t="t" r="r" b="b"/>
              <a:pathLst>
                <a:path w="90170" h="1134110">
                  <a:moveTo>
                    <a:pt x="0" y="0"/>
                  </a:moveTo>
                  <a:lnTo>
                    <a:pt x="89774" y="0"/>
                  </a:lnTo>
                  <a:lnTo>
                    <a:pt x="89774" y="1133958"/>
                  </a:lnTo>
                  <a:lnTo>
                    <a:pt x="0" y="1133958"/>
                  </a:lnTo>
                  <a:lnTo>
                    <a:pt x="0" y="0"/>
                  </a:lnTo>
                  <a:close/>
                </a:path>
              </a:pathLst>
            </a:custGeom>
            <a:ln w="9974">
              <a:solidFill>
                <a:srgbClr val="FF8080"/>
              </a:solidFill>
            </a:ln>
          </p:spPr>
          <p:txBody>
            <a:bodyPr wrap="square" lIns="0" tIns="0" rIns="0" bIns="0" rtlCol="0"/>
            <a:lstStyle/>
            <a:p>
              <a:endParaRPr/>
            </a:p>
          </p:txBody>
        </p:sp>
      </p:grpSp>
      <p:grpSp>
        <p:nvGrpSpPr>
          <p:cNvPr id="102" name="object 102"/>
          <p:cNvGrpSpPr/>
          <p:nvPr/>
        </p:nvGrpSpPr>
        <p:grpSpPr>
          <a:xfrm>
            <a:off x="2676403" y="4831864"/>
            <a:ext cx="75248" cy="801529"/>
            <a:chOff x="3568537" y="5299485"/>
            <a:chExt cx="100330" cy="1068705"/>
          </a:xfrm>
        </p:grpSpPr>
        <p:sp>
          <p:nvSpPr>
            <p:cNvPr id="103" name="object 103"/>
            <p:cNvSpPr/>
            <p:nvPr/>
          </p:nvSpPr>
          <p:spPr>
            <a:xfrm>
              <a:off x="3568537" y="5299487"/>
              <a:ext cx="100330" cy="1068705"/>
            </a:xfrm>
            <a:custGeom>
              <a:avLst/>
              <a:gdLst/>
              <a:ahLst/>
              <a:cxnLst/>
              <a:rect l="l" t="t" r="r" b="b"/>
              <a:pathLst>
                <a:path w="100329" h="1068704">
                  <a:moveTo>
                    <a:pt x="100060" y="1068211"/>
                  </a:moveTo>
                  <a:lnTo>
                    <a:pt x="0" y="1068211"/>
                  </a:lnTo>
                  <a:lnTo>
                    <a:pt x="0" y="0"/>
                  </a:lnTo>
                  <a:lnTo>
                    <a:pt x="100060" y="0"/>
                  </a:lnTo>
                  <a:lnTo>
                    <a:pt x="100060" y="1068211"/>
                  </a:lnTo>
                  <a:close/>
                </a:path>
              </a:pathLst>
            </a:custGeom>
            <a:solidFill>
              <a:srgbClr val="FF8080"/>
            </a:solidFill>
          </p:spPr>
          <p:txBody>
            <a:bodyPr wrap="square" lIns="0" tIns="0" rIns="0" bIns="0" rtlCol="0"/>
            <a:lstStyle/>
            <a:p>
              <a:endParaRPr/>
            </a:p>
          </p:txBody>
        </p:sp>
        <p:sp>
          <p:nvSpPr>
            <p:cNvPr id="104" name="object 104"/>
            <p:cNvSpPr/>
            <p:nvPr/>
          </p:nvSpPr>
          <p:spPr>
            <a:xfrm>
              <a:off x="3573526" y="5304473"/>
              <a:ext cx="90170" cy="1058545"/>
            </a:xfrm>
            <a:custGeom>
              <a:avLst/>
              <a:gdLst/>
              <a:ahLst/>
              <a:cxnLst/>
              <a:rect l="l" t="t" r="r" b="b"/>
              <a:pathLst>
                <a:path w="90170" h="1058545">
                  <a:moveTo>
                    <a:pt x="0" y="0"/>
                  </a:moveTo>
                  <a:lnTo>
                    <a:pt x="90085" y="0"/>
                  </a:lnTo>
                  <a:lnTo>
                    <a:pt x="90085" y="1058236"/>
                  </a:lnTo>
                  <a:lnTo>
                    <a:pt x="0" y="1058236"/>
                  </a:lnTo>
                  <a:lnTo>
                    <a:pt x="0" y="0"/>
                  </a:lnTo>
                  <a:close/>
                </a:path>
              </a:pathLst>
            </a:custGeom>
            <a:ln w="9974">
              <a:solidFill>
                <a:srgbClr val="FF8080"/>
              </a:solidFill>
            </a:ln>
          </p:spPr>
          <p:txBody>
            <a:bodyPr wrap="square" lIns="0" tIns="0" rIns="0" bIns="0" rtlCol="0"/>
            <a:lstStyle/>
            <a:p>
              <a:endParaRPr/>
            </a:p>
          </p:txBody>
        </p:sp>
      </p:grpSp>
      <p:grpSp>
        <p:nvGrpSpPr>
          <p:cNvPr id="105" name="object 105"/>
          <p:cNvGrpSpPr/>
          <p:nvPr/>
        </p:nvGrpSpPr>
        <p:grpSpPr>
          <a:xfrm>
            <a:off x="2801479" y="4855937"/>
            <a:ext cx="75248" cy="777239"/>
            <a:chOff x="3735306" y="5331582"/>
            <a:chExt cx="100330" cy="1036319"/>
          </a:xfrm>
        </p:grpSpPr>
        <p:sp>
          <p:nvSpPr>
            <p:cNvPr id="106" name="object 106"/>
            <p:cNvSpPr/>
            <p:nvPr/>
          </p:nvSpPr>
          <p:spPr>
            <a:xfrm>
              <a:off x="3735307" y="5331583"/>
              <a:ext cx="100330" cy="1036319"/>
            </a:xfrm>
            <a:custGeom>
              <a:avLst/>
              <a:gdLst/>
              <a:ahLst/>
              <a:cxnLst/>
              <a:rect l="l" t="t" r="r" b="b"/>
              <a:pathLst>
                <a:path w="100329" h="1036320">
                  <a:moveTo>
                    <a:pt x="100060" y="1036115"/>
                  </a:moveTo>
                  <a:lnTo>
                    <a:pt x="0" y="1036115"/>
                  </a:lnTo>
                  <a:lnTo>
                    <a:pt x="0" y="0"/>
                  </a:lnTo>
                  <a:lnTo>
                    <a:pt x="100060" y="0"/>
                  </a:lnTo>
                  <a:lnTo>
                    <a:pt x="100060" y="1036115"/>
                  </a:lnTo>
                  <a:close/>
                </a:path>
              </a:pathLst>
            </a:custGeom>
            <a:solidFill>
              <a:srgbClr val="FF8080"/>
            </a:solidFill>
          </p:spPr>
          <p:txBody>
            <a:bodyPr wrap="square" lIns="0" tIns="0" rIns="0" bIns="0" rtlCol="0"/>
            <a:lstStyle/>
            <a:p>
              <a:endParaRPr/>
            </a:p>
          </p:txBody>
        </p:sp>
        <p:sp>
          <p:nvSpPr>
            <p:cNvPr id="107" name="object 107"/>
            <p:cNvSpPr/>
            <p:nvPr/>
          </p:nvSpPr>
          <p:spPr>
            <a:xfrm>
              <a:off x="3740293" y="5336570"/>
              <a:ext cx="90170" cy="1026160"/>
            </a:xfrm>
            <a:custGeom>
              <a:avLst/>
              <a:gdLst/>
              <a:ahLst/>
              <a:cxnLst/>
              <a:rect l="l" t="t" r="r" b="b"/>
              <a:pathLst>
                <a:path w="90170" h="1026160">
                  <a:moveTo>
                    <a:pt x="0" y="0"/>
                  </a:moveTo>
                  <a:lnTo>
                    <a:pt x="90085" y="0"/>
                  </a:lnTo>
                  <a:lnTo>
                    <a:pt x="90085" y="1026140"/>
                  </a:lnTo>
                  <a:lnTo>
                    <a:pt x="0" y="1026140"/>
                  </a:lnTo>
                  <a:lnTo>
                    <a:pt x="0" y="0"/>
                  </a:lnTo>
                  <a:close/>
                </a:path>
              </a:pathLst>
            </a:custGeom>
            <a:ln w="9974">
              <a:solidFill>
                <a:srgbClr val="FF8080"/>
              </a:solidFill>
            </a:ln>
          </p:spPr>
          <p:txBody>
            <a:bodyPr wrap="square" lIns="0" tIns="0" rIns="0" bIns="0" rtlCol="0"/>
            <a:lstStyle/>
            <a:p>
              <a:endParaRPr/>
            </a:p>
          </p:txBody>
        </p:sp>
      </p:grpSp>
      <p:grpSp>
        <p:nvGrpSpPr>
          <p:cNvPr id="108" name="object 108"/>
          <p:cNvGrpSpPr/>
          <p:nvPr/>
        </p:nvGrpSpPr>
        <p:grpSpPr>
          <a:xfrm>
            <a:off x="2926557" y="4889123"/>
            <a:ext cx="75248" cy="743902"/>
            <a:chOff x="3902076" y="5375830"/>
            <a:chExt cx="100330" cy="991869"/>
          </a:xfrm>
        </p:grpSpPr>
        <p:sp>
          <p:nvSpPr>
            <p:cNvPr id="109" name="object 109"/>
            <p:cNvSpPr/>
            <p:nvPr/>
          </p:nvSpPr>
          <p:spPr>
            <a:xfrm>
              <a:off x="3902076" y="5375832"/>
              <a:ext cx="100330" cy="991869"/>
            </a:xfrm>
            <a:custGeom>
              <a:avLst/>
              <a:gdLst/>
              <a:ahLst/>
              <a:cxnLst/>
              <a:rect l="l" t="t" r="r" b="b"/>
              <a:pathLst>
                <a:path w="100329" h="991870">
                  <a:moveTo>
                    <a:pt x="100060" y="991865"/>
                  </a:moveTo>
                  <a:lnTo>
                    <a:pt x="0" y="991865"/>
                  </a:lnTo>
                  <a:lnTo>
                    <a:pt x="0" y="0"/>
                  </a:lnTo>
                  <a:lnTo>
                    <a:pt x="100060" y="0"/>
                  </a:lnTo>
                  <a:lnTo>
                    <a:pt x="100060" y="991865"/>
                  </a:lnTo>
                  <a:close/>
                </a:path>
              </a:pathLst>
            </a:custGeom>
            <a:solidFill>
              <a:srgbClr val="FF8080"/>
            </a:solidFill>
          </p:spPr>
          <p:txBody>
            <a:bodyPr wrap="square" lIns="0" tIns="0" rIns="0" bIns="0" rtlCol="0"/>
            <a:lstStyle/>
            <a:p>
              <a:endParaRPr/>
            </a:p>
          </p:txBody>
        </p:sp>
        <p:sp>
          <p:nvSpPr>
            <p:cNvPr id="110" name="object 110"/>
            <p:cNvSpPr/>
            <p:nvPr/>
          </p:nvSpPr>
          <p:spPr>
            <a:xfrm>
              <a:off x="3907063" y="5380818"/>
              <a:ext cx="90170" cy="982344"/>
            </a:xfrm>
            <a:custGeom>
              <a:avLst/>
              <a:gdLst/>
              <a:ahLst/>
              <a:cxnLst/>
              <a:rect l="l" t="t" r="r" b="b"/>
              <a:pathLst>
                <a:path w="90170" h="982345">
                  <a:moveTo>
                    <a:pt x="0" y="0"/>
                  </a:moveTo>
                  <a:lnTo>
                    <a:pt x="90085" y="0"/>
                  </a:lnTo>
                  <a:lnTo>
                    <a:pt x="90085" y="981892"/>
                  </a:lnTo>
                  <a:lnTo>
                    <a:pt x="0" y="981892"/>
                  </a:lnTo>
                  <a:lnTo>
                    <a:pt x="0" y="0"/>
                  </a:lnTo>
                  <a:close/>
                </a:path>
              </a:pathLst>
            </a:custGeom>
            <a:ln w="9974">
              <a:solidFill>
                <a:srgbClr val="FF8080"/>
              </a:solidFill>
            </a:ln>
          </p:spPr>
          <p:txBody>
            <a:bodyPr wrap="square" lIns="0" tIns="0" rIns="0" bIns="0" rtlCol="0"/>
            <a:lstStyle/>
            <a:p>
              <a:endParaRPr/>
            </a:p>
          </p:txBody>
        </p:sp>
      </p:grpSp>
      <p:grpSp>
        <p:nvGrpSpPr>
          <p:cNvPr id="111" name="object 111"/>
          <p:cNvGrpSpPr/>
          <p:nvPr/>
        </p:nvGrpSpPr>
        <p:grpSpPr>
          <a:xfrm>
            <a:off x="3051867" y="4898938"/>
            <a:ext cx="75248" cy="734377"/>
            <a:chOff x="4069156" y="5388917"/>
            <a:chExt cx="100330" cy="979169"/>
          </a:xfrm>
        </p:grpSpPr>
        <p:sp>
          <p:nvSpPr>
            <p:cNvPr id="112" name="object 112"/>
            <p:cNvSpPr/>
            <p:nvPr/>
          </p:nvSpPr>
          <p:spPr>
            <a:xfrm>
              <a:off x="4069157" y="5388917"/>
              <a:ext cx="100330" cy="979169"/>
            </a:xfrm>
            <a:custGeom>
              <a:avLst/>
              <a:gdLst/>
              <a:ahLst/>
              <a:cxnLst/>
              <a:rect l="l" t="t" r="r" b="b"/>
              <a:pathLst>
                <a:path w="100329" h="979170">
                  <a:moveTo>
                    <a:pt x="99748" y="978779"/>
                  </a:moveTo>
                  <a:lnTo>
                    <a:pt x="0" y="978779"/>
                  </a:lnTo>
                  <a:lnTo>
                    <a:pt x="0" y="0"/>
                  </a:lnTo>
                  <a:lnTo>
                    <a:pt x="99748" y="0"/>
                  </a:lnTo>
                  <a:lnTo>
                    <a:pt x="99748" y="978779"/>
                  </a:lnTo>
                  <a:close/>
                </a:path>
              </a:pathLst>
            </a:custGeom>
            <a:solidFill>
              <a:srgbClr val="FF8080"/>
            </a:solidFill>
          </p:spPr>
          <p:txBody>
            <a:bodyPr wrap="square" lIns="0" tIns="0" rIns="0" bIns="0" rtlCol="0"/>
            <a:lstStyle/>
            <a:p>
              <a:endParaRPr/>
            </a:p>
          </p:txBody>
        </p:sp>
        <p:sp>
          <p:nvSpPr>
            <p:cNvPr id="113" name="object 113"/>
            <p:cNvSpPr/>
            <p:nvPr/>
          </p:nvSpPr>
          <p:spPr>
            <a:xfrm>
              <a:off x="4074144" y="5393904"/>
              <a:ext cx="90170" cy="969010"/>
            </a:xfrm>
            <a:custGeom>
              <a:avLst/>
              <a:gdLst/>
              <a:ahLst/>
              <a:cxnLst/>
              <a:rect l="l" t="t" r="r" b="b"/>
              <a:pathLst>
                <a:path w="90170" h="969010">
                  <a:moveTo>
                    <a:pt x="0" y="0"/>
                  </a:moveTo>
                  <a:lnTo>
                    <a:pt x="89774" y="0"/>
                  </a:lnTo>
                  <a:lnTo>
                    <a:pt x="89774" y="968803"/>
                  </a:lnTo>
                  <a:lnTo>
                    <a:pt x="0" y="968803"/>
                  </a:lnTo>
                  <a:lnTo>
                    <a:pt x="0" y="0"/>
                  </a:lnTo>
                  <a:close/>
                </a:path>
              </a:pathLst>
            </a:custGeom>
            <a:ln w="9974">
              <a:solidFill>
                <a:srgbClr val="FF8080"/>
              </a:solidFill>
            </a:ln>
          </p:spPr>
          <p:txBody>
            <a:bodyPr wrap="square" lIns="0" tIns="0" rIns="0" bIns="0" rtlCol="0"/>
            <a:lstStyle/>
            <a:p>
              <a:endParaRPr/>
            </a:p>
          </p:txBody>
        </p:sp>
      </p:grpSp>
      <p:grpSp>
        <p:nvGrpSpPr>
          <p:cNvPr id="114" name="object 114"/>
          <p:cNvGrpSpPr/>
          <p:nvPr/>
        </p:nvGrpSpPr>
        <p:grpSpPr>
          <a:xfrm>
            <a:off x="3176943" y="4911792"/>
            <a:ext cx="75248" cy="721519"/>
            <a:chOff x="4235924" y="5406055"/>
            <a:chExt cx="100330" cy="962025"/>
          </a:xfrm>
        </p:grpSpPr>
        <p:sp>
          <p:nvSpPr>
            <p:cNvPr id="115" name="object 115"/>
            <p:cNvSpPr/>
            <p:nvPr/>
          </p:nvSpPr>
          <p:spPr>
            <a:xfrm>
              <a:off x="4235924" y="5406055"/>
              <a:ext cx="100330" cy="962025"/>
            </a:xfrm>
            <a:custGeom>
              <a:avLst/>
              <a:gdLst/>
              <a:ahLst/>
              <a:cxnLst/>
              <a:rect l="l" t="t" r="r" b="b"/>
              <a:pathLst>
                <a:path w="100329" h="962025">
                  <a:moveTo>
                    <a:pt x="99751" y="961639"/>
                  </a:moveTo>
                  <a:lnTo>
                    <a:pt x="0" y="961639"/>
                  </a:lnTo>
                  <a:lnTo>
                    <a:pt x="0" y="0"/>
                  </a:lnTo>
                  <a:lnTo>
                    <a:pt x="99751" y="0"/>
                  </a:lnTo>
                  <a:lnTo>
                    <a:pt x="99751" y="961639"/>
                  </a:lnTo>
                  <a:close/>
                </a:path>
              </a:pathLst>
            </a:custGeom>
            <a:solidFill>
              <a:srgbClr val="FF8080"/>
            </a:solidFill>
          </p:spPr>
          <p:txBody>
            <a:bodyPr wrap="square" lIns="0" tIns="0" rIns="0" bIns="0" rtlCol="0"/>
            <a:lstStyle/>
            <a:p>
              <a:endParaRPr/>
            </a:p>
          </p:txBody>
        </p:sp>
        <p:sp>
          <p:nvSpPr>
            <p:cNvPr id="116" name="object 116"/>
            <p:cNvSpPr/>
            <p:nvPr/>
          </p:nvSpPr>
          <p:spPr>
            <a:xfrm>
              <a:off x="4240913" y="5411042"/>
              <a:ext cx="90170" cy="951865"/>
            </a:xfrm>
            <a:custGeom>
              <a:avLst/>
              <a:gdLst/>
              <a:ahLst/>
              <a:cxnLst/>
              <a:rect l="l" t="t" r="r" b="b"/>
              <a:pathLst>
                <a:path w="90170" h="951864">
                  <a:moveTo>
                    <a:pt x="0" y="0"/>
                  </a:moveTo>
                  <a:lnTo>
                    <a:pt x="89774" y="0"/>
                  </a:lnTo>
                  <a:lnTo>
                    <a:pt x="89774" y="951664"/>
                  </a:lnTo>
                  <a:lnTo>
                    <a:pt x="0" y="951664"/>
                  </a:lnTo>
                  <a:lnTo>
                    <a:pt x="0" y="0"/>
                  </a:lnTo>
                  <a:close/>
                </a:path>
              </a:pathLst>
            </a:custGeom>
            <a:ln w="9974">
              <a:solidFill>
                <a:srgbClr val="FF8080"/>
              </a:solidFill>
            </a:ln>
          </p:spPr>
          <p:txBody>
            <a:bodyPr wrap="square" lIns="0" tIns="0" rIns="0" bIns="0" rtlCol="0"/>
            <a:lstStyle/>
            <a:p>
              <a:endParaRPr/>
            </a:p>
          </p:txBody>
        </p:sp>
      </p:grpSp>
      <p:grpSp>
        <p:nvGrpSpPr>
          <p:cNvPr id="117" name="object 117"/>
          <p:cNvGrpSpPr/>
          <p:nvPr/>
        </p:nvGrpSpPr>
        <p:grpSpPr>
          <a:xfrm>
            <a:off x="3302021" y="4962273"/>
            <a:ext cx="75248" cy="671036"/>
            <a:chOff x="4402695" y="5473363"/>
            <a:chExt cx="100330" cy="894715"/>
          </a:xfrm>
        </p:grpSpPr>
        <p:sp>
          <p:nvSpPr>
            <p:cNvPr id="118" name="object 118"/>
            <p:cNvSpPr/>
            <p:nvPr/>
          </p:nvSpPr>
          <p:spPr>
            <a:xfrm>
              <a:off x="4402696" y="5473363"/>
              <a:ext cx="100330" cy="894715"/>
            </a:xfrm>
            <a:custGeom>
              <a:avLst/>
              <a:gdLst/>
              <a:ahLst/>
              <a:cxnLst/>
              <a:rect l="l" t="t" r="r" b="b"/>
              <a:pathLst>
                <a:path w="100329" h="894714">
                  <a:moveTo>
                    <a:pt x="100060" y="894331"/>
                  </a:moveTo>
                  <a:lnTo>
                    <a:pt x="0" y="894331"/>
                  </a:lnTo>
                  <a:lnTo>
                    <a:pt x="0" y="0"/>
                  </a:lnTo>
                  <a:lnTo>
                    <a:pt x="100060" y="0"/>
                  </a:lnTo>
                  <a:lnTo>
                    <a:pt x="100060" y="894331"/>
                  </a:lnTo>
                  <a:close/>
                </a:path>
              </a:pathLst>
            </a:custGeom>
            <a:solidFill>
              <a:srgbClr val="FF8080"/>
            </a:solidFill>
          </p:spPr>
          <p:txBody>
            <a:bodyPr wrap="square" lIns="0" tIns="0" rIns="0" bIns="0" rtlCol="0"/>
            <a:lstStyle/>
            <a:p>
              <a:endParaRPr/>
            </a:p>
          </p:txBody>
        </p:sp>
        <p:sp>
          <p:nvSpPr>
            <p:cNvPr id="119" name="object 119"/>
            <p:cNvSpPr/>
            <p:nvPr/>
          </p:nvSpPr>
          <p:spPr>
            <a:xfrm>
              <a:off x="4407683" y="5478351"/>
              <a:ext cx="90170" cy="884555"/>
            </a:xfrm>
            <a:custGeom>
              <a:avLst/>
              <a:gdLst/>
              <a:ahLst/>
              <a:cxnLst/>
              <a:rect l="l" t="t" r="r" b="b"/>
              <a:pathLst>
                <a:path w="90170" h="884554">
                  <a:moveTo>
                    <a:pt x="0" y="0"/>
                  </a:moveTo>
                  <a:lnTo>
                    <a:pt x="90085" y="0"/>
                  </a:lnTo>
                  <a:lnTo>
                    <a:pt x="90085" y="884357"/>
                  </a:lnTo>
                  <a:lnTo>
                    <a:pt x="0" y="884357"/>
                  </a:lnTo>
                  <a:lnTo>
                    <a:pt x="0" y="0"/>
                  </a:lnTo>
                  <a:close/>
                </a:path>
              </a:pathLst>
            </a:custGeom>
            <a:ln w="9974">
              <a:solidFill>
                <a:srgbClr val="FF8080"/>
              </a:solidFill>
            </a:ln>
          </p:spPr>
          <p:txBody>
            <a:bodyPr wrap="square" lIns="0" tIns="0" rIns="0" bIns="0" rtlCol="0"/>
            <a:lstStyle/>
            <a:p>
              <a:endParaRPr/>
            </a:p>
          </p:txBody>
        </p:sp>
      </p:grpSp>
      <p:grpSp>
        <p:nvGrpSpPr>
          <p:cNvPr id="120" name="object 120"/>
          <p:cNvGrpSpPr/>
          <p:nvPr/>
        </p:nvGrpSpPr>
        <p:grpSpPr>
          <a:xfrm>
            <a:off x="3427099" y="4987746"/>
            <a:ext cx="75248" cy="645319"/>
            <a:chOff x="4569465" y="5507327"/>
            <a:chExt cx="100330" cy="860425"/>
          </a:xfrm>
        </p:grpSpPr>
        <p:sp>
          <p:nvSpPr>
            <p:cNvPr id="121" name="object 121"/>
            <p:cNvSpPr/>
            <p:nvPr/>
          </p:nvSpPr>
          <p:spPr>
            <a:xfrm>
              <a:off x="4569466" y="5507327"/>
              <a:ext cx="100330" cy="860425"/>
            </a:xfrm>
            <a:custGeom>
              <a:avLst/>
              <a:gdLst/>
              <a:ahLst/>
              <a:cxnLst/>
              <a:rect l="l" t="t" r="r" b="b"/>
              <a:pathLst>
                <a:path w="100329" h="860425">
                  <a:moveTo>
                    <a:pt x="100060" y="860365"/>
                  </a:moveTo>
                  <a:lnTo>
                    <a:pt x="0" y="860365"/>
                  </a:lnTo>
                  <a:lnTo>
                    <a:pt x="0" y="0"/>
                  </a:lnTo>
                  <a:lnTo>
                    <a:pt x="100060" y="0"/>
                  </a:lnTo>
                  <a:lnTo>
                    <a:pt x="100060" y="860365"/>
                  </a:lnTo>
                  <a:close/>
                </a:path>
              </a:pathLst>
            </a:custGeom>
            <a:solidFill>
              <a:srgbClr val="FF8080"/>
            </a:solidFill>
          </p:spPr>
          <p:txBody>
            <a:bodyPr wrap="square" lIns="0" tIns="0" rIns="0" bIns="0" rtlCol="0"/>
            <a:lstStyle/>
            <a:p>
              <a:endParaRPr/>
            </a:p>
          </p:txBody>
        </p:sp>
        <p:sp>
          <p:nvSpPr>
            <p:cNvPr id="122" name="object 122"/>
            <p:cNvSpPr/>
            <p:nvPr/>
          </p:nvSpPr>
          <p:spPr>
            <a:xfrm>
              <a:off x="4574453" y="5512314"/>
              <a:ext cx="90170" cy="850900"/>
            </a:xfrm>
            <a:custGeom>
              <a:avLst/>
              <a:gdLst/>
              <a:ahLst/>
              <a:cxnLst/>
              <a:rect l="l" t="t" r="r" b="b"/>
              <a:pathLst>
                <a:path w="90170" h="850900">
                  <a:moveTo>
                    <a:pt x="0" y="0"/>
                  </a:moveTo>
                  <a:lnTo>
                    <a:pt x="90085" y="0"/>
                  </a:lnTo>
                  <a:lnTo>
                    <a:pt x="90085" y="850390"/>
                  </a:lnTo>
                  <a:lnTo>
                    <a:pt x="0" y="850390"/>
                  </a:lnTo>
                  <a:lnTo>
                    <a:pt x="0" y="0"/>
                  </a:lnTo>
                  <a:close/>
                </a:path>
              </a:pathLst>
            </a:custGeom>
            <a:ln w="9974">
              <a:solidFill>
                <a:srgbClr val="FF8080"/>
              </a:solidFill>
            </a:ln>
          </p:spPr>
          <p:txBody>
            <a:bodyPr wrap="square" lIns="0" tIns="0" rIns="0" bIns="0" rtlCol="0"/>
            <a:lstStyle/>
            <a:p>
              <a:endParaRPr/>
            </a:p>
          </p:txBody>
        </p:sp>
      </p:grpSp>
      <p:grpSp>
        <p:nvGrpSpPr>
          <p:cNvPr id="123" name="object 123"/>
          <p:cNvGrpSpPr/>
          <p:nvPr/>
        </p:nvGrpSpPr>
        <p:grpSpPr>
          <a:xfrm>
            <a:off x="3552409" y="5012518"/>
            <a:ext cx="75248" cy="620554"/>
            <a:chOff x="4736545" y="5540357"/>
            <a:chExt cx="100330" cy="827405"/>
          </a:xfrm>
        </p:grpSpPr>
        <p:sp>
          <p:nvSpPr>
            <p:cNvPr id="124" name="object 124"/>
            <p:cNvSpPr/>
            <p:nvPr/>
          </p:nvSpPr>
          <p:spPr>
            <a:xfrm>
              <a:off x="4736545" y="5540357"/>
              <a:ext cx="100330" cy="827405"/>
            </a:xfrm>
            <a:custGeom>
              <a:avLst/>
              <a:gdLst/>
              <a:ahLst/>
              <a:cxnLst/>
              <a:rect l="l" t="t" r="r" b="b"/>
              <a:pathLst>
                <a:path w="100329" h="827404">
                  <a:moveTo>
                    <a:pt x="99749" y="827335"/>
                  </a:moveTo>
                  <a:lnTo>
                    <a:pt x="0" y="827335"/>
                  </a:lnTo>
                  <a:lnTo>
                    <a:pt x="0" y="0"/>
                  </a:lnTo>
                  <a:lnTo>
                    <a:pt x="99749" y="0"/>
                  </a:lnTo>
                  <a:lnTo>
                    <a:pt x="99749" y="827335"/>
                  </a:lnTo>
                  <a:close/>
                </a:path>
              </a:pathLst>
            </a:custGeom>
            <a:solidFill>
              <a:srgbClr val="FF8080"/>
            </a:solidFill>
          </p:spPr>
          <p:txBody>
            <a:bodyPr wrap="square" lIns="0" tIns="0" rIns="0" bIns="0" rtlCol="0"/>
            <a:lstStyle/>
            <a:p>
              <a:endParaRPr/>
            </a:p>
          </p:txBody>
        </p:sp>
        <p:sp>
          <p:nvSpPr>
            <p:cNvPr id="125" name="object 125"/>
            <p:cNvSpPr/>
            <p:nvPr/>
          </p:nvSpPr>
          <p:spPr>
            <a:xfrm>
              <a:off x="4741533" y="5545346"/>
              <a:ext cx="90170" cy="817880"/>
            </a:xfrm>
            <a:custGeom>
              <a:avLst/>
              <a:gdLst/>
              <a:ahLst/>
              <a:cxnLst/>
              <a:rect l="l" t="t" r="r" b="b"/>
              <a:pathLst>
                <a:path w="90170" h="817879">
                  <a:moveTo>
                    <a:pt x="0" y="0"/>
                  </a:moveTo>
                  <a:lnTo>
                    <a:pt x="89774" y="0"/>
                  </a:lnTo>
                  <a:lnTo>
                    <a:pt x="89774" y="817360"/>
                  </a:lnTo>
                  <a:lnTo>
                    <a:pt x="0" y="817360"/>
                  </a:lnTo>
                  <a:lnTo>
                    <a:pt x="0" y="0"/>
                  </a:lnTo>
                  <a:close/>
                </a:path>
              </a:pathLst>
            </a:custGeom>
            <a:ln w="9974">
              <a:solidFill>
                <a:srgbClr val="FF8080"/>
              </a:solidFill>
            </a:ln>
          </p:spPr>
          <p:txBody>
            <a:bodyPr wrap="square" lIns="0" tIns="0" rIns="0" bIns="0" rtlCol="0"/>
            <a:lstStyle/>
            <a:p>
              <a:endParaRPr/>
            </a:p>
          </p:txBody>
        </p:sp>
      </p:grpSp>
      <p:grpSp>
        <p:nvGrpSpPr>
          <p:cNvPr id="126" name="object 126"/>
          <p:cNvGrpSpPr/>
          <p:nvPr/>
        </p:nvGrpSpPr>
        <p:grpSpPr>
          <a:xfrm>
            <a:off x="3677486" y="5012986"/>
            <a:ext cx="75248" cy="620077"/>
            <a:chOff x="4903315" y="5540981"/>
            <a:chExt cx="100330" cy="826769"/>
          </a:xfrm>
        </p:grpSpPr>
        <p:sp>
          <p:nvSpPr>
            <p:cNvPr id="127" name="object 127"/>
            <p:cNvSpPr/>
            <p:nvPr/>
          </p:nvSpPr>
          <p:spPr>
            <a:xfrm>
              <a:off x="4903315" y="5540981"/>
              <a:ext cx="100330" cy="826769"/>
            </a:xfrm>
            <a:custGeom>
              <a:avLst/>
              <a:gdLst/>
              <a:ahLst/>
              <a:cxnLst/>
              <a:rect l="l" t="t" r="r" b="b"/>
              <a:pathLst>
                <a:path w="100329" h="826770">
                  <a:moveTo>
                    <a:pt x="99749" y="826710"/>
                  </a:moveTo>
                  <a:lnTo>
                    <a:pt x="0" y="826710"/>
                  </a:lnTo>
                  <a:lnTo>
                    <a:pt x="0" y="0"/>
                  </a:lnTo>
                  <a:lnTo>
                    <a:pt x="99749" y="0"/>
                  </a:lnTo>
                  <a:lnTo>
                    <a:pt x="99749" y="826710"/>
                  </a:lnTo>
                  <a:close/>
                </a:path>
              </a:pathLst>
            </a:custGeom>
            <a:solidFill>
              <a:srgbClr val="FF8080"/>
            </a:solidFill>
          </p:spPr>
          <p:txBody>
            <a:bodyPr wrap="square" lIns="0" tIns="0" rIns="0" bIns="0" rtlCol="0"/>
            <a:lstStyle/>
            <a:p>
              <a:endParaRPr/>
            </a:p>
          </p:txBody>
        </p:sp>
        <p:sp>
          <p:nvSpPr>
            <p:cNvPr id="128" name="object 128"/>
            <p:cNvSpPr/>
            <p:nvPr/>
          </p:nvSpPr>
          <p:spPr>
            <a:xfrm>
              <a:off x="4908303" y="5545969"/>
              <a:ext cx="90170" cy="817244"/>
            </a:xfrm>
            <a:custGeom>
              <a:avLst/>
              <a:gdLst/>
              <a:ahLst/>
              <a:cxnLst/>
              <a:rect l="l" t="t" r="r" b="b"/>
              <a:pathLst>
                <a:path w="90170" h="817245">
                  <a:moveTo>
                    <a:pt x="0" y="0"/>
                  </a:moveTo>
                  <a:lnTo>
                    <a:pt x="89774" y="0"/>
                  </a:lnTo>
                  <a:lnTo>
                    <a:pt x="89774" y="816736"/>
                  </a:lnTo>
                  <a:lnTo>
                    <a:pt x="0" y="816736"/>
                  </a:lnTo>
                  <a:lnTo>
                    <a:pt x="0" y="0"/>
                  </a:lnTo>
                  <a:close/>
                </a:path>
              </a:pathLst>
            </a:custGeom>
            <a:ln w="9974">
              <a:solidFill>
                <a:srgbClr val="FF8080"/>
              </a:solidFill>
            </a:ln>
          </p:spPr>
          <p:txBody>
            <a:bodyPr wrap="square" lIns="0" tIns="0" rIns="0" bIns="0" rtlCol="0"/>
            <a:lstStyle/>
            <a:p>
              <a:endParaRPr/>
            </a:p>
          </p:txBody>
        </p:sp>
      </p:grpSp>
      <p:grpSp>
        <p:nvGrpSpPr>
          <p:cNvPr id="129" name="object 129"/>
          <p:cNvGrpSpPr/>
          <p:nvPr/>
        </p:nvGrpSpPr>
        <p:grpSpPr>
          <a:xfrm>
            <a:off x="3802561" y="5023034"/>
            <a:ext cx="75248" cy="610076"/>
            <a:chOff x="5070082" y="5554378"/>
            <a:chExt cx="100330" cy="813435"/>
          </a:xfrm>
        </p:grpSpPr>
        <p:sp>
          <p:nvSpPr>
            <p:cNvPr id="130" name="object 130"/>
            <p:cNvSpPr/>
            <p:nvPr/>
          </p:nvSpPr>
          <p:spPr>
            <a:xfrm>
              <a:off x="5070082" y="5554379"/>
              <a:ext cx="100330" cy="813435"/>
            </a:xfrm>
            <a:custGeom>
              <a:avLst/>
              <a:gdLst/>
              <a:ahLst/>
              <a:cxnLst/>
              <a:rect l="l" t="t" r="r" b="b"/>
              <a:pathLst>
                <a:path w="100329" h="813435">
                  <a:moveTo>
                    <a:pt x="99751" y="813312"/>
                  </a:moveTo>
                  <a:lnTo>
                    <a:pt x="0" y="813312"/>
                  </a:lnTo>
                  <a:lnTo>
                    <a:pt x="0" y="0"/>
                  </a:lnTo>
                  <a:lnTo>
                    <a:pt x="99751" y="0"/>
                  </a:lnTo>
                  <a:lnTo>
                    <a:pt x="99751" y="813312"/>
                  </a:lnTo>
                  <a:close/>
                </a:path>
              </a:pathLst>
            </a:custGeom>
            <a:solidFill>
              <a:srgbClr val="FF8080"/>
            </a:solidFill>
          </p:spPr>
          <p:txBody>
            <a:bodyPr wrap="square" lIns="0" tIns="0" rIns="0" bIns="0" rtlCol="0"/>
            <a:lstStyle/>
            <a:p>
              <a:endParaRPr/>
            </a:p>
          </p:txBody>
        </p:sp>
        <p:sp>
          <p:nvSpPr>
            <p:cNvPr id="131" name="object 131"/>
            <p:cNvSpPr/>
            <p:nvPr/>
          </p:nvSpPr>
          <p:spPr>
            <a:xfrm>
              <a:off x="5075071" y="5559366"/>
              <a:ext cx="90170" cy="803910"/>
            </a:xfrm>
            <a:custGeom>
              <a:avLst/>
              <a:gdLst/>
              <a:ahLst/>
              <a:cxnLst/>
              <a:rect l="l" t="t" r="r" b="b"/>
              <a:pathLst>
                <a:path w="90170" h="803910">
                  <a:moveTo>
                    <a:pt x="0" y="0"/>
                  </a:moveTo>
                  <a:lnTo>
                    <a:pt x="89774" y="0"/>
                  </a:lnTo>
                  <a:lnTo>
                    <a:pt x="89774" y="803337"/>
                  </a:lnTo>
                  <a:lnTo>
                    <a:pt x="0" y="803337"/>
                  </a:lnTo>
                  <a:lnTo>
                    <a:pt x="0" y="0"/>
                  </a:lnTo>
                  <a:close/>
                </a:path>
              </a:pathLst>
            </a:custGeom>
            <a:ln w="9974">
              <a:solidFill>
                <a:srgbClr val="FF8080"/>
              </a:solidFill>
            </a:ln>
          </p:spPr>
          <p:txBody>
            <a:bodyPr wrap="square" lIns="0" tIns="0" rIns="0" bIns="0" rtlCol="0"/>
            <a:lstStyle/>
            <a:p>
              <a:endParaRPr/>
            </a:p>
          </p:txBody>
        </p:sp>
      </p:grpSp>
      <p:grpSp>
        <p:nvGrpSpPr>
          <p:cNvPr id="132" name="object 132"/>
          <p:cNvGrpSpPr/>
          <p:nvPr/>
        </p:nvGrpSpPr>
        <p:grpSpPr>
          <a:xfrm>
            <a:off x="3927639" y="5039626"/>
            <a:ext cx="75248" cy="593408"/>
            <a:chOff x="5236852" y="5576502"/>
            <a:chExt cx="100330" cy="791210"/>
          </a:xfrm>
        </p:grpSpPr>
        <p:sp>
          <p:nvSpPr>
            <p:cNvPr id="133" name="object 133"/>
            <p:cNvSpPr/>
            <p:nvPr/>
          </p:nvSpPr>
          <p:spPr>
            <a:xfrm>
              <a:off x="5236852" y="5576505"/>
              <a:ext cx="100330" cy="791210"/>
            </a:xfrm>
            <a:custGeom>
              <a:avLst/>
              <a:gdLst/>
              <a:ahLst/>
              <a:cxnLst/>
              <a:rect l="l" t="t" r="r" b="b"/>
              <a:pathLst>
                <a:path w="100329" h="791210">
                  <a:moveTo>
                    <a:pt x="100062" y="791186"/>
                  </a:moveTo>
                  <a:lnTo>
                    <a:pt x="0" y="791186"/>
                  </a:lnTo>
                  <a:lnTo>
                    <a:pt x="0" y="0"/>
                  </a:lnTo>
                  <a:lnTo>
                    <a:pt x="100062" y="0"/>
                  </a:lnTo>
                  <a:lnTo>
                    <a:pt x="100062" y="791186"/>
                  </a:lnTo>
                  <a:close/>
                </a:path>
              </a:pathLst>
            </a:custGeom>
            <a:solidFill>
              <a:srgbClr val="FF8080"/>
            </a:solidFill>
          </p:spPr>
          <p:txBody>
            <a:bodyPr wrap="square" lIns="0" tIns="0" rIns="0" bIns="0" rtlCol="0"/>
            <a:lstStyle/>
            <a:p>
              <a:endParaRPr/>
            </a:p>
          </p:txBody>
        </p:sp>
        <p:sp>
          <p:nvSpPr>
            <p:cNvPr id="134" name="object 134"/>
            <p:cNvSpPr/>
            <p:nvPr/>
          </p:nvSpPr>
          <p:spPr>
            <a:xfrm>
              <a:off x="5241840" y="5581489"/>
              <a:ext cx="90170" cy="781685"/>
            </a:xfrm>
            <a:custGeom>
              <a:avLst/>
              <a:gdLst/>
              <a:ahLst/>
              <a:cxnLst/>
              <a:rect l="l" t="t" r="r" b="b"/>
              <a:pathLst>
                <a:path w="90170" h="781685">
                  <a:moveTo>
                    <a:pt x="0" y="0"/>
                  </a:moveTo>
                  <a:lnTo>
                    <a:pt x="90085" y="0"/>
                  </a:lnTo>
                  <a:lnTo>
                    <a:pt x="90085" y="781212"/>
                  </a:lnTo>
                  <a:lnTo>
                    <a:pt x="0" y="781212"/>
                  </a:lnTo>
                  <a:lnTo>
                    <a:pt x="0" y="0"/>
                  </a:lnTo>
                  <a:close/>
                </a:path>
              </a:pathLst>
            </a:custGeom>
            <a:ln w="9974">
              <a:solidFill>
                <a:srgbClr val="FF8080"/>
              </a:solidFill>
            </a:ln>
          </p:spPr>
          <p:txBody>
            <a:bodyPr wrap="square" lIns="0" tIns="0" rIns="0" bIns="0" rtlCol="0"/>
            <a:lstStyle/>
            <a:p>
              <a:endParaRPr/>
            </a:p>
          </p:txBody>
        </p:sp>
      </p:grpSp>
      <p:grpSp>
        <p:nvGrpSpPr>
          <p:cNvPr id="135" name="object 135"/>
          <p:cNvGrpSpPr/>
          <p:nvPr/>
        </p:nvGrpSpPr>
        <p:grpSpPr>
          <a:xfrm>
            <a:off x="4052716" y="5053650"/>
            <a:ext cx="75248" cy="579596"/>
            <a:chOff x="5403622" y="5595199"/>
            <a:chExt cx="100330" cy="772795"/>
          </a:xfrm>
        </p:grpSpPr>
        <p:sp>
          <p:nvSpPr>
            <p:cNvPr id="136" name="object 136"/>
            <p:cNvSpPr/>
            <p:nvPr/>
          </p:nvSpPr>
          <p:spPr>
            <a:xfrm>
              <a:off x="5403622" y="5595199"/>
              <a:ext cx="100330" cy="772795"/>
            </a:xfrm>
            <a:custGeom>
              <a:avLst/>
              <a:gdLst/>
              <a:ahLst/>
              <a:cxnLst/>
              <a:rect l="l" t="t" r="r" b="b"/>
              <a:pathLst>
                <a:path w="100329" h="772795">
                  <a:moveTo>
                    <a:pt x="100062" y="772489"/>
                  </a:moveTo>
                  <a:lnTo>
                    <a:pt x="0" y="772489"/>
                  </a:lnTo>
                  <a:lnTo>
                    <a:pt x="0" y="0"/>
                  </a:lnTo>
                  <a:lnTo>
                    <a:pt x="100062" y="0"/>
                  </a:lnTo>
                  <a:lnTo>
                    <a:pt x="100062" y="772489"/>
                  </a:lnTo>
                  <a:close/>
                </a:path>
              </a:pathLst>
            </a:custGeom>
            <a:solidFill>
              <a:srgbClr val="FF8080"/>
            </a:solidFill>
          </p:spPr>
          <p:txBody>
            <a:bodyPr wrap="square" lIns="0" tIns="0" rIns="0" bIns="0" rtlCol="0"/>
            <a:lstStyle/>
            <a:p>
              <a:endParaRPr/>
            </a:p>
          </p:txBody>
        </p:sp>
        <p:sp>
          <p:nvSpPr>
            <p:cNvPr id="137" name="object 137"/>
            <p:cNvSpPr/>
            <p:nvPr/>
          </p:nvSpPr>
          <p:spPr>
            <a:xfrm>
              <a:off x="5408610" y="5600187"/>
              <a:ext cx="90170" cy="762635"/>
            </a:xfrm>
            <a:custGeom>
              <a:avLst/>
              <a:gdLst/>
              <a:ahLst/>
              <a:cxnLst/>
              <a:rect l="l" t="t" r="r" b="b"/>
              <a:pathLst>
                <a:path w="90170" h="762635">
                  <a:moveTo>
                    <a:pt x="0" y="0"/>
                  </a:moveTo>
                  <a:lnTo>
                    <a:pt x="90085" y="0"/>
                  </a:lnTo>
                  <a:lnTo>
                    <a:pt x="90085" y="762514"/>
                  </a:lnTo>
                  <a:lnTo>
                    <a:pt x="0" y="762514"/>
                  </a:lnTo>
                  <a:lnTo>
                    <a:pt x="0" y="0"/>
                  </a:lnTo>
                  <a:close/>
                </a:path>
              </a:pathLst>
            </a:custGeom>
            <a:ln w="9974">
              <a:solidFill>
                <a:srgbClr val="FF8080"/>
              </a:solidFill>
            </a:ln>
          </p:spPr>
          <p:txBody>
            <a:bodyPr wrap="square" lIns="0" tIns="0" rIns="0" bIns="0" rtlCol="0"/>
            <a:lstStyle/>
            <a:p>
              <a:endParaRPr/>
            </a:p>
          </p:txBody>
        </p:sp>
      </p:grpSp>
      <p:grpSp>
        <p:nvGrpSpPr>
          <p:cNvPr id="138" name="object 138"/>
          <p:cNvGrpSpPr/>
          <p:nvPr/>
        </p:nvGrpSpPr>
        <p:grpSpPr>
          <a:xfrm>
            <a:off x="4178027" y="5055753"/>
            <a:ext cx="75248" cy="577691"/>
            <a:chOff x="5570703" y="5598003"/>
            <a:chExt cx="100330" cy="770255"/>
          </a:xfrm>
        </p:grpSpPr>
        <p:sp>
          <p:nvSpPr>
            <p:cNvPr id="139" name="object 139"/>
            <p:cNvSpPr/>
            <p:nvPr/>
          </p:nvSpPr>
          <p:spPr>
            <a:xfrm>
              <a:off x="5570704" y="5598003"/>
              <a:ext cx="100330" cy="770255"/>
            </a:xfrm>
            <a:custGeom>
              <a:avLst/>
              <a:gdLst/>
              <a:ahLst/>
              <a:cxnLst/>
              <a:rect l="l" t="t" r="r" b="b"/>
              <a:pathLst>
                <a:path w="100329" h="770254">
                  <a:moveTo>
                    <a:pt x="99749" y="769686"/>
                  </a:moveTo>
                  <a:lnTo>
                    <a:pt x="0" y="769686"/>
                  </a:lnTo>
                  <a:lnTo>
                    <a:pt x="0" y="0"/>
                  </a:lnTo>
                  <a:lnTo>
                    <a:pt x="99749" y="0"/>
                  </a:lnTo>
                  <a:lnTo>
                    <a:pt x="99749" y="769686"/>
                  </a:lnTo>
                  <a:close/>
                </a:path>
              </a:pathLst>
            </a:custGeom>
            <a:solidFill>
              <a:srgbClr val="FF8080"/>
            </a:solidFill>
          </p:spPr>
          <p:txBody>
            <a:bodyPr wrap="square" lIns="0" tIns="0" rIns="0" bIns="0" rtlCol="0"/>
            <a:lstStyle/>
            <a:p>
              <a:endParaRPr/>
            </a:p>
          </p:txBody>
        </p:sp>
        <p:sp>
          <p:nvSpPr>
            <p:cNvPr id="140" name="object 140"/>
            <p:cNvSpPr/>
            <p:nvPr/>
          </p:nvSpPr>
          <p:spPr>
            <a:xfrm>
              <a:off x="5575690" y="5602990"/>
              <a:ext cx="90170" cy="760095"/>
            </a:xfrm>
            <a:custGeom>
              <a:avLst/>
              <a:gdLst/>
              <a:ahLst/>
              <a:cxnLst/>
              <a:rect l="l" t="t" r="r" b="b"/>
              <a:pathLst>
                <a:path w="90170" h="760095">
                  <a:moveTo>
                    <a:pt x="0" y="0"/>
                  </a:moveTo>
                  <a:lnTo>
                    <a:pt x="89774" y="0"/>
                  </a:lnTo>
                  <a:lnTo>
                    <a:pt x="89774" y="759711"/>
                  </a:lnTo>
                  <a:lnTo>
                    <a:pt x="0" y="759711"/>
                  </a:lnTo>
                  <a:lnTo>
                    <a:pt x="0" y="0"/>
                  </a:lnTo>
                  <a:close/>
                </a:path>
              </a:pathLst>
            </a:custGeom>
            <a:ln w="9974">
              <a:solidFill>
                <a:srgbClr val="FF8080"/>
              </a:solidFill>
            </a:ln>
          </p:spPr>
          <p:txBody>
            <a:bodyPr wrap="square" lIns="0" tIns="0" rIns="0" bIns="0" rtlCol="0"/>
            <a:lstStyle/>
            <a:p>
              <a:endParaRPr/>
            </a:p>
          </p:txBody>
        </p:sp>
      </p:grpSp>
      <p:grpSp>
        <p:nvGrpSpPr>
          <p:cNvPr id="141" name="object 141"/>
          <p:cNvGrpSpPr/>
          <p:nvPr/>
        </p:nvGrpSpPr>
        <p:grpSpPr>
          <a:xfrm>
            <a:off x="4303105" y="5056452"/>
            <a:ext cx="75248" cy="576739"/>
            <a:chOff x="5737473" y="5598936"/>
            <a:chExt cx="100330" cy="768985"/>
          </a:xfrm>
        </p:grpSpPr>
        <p:sp>
          <p:nvSpPr>
            <p:cNvPr id="142" name="object 142"/>
            <p:cNvSpPr/>
            <p:nvPr/>
          </p:nvSpPr>
          <p:spPr>
            <a:xfrm>
              <a:off x="5737473" y="5598937"/>
              <a:ext cx="100330" cy="768985"/>
            </a:xfrm>
            <a:custGeom>
              <a:avLst/>
              <a:gdLst/>
              <a:ahLst/>
              <a:cxnLst/>
              <a:rect l="l" t="t" r="r" b="b"/>
              <a:pathLst>
                <a:path w="100329" h="768985">
                  <a:moveTo>
                    <a:pt x="99749" y="768752"/>
                  </a:moveTo>
                  <a:lnTo>
                    <a:pt x="0" y="768752"/>
                  </a:lnTo>
                  <a:lnTo>
                    <a:pt x="0" y="0"/>
                  </a:lnTo>
                  <a:lnTo>
                    <a:pt x="99749" y="0"/>
                  </a:lnTo>
                  <a:lnTo>
                    <a:pt x="99749" y="768752"/>
                  </a:lnTo>
                  <a:close/>
                </a:path>
              </a:pathLst>
            </a:custGeom>
            <a:solidFill>
              <a:srgbClr val="FF8080"/>
            </a:solidFill>
          </p:spPr>
          <p:txBody>
            <a:bodyPr wrap="square" lIns="0" tIns="0" rIns="0" bIns="0" rtlCol="0"/>
            <a:lstStyle/>
            <a:p>
              <a:endParaRPr/>
            </a:p>
          </p:txBody>
        </p:sp>
        <p:sp>
          <p:nvSpPr>
            <p:cNvPr id="143" name="object 143"/>
            <p:cNvSpPr/>
            <p:nvPr/>
          </p:nvSpPr>
          <p:spPr>
            <a:xfrm>
              <a:off x="5742460" y="5603924"/>
              <a:ext cx="90170" cy="758825"/>
            </a:xfrm>
            <a:custGeom>
              <a:avLst/>
              <a:gdLst/>
              <a:ahLst/>
              <a:cxnLst/>
              <a:rect l="l" t="t" r="r" b="b"/>
              <a:pathLst>
                <a:path w="90170" h="758825">
                  <a:moveTo>
                    <a:pt x="0" y="0"/>
                  </a:moveTo>
                  <a:lnTo>
                    <a:pt x="89774" y="0"/>
                  </a:lnTo>
                  <a:lnTo>
                    <a:pt x="89774" y="758775"/>
                  </a:lnTo>
                  <a:lnTo>
                    <a:pt x="0" y="758775"/>
                  </a:lnTo>
                  <a:lnTo>
                    <a:pt x="0" y="0"/>
                  </a:lnTo>
                  <a:close/>
                </a:path>
              </a:pathLst>
            </a:custGeom>
            <a:ln w="9974">
              <a:solidFill>
                <a:srgbClr val="FF8080"/>
              </a:solidFill>
            </a:ln>
          </p:spPr>
          <p:txBody>
            <a:bodyPr wrap="square" lIns="0" tIns="0" rIns="0" bIns="0" rtlCol="0"/>
            <a:lstStyle/>
            <a:p>
              <a:endParaRPr/>
            </a:p>
          </p:txBody>
        </p:sp>
      </p:grpSp>
      <p:grpSp>
        <p:nvGrpSpPr>
          <p:cNvPr id="144" name="object 144"/>
          <p:cNvGrpSpPr/>
          <p:nvPr/>
        </p:nvGrpSpPr>
        <p:grpSpPr>
          <a:xfrm>
            <a:off x="4428181" y="5080290"/>
            <a:ext cx="75248" cy="552926"/>
            <a:chOff x="5904241" y="5630719"/>
            <a:chExt cx="100330" cy="737235"/>
          </a:xfrm>
        </p:grpSpPr>
        <p:sp>
          <p:nvSpPr>
            <p:cNvPr id="145" name="object 145"/>
            <p:cNvSpPr/>
            <p:nvPr/>
          </p:nvSpPr>
          <p:spPr>
            <a:xfrm>
              <a:off x="5904241" y="5630723"/>
              <a:ext cx="100330" cy="737235"/>
            </a:xfrm>
            <a:custGeom>
              <a:avLst/>
              <a:gdLst/>
              <a:ahLst/>
              <a:cxnLst/>
              <a:rect l="l" t="t" r="r" b="b"/>
              <a:pathLst>
                <a:path w="100329" h="737235">
                  <a:moveTo>
                    <a:pt x="99749" y="736965"/>
                  </a:moveTo>
                  <a:lnTo>
                    <a:pt x="0" y="736965"/>
                  </a:lnTo>
                  <a:lnTo>
                    <a:pt x="0" y="0"/>
                  </a:lnTo>
                  <a:lnTo>
                    <a:pt x="99749" y="0"/>
                  </a:lnTo>
                  <a:lnTo>
                    <a:pt x="99749" y="736965"/>
                  </a:lnTo>
                  <a:close/>
                </a:path>
              </a:pathLst>
            </a:custGeom>
            <a:solidFill>
              <a:srgbClr val="FF8080"/>
            </a:solidFill>
          </p:spPr>
          <p:txBody>
            <a:bodyPr wrap="square" lIns="0" tIns="0" rIns="0" bIns="0" rtlCol="0"/>
            <a:lstStyle/>
            <a:p>
              <a:endParaRPr/>
            </a:p>
          </p:txBody>
        </p:sp>
        <p:sp>
          <p:nvSpPr>
            <p:cNvPr id="146" name="object 146"/>
            <p:cNvSpPr/>
            <p:nvPr/>
          </p:nvSpPr>
          <p:spPr>
            <a:xfrm>
              <a:off x="5909229" y="5635707"/>
              <a:ext cx="90170" cy="727075"/>
            </a:xfrm>
            <a:custGeom>
              <a:avLst/>
              <a:gdLst/>
              <a:ahLst/>
              <a:cxnLst/>
              <a:rect l="l" t="t" r="r" b="b"/>
              <a:pathLst>
                <a:path w="90170" h="727075">
                  <a:moveTo>
                    <a:pt x="0" y="0"/>
                  </a:moveTo>
                  <a:lnTo>
                    <a:pt x="89774" y="0"/>
                  </a:lnTo>
                  <a:lnTo>
                    <a:pt x="89774" y="726992"/>
                  </a:lnTo>
                  <a:lnTo>
                    <a:pt x="0" y="726992"/>
                  </a:lnTo>
                  <a:lnTo>
                    <a:pt x="0" y="0"/>
                  </a:lnTo>
                  <a:close/>
                </a:path>
              </a:pathLst>
            </a:custGeom>
            <a:ln w="9974">
              <a:solidFill>
                <a:srgbClr val="FF8080"/>
              </a:solidFill>
            </a:ln>
          </p:spPr>
          <p:txBody>
            <a:bodyPr wrap="square" lIns="0" tIns="0" rIns="0" bIns="0" rtlCol="0"/>
            <a:lstStyle/>
            <a:p>
              <a:endParaRPr/>
            </a:p>
          </p:txBody>
        </p:sp>
      </p:grpSp>
      <p:grpSp>
        <p:nvGrpSpPr>
          <p:cNvPr id="147" name="object 147"/>
          <p:cNvGrpSpPr/>
          <p:nvPr/>
        </p:nvGrpSpPr>
        <p:grpSpPr>
          <a:xfrm>
            <a:off x="4553258" y="5094546"/>
            <a:ext cx="75248" cy="538639"/>
            <a:chOff x="6071011" y="5649728"/>
            <a:chExt cx="100330" cy="718185"/>
          </a:xfrm>
        </p:grpSpPr>
        <p:sp>
          <p:nvSpPr>
            <p:cNvPr id="148" name="object 148"/>
            <p:cNvSpPr/>
            <p:nvPr/>
          </p:nvSpPr>
          <p:spPr>
            <a:xfrm>
              <a:off x="6071011" y="5649730"/>
              <a:ext cx="100330" cy="718185"/>
            </a:xfrm>
            <a:custGeom>
              <a:avLst/>
              <a:gdLst/>
              <a:ahLst/>
              <a:cxnLst/>
              <a:rect l="l" t="t" r="r" b="b"/>
              <a:pathLst>
                <a:path w="100329" h="718185">
                  <a:moveTo>
                    <a:pt x="100060" y="717956"/>
                  </a:moveTo>
                  <a:lnTo>
                    <a:pt x="0" y="717956"/>
                  </a:lnTo>
                  <a:lnTo>
                    <a:pt x="0" y="0"/>
                  </a:lnTo>
                  <a:lnTo>
                    <a:pt x="100060" y="0"/>
                  </a:lnTo>
                  <a:lnTo>
                    <a:pt x="100060" y="717956"/>
                  </a:lnTo>
                  <a:close/>
                </a:path>
              </a:pathLst>
            </a:custGeom>
            <a:solidFill>
              <a:srgbClr val="FF8080"/>
            </a:solidFill>
          </p:spPr>
          <p:txBody>
            <a:bodyPr wrap="square" lIns="0" tIns="0" rIns="0" bIns="0" rtlCol="0"/>
            <a:lstStyle/>
            <a:p>
              <a:endParaRPr/>
            </a:p>
          </p:txBody>
        </p:sp>
        <p:sp>
          <p:nvSpPr>
            <p:cNvPr id="149" name="object 149"/>
            <p:cNvSpPr/>
            <p:nvPr/>
          </p:nvSpPr>
          <p:spPr>
            <a:xfrm>
              <a:off x="6075999" y="5654715"/>
              <a:ext cx="90170" cy="708025"/>
            </a:xfrm>
            <a:custGeom>
              <a:avLst/>
              <a:gdLst/>
              <a:ahLst/>
              <a:cxnLst/>
              <a:rect l="l" t="t" r="r" b="b"/>
              <a:pathLst>
                <a:path w="90170" h="708025">
                  <a:moveTo>
                    <a:pt x="0" y="0"/>
                  </a:moveTo>
                  <a:lnTo>
                    <a:pt x="90085" y="0"/>
                  </a:lnTo>
                  <a:lnTo>
                    <a:pt x="90085" y="707983"/>
                  </a:lnTo>
                  <a:lnTo>
                    <a:pt x="0" y="707983"/>
                  </a:lnTo>
                  <a:lnTo>
                    <a:pt x="0" y="0"/>
                  </a:lnTo>
                  <a:close/>
                </a:path>
              </a:pathLst>
            </a:custGeom>
            <a:ln w="9974">
              <a:solidFill>
                <a:srgbClr val="FF8080"/>
              </a:solidFill>
            </a:ln>
          </p:spPr>
          <p:txBody>
            <a:bodyPr wrap="square" lIns="0" tIns="0" rIns="0" bIns="0" rtlCol="0"/>
            <a:lstStyle/>
            <a:p>
              <a:endParaRPr/>
            </a:p>
          </p:txBody>
        </p:sp>
      </p:grpSp>
      <p:grpSp>
        <p:nvGrpSpPr>
          <p:cNvPr id="150" name="object 150"/>
          <p:cNvGrpSpPr/>
          <p:nvPr/>
        </p:nvGrpSpPr>
        <p:grpSpPr>
          <a:xfrm>
            <a:off x="4678335" y="5128667"/>
            <a:ext cx="75248" cy="504349"/>
            <a:chOff x="6237780" y="5695222"/>
            <a:chExt cx="100330" cy="672465"/>
          </a:xfrm>
        </p:grpSpPr>
        <p:sp>
          <p:nvSpPr>
            <p:cNvPr id="151" name="object 151"/>
            <p:cNvSpPr/>
            <p:nvPr/>
          </p:nvSpPr>
          <p:spPr>
            <a:xfrm>
              <a:off x="6237780" y="5695223"/>
              <a:ext cx="100330" cy="672465"/>
            </a:xfrm>
            <a:custGeom>
              <a:avLst/>
              <a:gdLst/>
              <a:ahLst/>
              <a:cxnLst/>
              <a:rect l="l" t="t" r="r" b="b"/>
              <a:pathLst>
                <a:path w="100329" h="672464">
                  <a:moveTo>
                    <a:pt x="100060" y="672462"/>
                  </a:moveTo>
                  <a:lnTo>
                    <a:pt x="0" y="672462"/>
                  </a:lnTo>
                  <a:lnTo>
                    <a:pt x="0" y="0"/>
                  </a:lnTo>
                  <a:lnTo>
                    <a:pt x="100060" y="0"/>
                  </a:lnTo>
                  <a:lnTo>
                    <a:pt x="100060" y="672462"/>
                  </a:lnTo>
                  <a:close/>
                </a:path>
              </a:pathLst>
            </a:custGeom>
            <a:solidFill>
              <a:srgbClr val="FF8080"/>
            </a:solidFill>
          </p:spPr>
          <p:txBody>
            <a:bodyPr wrap="square" lIns="0" tIns="0" rIns="0" bIns="0" rtlCol="0"/>
            <a:lstStyle/>
            <a:p>
              <a:endParaRPr/>
            </a:p>
          </p:txBody>
        </p:sp>
        <p:sp>
          <p:nvSpPr>
            <p:cNvPr id="152" name="object 152"/>
            <p:cNvSpPr/>
            <p:nvPr/>
          </p:nvSpPr>
          <p:spPr>
            <a:xfrm>
              <a:off x="6242767" y="5700210"/>
              <a:ext cx="90170" cy="662940"/>
            </a:xfrm>
            <a:custGeom>
              <a:avLst/>
              <a:gdLst/>
              <a:ahLst/>
              <a:cxnLst/>
              <a:rect l="l" t="t" r="r" b="b"/>
              <a:pathLst>
                <a:path w="90170" h="662939">
                  <a:moveTo>
                    <a:pt x="0" y="0"/>
                  </a:moveTo>
                  <a:lnTo>
                    <a:pt x="90085" y="0"/>
                  </a:lnTo>
                  <a:lnTo>
                    <a:pt x="90085" y="662487"/>
                  </a:lnTo>
                  <a:lnTo>
                    <a:pt x="0" y="662487"/>
                  </a:lnTo>
                  <a:lnTo>
                    <a:pt x="0" y="0"/>
                  </a:lnTo>
                  <a:close/>
                </a:path>
              </a:pathLst>
            </a:custGeom>
            <a:ln w="9974">
              <a:solidFill>
                <a:srgbClr val="FF8080"/>
              </a:solidFill>
            </a:ln>
          </p:spPr>
          <p:txBody>
            <a:bodyPr wrap="square" lIns="0" tIns="0" rIns="0" bIns="0" rtlCol="0"/>
            <a:lstStyle/>
            <a:p>
              <a:endParaRPr/>
            </a:p>
          </p:txBody>
        </p:sp>
      </p:grpSp>
      <p:grpSp>
        <p:nvGrpSpPr>
          <p:cNvPr id="153" name="object 153"/>
          <p:cNvGrpSpPr/>
          <p:nvPr/>
        </p:nvGrpSpPr>
        <p:grpSpPr>
          <a:xfrm>
            <a:off x="4803646" y="5186860"/>
            <a:ext cx="75248" cy="446246"/>
            <a:chOff x="6404862" y="5772813"/>
            <a:chExt cx="100330" cy="594995"/>
          </a:xfrm>
        </p:grpSpPr>
        <p:sp>
          <p:nvSpPr>
            <p:cNvPr id="154" name="object 154"/>
            <p:cNvSpPr/>
            <p:nvPr/>
          </p:nvSpPr>
          <p:spPr>
            <a:xfrm>
              <a:off x="6404862" y="5772814"/>
              <a:ext cx="100330" cy="594995"/>
            </a:xfrm>
            <a:custGeom>
              <a:avLst/>
              <a:gdLst/>
              <a:ahLst/>
              <a:cxnLst/>
              <a:rect l="l" t="t" r="r" b="b"/>
              <a:pathLst>
                <a:path w="100329" h="594995">
                  <a:moveTo>
                    <a:pt x="99748" y="594872"/>
                  </a:moveTo>
                  <a:lnTo>
                    <a:pt x="0" y="594872"/>
                  </a:lnTo>
                  <a:lnTo>
                    <a:pt x="0" y="0"/>
                  </a:lnTo>
                  <a:lnTo>
                    <a:pt x="99748" y="0"/>
                  </a:lnTo>
                  <a:lnTo>
                    <a:pt x="99748" y="594872"/>
                  </a:lnTo>
                  <a:close/>
                </a:path>
              </a:pathLst>
            </a:custGeom>
            <a:solidFill>
              <a:srgbClr val="FF8080"/>
            </a:solidFill>
          </p:spPr>
          <p:txBody>
            <a:bodyPr wrap="square" lIns="0" tIns="0" rIns="0" bIns="0" rtlCol="0"/>
            <a:lstStyle/>
            <a:p>
              <a:endParaRPr/>
            </a:p>
          </p:txBody>
        </p:sp>
        <p:sp>
          <p:nvSpPr>
            <p:cNvPr id="155" name="object 155"/>
            <p:cNvSpPr/>
            <p:nvPr/>
          </p:nvSpPr>
          <p:spPr>
            <a:xfrm>
              <a:off x="6409849" y="5777801"/>
              <a:ext cx="90170" cy="585470"/>
            </a:xfrm>
            <a:custGeom>
              <a:avLst/>
              <a:gdLst/>
              <a:ahLst/>
              <a:cxnLst/>
              <a:rect l="l" t="t" r="r" b="b"/>
              <a:pathLst>
                <a:path w="90170" h="585470">
                  <a:moveTo>
                    <a:pt x="0" y="0"/>
                  </a:moveTo>
                  <a:lnTo>
                    <a:pt x="89774" y="0"/>
                  </a:lnTo>
                  <a:lnTo>
                    <a:pt x="89774" y="584895"/>
                  </a:lnTo>
                  <a:lnTo>
                    <a:pt x="0" y="584895"/>
                  </a:lnTo>
                  <a:lnTo>
                    <a:pt x="0" y="0"/>
                  </a:lnTo>
                  <a:close/>
                </a:path>
              </a:pathLst>
            </a:custGeom>
            <a:ln w="9974">
              <a:solidFill>
                <a:srgbClr val="FF8080"/>
              </a:solidFill>
            </a:ln>
          </p:spPr>
          <p:txBody>
            <a:bodyPr wrap="square" lIns="0" tIns="0" rIns="0" bIns="0" rtlCol="0"/>
            <a:lstStyle/>
            <a:p>
              <a:endParaRPr/>
            </a:p>
          </p:txBody>
        </p:sp>
      </p:grpSp>
      <p:grpSp>
        <p:nvGrpSpPr>
          <p:cNvPr id="156" name="object 156"/>
          <p:cNvGrpSpPr/>
          <p:nvPr/>
        </p:nvGrpSpPr>
        <p:grpSpPr>
          <a:xfrm>
            <a:off x="4928722" y="5190832"/>
            <a:ext cx="75248" cy="442436"/>
            <a:chOff x="6571629" y="5778109"/>
            <a:chExt cx="100330" cy="589915"/>
          </a:xfrm>
        </p:grpSpPr>
        <p:sp>
          <p:nvSpPr>
            <p:cNvPr id="157" name="object 157"/>
            <p:cNvSpPr/>
            <p:nvPr/>
          </p:nvSpPr>
          <p:spPr>
            <a:xfrm>
              <a:off x="6571630" y="5778110"/>
              <a:ext cx="100330" cy="589915"/>
            </a:xfrm>
            <a:custGeom>
              <a:avLst/>
              <a:gdLst/>
              <a:ahLst/>
              <a:cxnLst/>
              <a:rect l="l" t="t" r="r" b="b"/>
              <a:pathLst>
                <a:path w="100329" h="589914">
                  <a:moveTo>
                    <a:pt x="99748" y="589574"/>
                  </a:moveTo>
                  <a:lnTo>
                    <a:pt x="0" y="589574"/>
                  </a:lnTo>
                  <a:lnTo>
                    <a:pt x="0" y="0"/>
                  </a:lnTo>
                  <a:lnTo>
                    <a:pt x="99748" y="0"/>
                  </a:lnTo>
                  <a:lnTo>
                    <a:pt x="99748" y="589574"/>
                  </a:lnTo>
                  <a:close/>
                </a:path>
              </a:pathLst>
            </a:custGeom>
            <a:solidFill>
              <a:srgbClr val="FF8080"/>
            </a:solidFill>
          </p:spPr>
          <p:txBody>
            <a:bodyPr wrap="square" lIns="0" tIns="0" rIns="0" bIns="0" rtlCol="0"/>
            <a:lstStyle/>
            <a:p>
              <a:endParaRPr/>
            </a:p>
          </p:txBody>
        </p:sp>
        <p:sp>
          <p:nvSpPr>
            <p:cNvPr id="158" name="object 158"/>
            <p:cNvSpPr/>
            <p:nvPr/>
          </p:nvSpPr>
          <p:spPr>
            <a:xfrm>
              <a:off x="6576617" y="5783097"/>
              <a:ext cx="90170" cy="579755"/>
            </a:xfrm>
            <a:custGeom>
              <a:avLst/>
              <a:gdLst/>
              <a:ahLst/>
              <a:cxnLst/>
              <a:rect l="l" t="t" r="r" b="b"/>
              <a:pathLst>
                <a:path w="90170" h="579754">
                  <a:moveTo>
                    <a:pt x="0" y="0"/>
                  </a:moveTo>
                  <a:lnTo>
                    <a:pt x="89774" y="0"/>
                  </a:lnTo>
                  <a:lnTo>
                    <a:pt x="89774" y="579599"/>
                  </a:lnTo>
                  <a:lnTo>
                    <a:pt x="0" y="579599"/>
                  </a:lnTo>
                  <a:lnTo>
                    <a:pt x="0" y="0"/>
                  </a:lnTo>
                  <a:close/>
                </a:path>
              </a:pathLst>
            </a:custGeom>
            <a:ln w="9974">
              <a:solidFill>
                <a:srgbClr val="FF8080"/>
              </a:solidFill>
            </a:ln>
          </p:spPr>
          <p:txBody>
            <a:bodyPr wrap="square" lIns="0" tIns="0" rIns="0" bIns="0" rtlCol="0"/>
            <a:lstStyle/>
            <a:p>
              <a:endParaRPr/>
            </a:p>
          </p:txBody>
        </p:sp>
      </p:grpSp>
      <p:grpSp>
        <p:nvGrpSpPr>
          <p:cNvPr id="159" name="object 159"/>
          <p:cNvGrpSpPr/>
          <p:nvPr/>
        </p:nvGrpSpPr>
        <p:grpSpPr>
          <a:xfrm>
            <a:off x="5053798" y="5202517"/>
            <a:ext cx="75248" cy="430530"/>
            <a:chOff x="6738398" y="5793689"/>
            <a:chExt cx="100330" cy="574040"/>
          </a:xfrm>
        </p:grpSpPr>
        <p:sp>
          <p:nvSpPr>
            <p:cNvPr id="160" name="object 160"/>
            <p:cNvSpPr/>
            <p:nvPr/>
          </p:nvSpPr>
          <p:spPr>
            <a:xfrm>
              <a:off x="6738398" y="5793691"/>
              <a:ext cx="100330" cy="574040"/>
            </a:xfrm>
            <a:custGeom>
              <a:avLst/>
              <a:gdLst/>
              <a:ahLst/>
              <a:cxnLst/>
              <a:rect l="l" t="t" r="r" b="b"/>
              <a:pathLst>
                <a:path w="100329" h="574039">
                  <a:moveTo>
                    <a:pt x="100062" y="573991"/>
                  </a:moveTo>
                  <a:lnTo>
                    <a:pt x="0" y="573991"/>
                  </a:lnTo>
                  <a:lnTo>
                    <a:pt x="0" y="0"/>
                  </a:lnTo>
                  <a:lnTo>
                    <a:pt x="100062" y="0"/>
                  </a:lnTo>
                  <a:lnTo>
                    <a:pt x="100062" y="573991"/>
                  </a:lnTo>
                  <a:close/>
                </a:path>
              </a:pathLst>
            </a:custGeom>
            <a:solidFill>
              <a:srgbClr val="FF8080"/>
            </a:solidFill>
          </p:spPr>
          <p:txBody>
            <a:bodyPr wrap="square" lIns="0" tIns="0" rIns="0" bIns="0" rtlCol="0"/>
            <a:lstStyle/>
            <a:p>
              <a:endParaRPr/>
            </a:p>
          </p:txBody>
        </p:sp>
        <p:sp>
          <p:nvSpPr>
            <p:cNvPr id="161" name="object 161"/>
            <p:cNvSpPr/>
            <p:nvPr/>
          </p:nvSpPr>
          <p:spPr>
            <a:xfrm>
              <a:off x="6743387" y="5798677"/>
              <a:ext cx="90170" cy="564515"/>
            </a:xfrm>
            <a:custGeom>
              <a:avLst/>
              <a:gdLst/>
              <a:ahLst/>
              <a:cxnLst/>
              <a:rect l="l" t="t" r="r" b="b"/>
              <a:pathLst>
                <a:path w="90170" h="564514">
                  <a:moveTo>
                    <a:pt x="0" y="0"/>
                  </a:moveTo>
                  <a:lnTo>
                    <a:pt x="90085" y="0"/>
                  </a:lnTo>
                  <a:lnTo>
                    <a:pt x="90085" y="564018"/>
                  </a:lnTo>
                  <a:lnTo>
                    <a:pt x="0" y="564018"/>
                  </a:lnTo>
                  <a:lnTo>
                    <a:pt x="0" y="0"/>
                  </a:lnTo>
                  <a:close/>
                </a:path>
              </a:pathLst>
            </a:custGeom>
            <a:ln w="9974">
              <a:solidFill>
                <a:srgbClr val="FF8080"/>
              </a:solidFill>
            </a:ln>
          </p:spPr>
          <p:txBody>
            <a:bodyPr wrap="square" lIns="0" tIns="0" rIns="0" bIns="0" rtlCol="0"/>
            <a:lstStyle/>
            <a:p>
              <a:endParaRPr/>
            </a:p>
          </p:txBody>
        </p:sp>
      </p:grpSp>
      <p:grpSp>
        <p:nvGrpSpPr>
          <p:cNvPr id="162" name="object 162"/>
          <p:cNvGrpSpPr/>
          <p:nvPr/>
        </p:nvGrpSpPr>
        <p:grpSpPr>
          <a:xfrm>
            <a:off x="5178877" y="5203920"/>
            <a:ext cx="75248" cy="429101"/>
            <a:chOff x="6905169" y="5795559"/>
            <a:chExt cx="100330" cy="572135"/>
          </a:xfrm>
        </p:grpSpPr>
        <p:sp>
          <p:nvSpPr>
            <p:cNvPr id="163" name="object 163"/>
            <p:cNvSpPr/>
            <p:nvPr/>
          </p:nvSpPr>
          <p:spPr>
            <a:xfrm>
              <a:off x="6905170" y="5795559"/>
              <a:ext cx="100330" cy="572135"/>
            </a:xfrm>
            <a:custGeom>
              <a:avLst/>
              <a:gdLst/>
              <a:ahLst/>
              <a:cxnLst/>
              <a:rect l="l" t="t" r="r" b="b"/>
              <a:pathLst>
                <a:path w="100329" h="572135">
                  <a:moveTo>
                    <a:pt x="100060" y="572122"/>
                  </a:moveTo>
                  <a:lnTo>
                    <a:pt x="0" y="572122"/>
                  </a:lnTo>
                  <a:lnTo>
                    <a:pt x="0" y="0"/>
                  </a:lnTo>
                  <a:lnTo>
                    <a:pt x="100060" y="0"/>
                  </a:lnTo>
                  <a:lnTo>
                    <a:pt x="100060" y="572122"/>
                  </a:lnTo>
                  <a:close/>
                </a:path>
              </a:pathLst>
            </a:custGeom>
            <a:solidFill>
              <a:srgbClr val="FF8080"/>
            </a:solidFill>
          </p:spPr>
          <p:txBody>
            <a:bodyPr wrap="square" lIns="0" tIns="0" rIns="0" bIns="0" rtlCol="0"/>
            <a:lstStyle/>
            <a:p>
              <a:endParaRPr/>
            </a:p>
          </p:txBody>
        </p:sp>
        <p:sp>
          <p:nvSpPr>
            <p:cNvPr id="164" name="object 164"/>
            <p:cNvSpPr/>
            <p:nvPr/>
          </p:nvSpPr>
          <p:spPr>
            <a:xfrm>
              <a:off x="6910156" y="5800546"/>
              <a:ext cx="90170" cy="562610"/>
            </a:xfrm>
            <a:custGeom>
              <a:avLst/>
              <a:gdLst/>
              <a:ahLst/>
              <a:cxnLst/>
              <a:rect l="l" t="t" r="r" b="b"/>
              <a:pathLst>
                <a:path w="90170" h="562610">
                  <a:moveTo>
                    <a:pt x="0" y="0"/>
                  </a:moveTo>
                  <a:lnTo>
                    <a:pt x="90085" y="0"/>
                  </a:lnTo>
                  <a:lnTo>
                    <a:pt x="90085" y="562148"/>
                  </a:lnTo>
                  <a:lnTo>
                    <a:pt x="0" y="562148"/>
                  </a:lnTo>
                  <a:lnTo>
                    <a:pt x="0" y="0"/>
                  </a:lnTo>
                  <a:close/>
                </a:path>
              </a:pathLst>
            </a:custGeom>
            <a:ln w="9974">
              <a:solidFill>
                <a:srgbClr val="FF8080"/>
              </a:solidFill>
            </a:ln>
          </p:spPr>
          <p:txBody>
            <a:bodyPr wrap="square" lIns="0" tIns="0" rIns="0" bIns="0" rtlCol="0"/>
            <a:lstStyle/>
            <a:p>
              <a:endParaRPr/>
            </a:p>
          </p:txBody>
        </p:sp>
      </p:grpSp>
      <p:grpSp>
        <p:nvGrpSpPr>
          <p:cNvPr id="165" name="object 165"/>
          <p:cNvGrpSpPr/>
          <p:nvPr/>
        </p:nvGrpSpPr>
        <p:grpSpPr>
          <a:xfrm>
            <a:off x="5303952" y="5208359"/>
            <a:ext cx="75248" cy="424815"/>
            <a:chOff x="7071936" y="5801478"/>
            <a:chExt cx="100330" cy="566420"/>
          </a:xfrm>
        </p:grpSpPr>
        <p:sp>
          <p:nvSpPr>
            <p:cNvPr id="166" name="object 166"/>
            <p:cNvSpPr/>
            <p:nvPr/>
          </p:nvSpPr>
          <p:spPr>
            <a:xfrm>
              <a:off x="7071936" y="5801482"/>
              <a:ext cx="100330" cy="566420"/>
            </a:xfrm>
            <a:custGeom>
              <a:avLst/>
              <a:gdLst/>
              <a:ahLst/>
              <a:cxnLst/>
              <a:rect l="l" t="t" r="r" b="b"/>
              <a:pathLst>
                <a:path w="100329" h="566420">
                  <a:moveTo>
                    <a:pt x="100064" y="566201"/>
                  </a:moveTo>
                  <a:lnTo>
                    <a:pt x="0" y="566201"/>
                  </a:lnTo>
                  <a:lnTo>
                    <a:pt x="0" y="0"/>
                  </a:lnTo>
                  <a:lnTo>
                    <a:pt x="100064" y="0"/>
                  </a:lnTo>
                  <a:lnTo>
                    <a:pt x="100064" y="566201"/>
                  </a:lnTo>
                  <a:close/>
                </a:path>
              </a:pathLst>
            </a:custGeom>
            <a:solidFill>
              <a:srgbClr val="FF8080"/>
            </a:solidFill>
          </p:spPr>
          <p:txBody>
            <a:bodyPr wrap="square" lIns="0" tIns="0" rIns="0" bIns="0" rtlCol="0"/>
            <a:lstStyle/>
            <a:p>
              <a:endParaRPr/>
            </a:p>
          </p:txBody>
        </p:sp>
        <p:sp>
          <p:nvSpPr>
            <p:cNvPr id="167" name="object 167"/>
            <p:cNvSpPr/>
            <p:nvPr/>
          </p:nvSpPr>
          <p:spPr>
            <a:xfrm>
              <a:off x="7076926" y="5806466"/>
              <a:ext cx="90170" cy="556260"/>
            </a:xfrm>
            <a:custGeom>
              <a:avLst/>
              <a:gdLst/>
              <a:ahLst/>
              <a:cxnLst/>
              <a:rect l="l" t="t" r="r" b="b"/>
              <a:pathLst>
                <a:path w="90170" h="556260">
                  <a:moveTo>
                    <a:pt x="0" y="0"/>
                  </a:moveTo>
                  <a:lnTo>
                    <a:pt x="90087" y="0"/>
                  </a:lnTo>
                  <a:lnTo>
                    <a:pt x="90087" y="556227"/>
                  </a:lnTo>
                  <a:lnTo>
                    <a:pt x="0" y="556227"/>
                  </a:lnTo>
                  <a:lnTo>
                    <a:pt x="0" y="0"/>
                  </a:lnTo>
                  <a:close/>
                </a:path>
              </a:pathLst>
            </a:custGeom>
            <a:ln w="9974">
              <a:solidFill>
                <a:srgbClr val="FF8080"/>
              </a:solidFill>
            </a:ln>
          </p:spPr>
          <p:txBody>
            <a:bodyPr wrap="square" lIns="0" tIns="0" rIns="0" bIns="0" rtlCol="0"/>
            <a:lstStyle/>
            <a:p>
              <a:endParaRPr/>
            </a:p>
          </p:txBody>
        </p:sp>
      </p:grpSp>
      <p:grpSp>
        <p:nvGrpSpPr>
          <p:cNvPr id="168" name="object 168"/>
          <p:cNvGrpSpPr/>
          <p:nvPr/>
        </p:nvGrpSpPr>
        <p:grpSpPr>
          <a:xfrm>
            <a:off x="5429263" y="5231029"/>
            <a:ext cx="75248" cy="402431"/>
            <a:chOff x="7239018" y="5831705"/>
            <a:chExt cx="100330" cy="536575"/>
          </a:xfrm>
        </p:grpSpPr>
        <p:sp>
          <p:nvSpPr>
            <p:cNvPr id="169" name="object 169"/>
            <p:cNvSpPr/>
            <p:nvPr/>
          </p:nvSpPr>
          <p:spPr>
            <a:xfrm>
              <a:off x="7239018" y="5831705"/>
              <a:ext cx="100330" cy="536575"/>
            </a:xfrm>
            <a:custGeom>
              <a:avLst/>
              <a:gdLst/>
              <a:ahLst/>
              <a:cxnLst/>
              <a:rect l="l" t="t" r="r" b="b"/>
              <a:pathLst>
                <a:path w="100329" h="536575">
                  <a:moveTo>
                    <a:pt x="99749" y="535977"/>
                  </a:moveTo>
                  <a:lnTo>
                    <a:pt x="0" y="535977"/>
                  </a:lnTo>
                  <a:lnTo>
                    <a:pt x="0" y="0"/>
                  </a:lnTo>
                  <a:lnTo>
                    <a:pt x="99749" y="0"/>
                  </a:lnTo>
                  <a:lnTo>
                    <a:pt x="99749" y="535977"/>
                  </a:lnTo>
                  <a:close/>
                </a:path>
              </a:pathLst>
            </a:custGeom>
            <a:solidFill>
              <a:srgbClr val="FF8080"/>
            </a:solidFill>
          </p:spPr>
          <p:txBody>
            <a:bodyPr wrap="square" lIns="0" tIns="0" rIns="0" bIns="0" rtlCol="0"/>
            <a:lstStyle/>
            <a:p>
              <a:endParaRPr/>
            </a:p>
          </p:txBody>
        </p:sp>
        <p:sp>
          <p:nvSpPr>
            <p:cNvPr id="170" name="object 170"/>
            <p:cNvSpPr/>
            <p:nvPr/>
          </p:nvSpPr>
          <p:spPr>
            <a:xfrm>
              <a:off x="7244006" y="5836692"/>
              <a:ext cx="90170" cy="526415"/>
            </a:xfrm>
            <a:custGeom>
              <a:avLst/>
              <a:gdLst/>
              <a:ahLst/>
              <a:cxnLst/>
              <a:rect l="l" t="t" r="r" b="b"/>
              <a:pathLst>
                <a:path w="90170" h="526414">
                  <a:moveTo>
                    <a:pt x="0" y="0"/>
                  </a:moveTo>
                  <a:lnTo>
                    <a:pt x="89774" y="0"/>
                  </a:lnTo>
                  <a:lnTo>
                    <a:pt x="89774" y="526002"/>
                  </a:lnTo>
                  <a:lnTo>
                    <a:pt x="0" y="526002"/>
                  </a:lnTo>
                  <a:lnTo>
                    <a:pt x="0" y="0"/>
                  </a:lnTo>
                  <a:close/>
                </a:path>
              </a:pathLst>
            </a:custGeom>
            <a:ln w="9974">
              <a:solidFill>
                <a:srgbClr val="FF8080"/>
              </a:solidFill>
            </a:ln>
          </p:spPr>
          <p:txBody>
            <a:bodyPr wrap="square" lIns="0" tIns="0" rIns="0" bIns="0" rtlCol="0"/>
            <a:lstStyle/>
            <a:p>
              <a:endParaRPr/>
            </a:p>
          </p:txBody>
        </p:sp>
      </p:grpSp>
      <p:grpSp>
        <p:nvGrpSpPr>
          <p:cNvPr id="171" name="object 171"/>
          <p:cNvGrpSpPr/>
          <p:nvPr/>
        </p:nvGrpSpPr>
        <p:grpSpPr>
          <a:xfrm>
            <a:off x="5554341" y="5233599"/>
            <a:ext cx="75248" cy="399574"/>
            <a:chOff x="7405788" y="5835131"/>
            <a:chExt cx="100330" cy="532765"/>
          </a:xfrm>
        </p:grpSpPr>
        <p:sp>
          <p:nvSpPr>
            <p:cNvPr id="172" name="object 172"/>
            <p:cNvSpPr/>
            <p:nvPr/>
          </p:nvSpPr>
          <p:spPr>
            <a:xfrm>
              <a:off x="7405788" y="5835133"/>
              <a:ext cx="100330" cy="532765"/>
            </a:xfrm>
            <a:custGeom>
              <a:avLst/>
              <a:gdLst/>
              <a:ahLst/>
              <a:cxnLst/>
              <a:rect l="l" t="t" r="r" b="b"/>
              <a:pathLst>
                <a:path w="100329" h="532764">
                  <a:moveTo>
                    <a:pt x="99749" y="532547"/>
                  </a:moveTo>
                  <a:lnTo>
                    <a:pt x="0" y="532547"/>
                  </a:lnTo>
                  <a:lnTo>
                    <a:pt x="0" y="0"/>
                  </a:lnTo>
                  <a:lnTo>
                    <a:pt x="99749" y="0"/>
                  </a:lnTo>
                  <a:lnTo>
                    <a:pt x="99749" y="532547"/>
                  </a:lnTo>
                  <a:close/>
                </a:path>
              </a:pathLst>
            </a:custGeom>
            <a:solidFill>
              <a:srgbClr val="FF8080"/>
            </a:solidFill>
          </p:spPr>
          <p:txBody>
            <a:bodyPr wrap="square" lIns="0" tIns="0" rIns="0" bIns="0" rtlCol="0"/>
            <a:lstStyle/>
            <a:p>
              <a:endParaRPr/>
            </a:p>
          </p:txBody>
        </p:sp>
        <p:sp>
          <p:nvSpPr>
            <p:cNvPr id="173" name="object 173"/>
            <p:cNvSpPr/>
            <p:nvPr/>
          </p:nvSpPr>
          <p:spPr>
            <a:xfrm>
              <a:off x="7410776" y="5840118"/>
              <a:ext cx="90170" cy="522605"/>
            </a:xfrm>
            <a:custGeom>
              <a:avLst/>
              <a:gdLst/>
              <a:ahLst/>
              <a:cxnLst/>
              <a:rect l="l" t="t" r="r" b="b"/>
              <a:pathLst>
                <a:path w="90170" h="522604">
                  <a:moveTo>
                    <a:pt x="0" y="0"/>
                  </a:moveTo>
                  <a:lnTo>
                    <a:pt x="89774" y="0"/>
                  </a:lnTo>
                  <a:lnTo>
                    <a:pt x="89774" y="522574"/>
                  </a:lnTo>
                  <a:lnTo>
                    <a:pt x="0" y="522574"/>
                  </a:lnTo>
                  <a:lnTo>
                    <a:pt x="0" y="0"/>
                  </a:lnTo>
                  <a:close/>
                </a:path>
              </a:pathLst>
            </a:custGeom>
            <a:ln w="9974">
              <a:solidFill>
                <a:srgbClr val="FF8080"/>
              </a:solidFill>
            </a:ln>
          </p:spPr>
          <p:txBody>
            <a:bodyPr wrap="square" lIns="0" tIns="0" rIns="0" bIns="0" rtlCol="0"/>
            <a:lstStyle/>
            <a:p>
              <a:endParaRPr/>
            </a:p>
          </p:txBody>
        </p:sp>
      </p:grpSp>
      <p:grpSp>
        <p:nvGrpSpPr>
          <p:cNvPr id="174" name="object 174"/>
          <p:cNvGrpSpPr/>
          <p:nvPr/>
        </p:nvGrpSpPr>
        <p:grpSpPr>
          <a:xfrm>
            <a:off x="5679417" y="5261176"/>
            <a:ext cx="75248" cy="371951"/>
            <a:chOff x="7572556" y="5871901"/>
            <a:chExt cx="100330" cy="495934"/>
          </a:xfrm>
        </p:grpSpPr>
        <p:sp>
          <p:nvSpPr>
            <p:cNvPr id="175" name="object 175"/>
            <p:cNvSpPr/>
            <p:nvPr/>
          </p:nvSpPr>
          <p:spPr>
            <a:xfrm>
              <a:off x="7572556" y="5871901"/>
              <a:ext cx="100330" cy="495934"/>
            </a:xfrm>
            <a:custGeom>
              <a:avLst/>
              <a:gdLst/>
              <a:ahLst/>
              <a:cxnLst/>
              <a:rect l="l" t="t" r="r" b="b"/>
              <a:pathLst>
                <a:path w="100329" h="495935">
                  <a:moveTo>
                    <a:pt x="100064" y="495779"/>
                  </a:moveTo>
                  <a:lnTo>
                    <a:pt x="0" y="495779"/>
                  </a:lnTo>
                  <a:lnTo>
                    <a:pt x="0" y="0"/>
                  </a:lnTo>
                  <a:lnTo>
                    <a:pt x="100064" y="0"/>
                  </a:lnTo>
                  <a:lnTo>
                    <a:pt x="100064" y="495779"/>
                  </a:lnTo>
                  <a:close/>
                </a:path>
              </a:pathLst>
            </a:custGeom>
            <a:solidFill>
              <a:srgbClr val="FF8080"/>
            </a:solidFill>
          </p:spPr>
          <p:txBody>
            <a:bodyPr wrap="square" lIns="0" tIns="0" rIns="0" bIns="0" rtlCol="0"/>
            <a:lstStyle/>
            <a:p>
              <a:endParaRPr/>
            </a:p>
          </p:txBody>
        </p:sp>
        <p:sp>
          <p:nvSpPr>
            <p:cNvPr id="176" name="object 176"/>
            <p:cNvSpPr/>
            <p:nvPr/>
          </p:nvSpPr>
          <p:spPr>
            <a:xfrm>
              <a:off x="7577544" y="5876888"/>
              <a:ext cx="90170" cy="486409"/>
            </a:xfrm>
            <a:custGeom>
              <a:avLst/>
              <a:gdLst/>
              <a:ahLst/>
              <a:cxnLst/>
              <a:rect l="l" t="t" r="r" b="b"/>
              <a:pathLst>
                <a:path w="90170" h="486410">
                  <a:moveTo>
                    <a:pt x="0" y="0"/>
                  </a:moveTo>
                  <a:lnTo>
                    <a:pt x="90087" y="0"/>
                  </a:lnTo>
                  <a:lnTo>
                    <a:pt x="90087" y="485803"/>
                  </a:lnTo>
                  <a:lnTo>
                    <a:pt x="0" y="485803"/>
                  </a:lnTo>
                  <a:lnTo>
                    <a:pt x="0" y="0"/>
                  </a:lnTo>
                  <a:close/>
                </a:path>
              </a:pathLst>
            </a:custGeom>
            <a:ln w="9974">
              <a:solidFill>
                <a:srgbClr val="FF8080"/>
              </a:solidFill>
            </a:ln>
          </p:spPr>
          <p:txBody>
            <a:bodyPr wrap="square" lIns="0" tIns="0" rIns="0" bIns="0" rtlCol="0"/>
            <a:lstStyle/>
            <a:p>
              <a:endParaRPr/>
            </a:p>
          </p:txBody>
        </p:sp>
      </p:grpSp>
      <p:grpSp>
        <p:nvGrpSpPr>
          <p:cNvPr id="177" name="object 177"/>
          <p:cNvGrpSpPr/>
          <p:nvPr/>
        </p:nvGrpSpPr>
        <p:grpSpPr>
          <a:xfrm>
            <a:off x="5804494" y="5270524"/>
            <a:ext cx="75248" cy="362903"/>
            <a:chOff x="7739326" y="5884365"/>
            <a:chExt cx="100330" cy="483870"/>
          </a:xfrm>
        </p:grpSpPr>
        <p:sp>
          <p:nvSpPr>
            <p:cNvPr id="178" name="object 178"/>
            <p:cNvSpPr/>
            <p:nvPr/>
          </p:nvSpPr>
          <p:spPr>
            <a:xfrm>
              <a:off x="7739326" y="5884366"/>
              <a:ext cx="100330" cy="483870"/>
            </a:xfrm>
            <a:custGeom>
              <a:avLst/>
              <a:gdLst/>
              <a:ahLst/>
              <a:cxnLst/>
              <a:rect l="l" t="t" r="r" b="b"/>
              <a:pathLst>
                <a:path w="100329" h="483870">
                  <a:moveTo>
                    <a:pt x="100064" y="483312"/>
                  </a:moveTo>
                  <a:lnTo>
                    <a:pt x="0" y="483312"/>
                  </a:lnTo>
                  <a:lnTo>
                    <a:pt x="0" y="0"/>
                  </a:lnTo>
                  <a:lnTo>
                    <a:pt x="100064" y="0"/>
                  </a:lnTo>
                  <a:lnTo>
                    <a:pt x="100064" y="483312"/>
                  </a:lnTo>
                  <a:close/>
                </a:path>
              </a:pathLst>
            </a:custGeom>
            <a:solidFill>
              <a:srgbClr val="FF8080"/>
            </a:solidFill>
          </p:spPr>
          <p:txBody>
            <a:bodyPr wrap="square" lIns="0" tIns="0" rIns="0" bIns="0" rtlCol="0"/>
            <a:lstStyle/>
            <a:p>
              <a:endParaRPr/>
            </a:p>
          </p:txBody>
        </p:sp>
        <p:sp>
          <p:nvSpPr>
            <p:cNvPr id="179" name="object 179"/>
            <p:cNvSpPr/>
            <p:nvPr/>
          </p:nvSpPr>
          <p:spPr>
            <a:xfrm>
              <a:off x="7744314" y="5889353"/>
              <a:ext cx="90170" cy="473709"/>
            </a:xfrm>
            <a:custGeom>
              <a:avLst/>
              <a:gdLst/>
              <a:ahLst/>
              <a:cxnLst/>
              <a:rect l="l" t="t" r="r" b="b"/>
              <a:pathLst>
                <a:path w="90170" h="473710">
                  <a:moveTo>
                    <a:pt x="0" y="0"/>
                  </a:moveTo>
                  <a:lnTo>
                    <a:pt x="90087" y="0"/>
                  </a:lnTo>
                  <a:lnTo>
                    <a:pt x="90087" y="473339"/>
                  </a:lnTo>
                  <a:lnTo>
                    <a:pt x="0" y="473339"/>
                  </a:lnTo>
                  <a:lnTo>
                    <a:pt x="0" y="0"/>
                  </a:lnTo>
                  <a:close/>
                </a:path>
              </a:pathLst>
            </a:custGeom>
            <a:ln w="9974">
              <a:solidFill>
                <a:srgbClr val="FF8080"/>
              </a:solidFill>
            </a:ln>
          </p:spPr>
          <p:txBody>
            <a:bodyPr wrap="square" lIns="0" tIns="0" rIns="0" bIns="0" rtlCol="0"/>
            <a:lstStyle/>
            <a:p>
              <a:endParaRPr/>
            </a:p>
          </p:txBody>
        </p:sp>
      </p:grpSp>
      <p:grpSp>
        <p:nvGrpSpPr>
          <p:cNvPr id="180" name="object 180"/>
          <p:cNvGrpSpPr/>
          <p:nvPr/>
        </p:nvGrpSpPr>
        <p:grpSpPr>
          <a:xfrm>
            <a:off x="5929571" y="5270756"/>
            <a:ext cx="75248" cy="362426"/>
            <a:chOff x="7906095" y="5884675"/>
            <a:chExt cx="100330" cy="483234"/>
          </a:xfrm>
        </p:grpSpPr>
        <p:sp>
          <p:nvSpPr>
            <p:cNvPr id="181" name="object 181"/>
            <p:cNvSpPr/>
            <p:nvPr/>
          </p:nvSpPr>
          <p:spPr>
            <a:xfrm>
              <a:off x="7906095" y="5884677"/>
              <a:ext cx="100330" cy="483234"/>
            </a:xfrm>
            <a:custGeom>
              <a:avLst/>
              <a:gdLst/>
              <a:ahLst/>
              <a:cxnLst/>
              <a:rect l="l" t="t" r="r" b="b"/>
              <a:pathLst>
                <a:path w="100329" h="483235">
                  <a:moveTo>
                    <a:pt x="100060" y="483000"/>
                  </a:moveTo>
                  <a:lnTo>
                    <a:pt x="0" y="483000"/>
                  </a:lnTo>
                  <a:lnTo>
                    <a:pt x="0" y="0"/>
                  </a:lnTo>
                  <a:lnTo>
                    <a:pt x="100060" y="0"/>
                  </a:lnTo>
                  <a:lnTo>
                    <a:pt x="100060" y="483000"/>
                  </a:lnTo>
                  <a:close/>
                </a:path>
              </a:pathLst>
            </a:custGeom>
            <a:solidFill>
              <a:srgbClr val="FF8080"/>
            </a:solidFill>
          </p:spPr>
          <p:txBody>
            <a:bodyPr wrap="square" lIns="0" tIns="0" rIns="0" bIns="0" rtlCol="0"/>
            <a:lstStyle/>
            <a:p>
              <a:endParaRPr/>
            </a:p>
          </p:txBody>
        </p:sp>
        <p:sp>
          <p:nvSpPr>
            <p:cNvPr id="182" name="object 182"/>
            <p:cNvSpPr/>
            <p:nvPr/>
          </p:nvSpPr>
          <p:spPr>
            <a:xfrm>
              <a:off x="7911084" y="5889663"/>
              <a:ext cx="90170" cy="473075"/>
            </a:xfrm>
            <a:custGeom>
              <a:avLst/>
              <a:gdLst/>
              <a:ahLst/>
              <a:cxnLst/>
              <a:rect l="l" t="t" r="r" b="b"/>
              <a:pathLst>
                <a:path w="90170" h="473075">
                  <a:moveTo>
                    <a:pt x="0" y="0"/>
                  </a:moveTo>
                  <a:lnTo>
                    <a:pt x="90087" y="0"/>
                  </a:lnTo>
                  <a:lnTo>
                    <a:pt x="90087" y="473026"/>
                  </a:lnTo>
                  <a:lnTo>
                    <a:pt x="0" y="473026"/>
                  </a:lnTo>
                  <a:lnTo>
                    <a:pt x="0" y="0"/>
                  </a:lnTo>
                  <a:close/>
                </a:path>
              </a:pathLst>
            </a:custGeom>
            <a:ln w="9974">
              <a:solidFill>
                <a:srgbClr val="FF8080"/>
              </a:solidFill>
            </a:ln>
          </p:spPr>
          <p:txBody>
            <a:bodyPr wrap="square" lIns="0" tIns="0" rIns="0" bIns="0" rtlCol="0"/>
            <a:lstStyle/>
            <a:p>
              <a:endParaRPr/>
            </a:p>
          </p:txBody>
        </p:sp>
      </p:grpSp>
      <p:grpSp>
        <p:nvGrpSpPr>
          <p:cNvPr id="183" name="object 183"/>
          <p:cNvGrpSpPr/>
          <p:nvPr/>
        </p:nvGrpSpPr>
        <p:grpSpPr>
          <a:xfrm>
            <a:off x="6054883" y="5284312"/>
            <a:ext cx="75248" cy="349091"/>
            <a:chOff x="8073177" y="5902749"/>
            <a:chExt cx="100330" cy="465455"/>
          </a:xfrm>
        </p:grpSpPr>
        <p:sp>
          <p:nvSpPr>
            <p:cNvPr id="184" name="object 184"/>
            <p:cNvSpPr/>
            <p:nvPr/>
          </p:nvSpPr>
          <p:spPr>
            <a:xfrm>
              <a:off x="8073177" y="5902751"/>
              <a:ext cx="100330" cy="465455"/>
            </a:xfrm>
            <a:custGeom>
              <a:avLst/>
              <a:gdLst/>
              <a:ahLst/>
              <a:cxnLst/>
              <a:rect l="l" t="t" r="r" b="b"/>
              <a:pathLst>
                <a:path w="100329" h="465454">
                  <a:moveTo>
                    <a:pt x="99748" y="464927"/>
                  </a:moveTo>
                  <a:lnTo>
                    <a:pt x="0" y="464927"/>
                  </a:lnTo>
                  <a:lnTo>
                    <a:pt x="0" y="0"/>
                  </a:lnTo>
                  <a:lnTo>
                    <a:pt x="99748" y="0"/>
                  </a:lnTo>
                  <a:lnTo>
                    <a:pt x="99748" y="464927"/>
                  </a:lnTo>
                  <a:close/>
                </a:path>
              </a:pathLst>
            </a:custGeom>
            <a:solidFill>
              <a:srgbClr val="FF8080"/>
            </a:solidFill>
          </p:spPr>
          <p:txBody>
            <a:bodyPr wrap="square" lIns="0" tIns="0" rIns="0" bIns="0" rtlCol="0"/>
            <a:lstStyle/>
            <a:p>
              <a:endParaRPr/>
            </a:p>
          </p:txBody>
        </p:sp>
        <p:sp>
          <p:nvSpPr>
            <p:cNvPr id="185" name="object 185"/>
            <p:cNvSpPr/>
            <p:nvPr/>
          </p:nvSpPr>
          <p:spPr>
            <a:xfrm>
              <a:off x="8078166" y="5907737"/>
              <a:ext cx="90170" cy="455295"/>
            </a:xfrm>
            <a:custGeom>
              <a:avLst/>
              <a:gdLst/>
              <a:ahLst/>
              <a:cxnLst/>
              <a:rect l="l" t="t" r="r" b="b"/>
              <a:pathLst>
                <a:path w="90170" h="455295">
                  <a:moveTo>
                    <a:pt x="0" y="0"/>
                  </a:moveTo>
                  <a:lnTo>
                    <a:pt x="89774" y="0"/>
                  </a:lnTo>
                  <a:lnTo>
                    <a:pt x="89774" y="454953"/>
                  </a:lnTo>
                  <a:lnTo>
                    <a:pt x="0" y="454953"/>
                  </a:lnTo>
                  <a:lnTo>
                    <a:pt x="0" y="0"/>
                  </a:lnTo>
                  <a:close/>
                </a:path>
              </a:pathLst>
            </a:custGeom>
            <a:ln w="9974">
              <a:solidFill>
                <a:srgbClr val="FF8080"/>
              </a:solidFill>
            </a:ln>
          </p:spPr>
          <p:txBody>
            <a:bodyPr wrap="square" lIns="0" tIns="0" rIns="0" bIns="0" rtlCol="0"/>
            <a:lstStyle/>
            <a:p>
              <a:endParaRPr/>
            </a:p>
          </p:txBody>
        </p:sp>
      </p:grpSp>
      <p:grpSp>
        <p:nvGrpSpPr>
          <p:cNvPr id="186" name="object 186"/>
          <p:cNvGrpSpPr/>
          <p:nvPr/>
        </p:nvGrpSpPr>
        <p:grpSpPr>
          <a:xfrm>
            <a:off x="6179959" y="5284778"/>
            <a:ext cx="75248" cy="348615"/>
            <a:chOff x="8239946" y="5903370"/>
            <a:chExt cx="100330" cy="464820"/>
          </a:xfrm>
        </p:grpSpPr>
        <p:sp>
          <p:nvSpPr>
            <p:cNvPr id="187" name="object 187"/>
            <p:cNvSpPr/>
            <p:nvPr/>
          </p:nvSpPr>
          <p:spPr>
            <a:xfrm>
              <a:off x="8239947" y="5903372"/>
              <a:ext cx="100330" cy="464820"/>
            </a:xfrm>
            <a:custGeom>
              <a:avLst/>
              <a:gdLst/>
              <a:ahLst/>
              <a:cxnLst/>
              <a:rect l="l" t="t" r="r" b="b"/>
              <a:pathLst>
                <a:path w="100329" h="464820">
                  <a:moveTo>
                    <a:pt x="99748" y="464305"/>
                  </a:moveTo>
                  <a:lnTo>
                    <a:pt x="0" y="464305"/>
                  </a:lnTo>
                  <a:lnTo>
                    <a:pt x="0" y="0"/>
                  </a:lnTo>
                  <a:lnTo>
                    <a:pt x="99748" y="0"/>
                  </a:lnTo>
                  <a:lnTo>
                    <a:pt x="99748" y="464305"/>
                  </a:lnTo>
                  <a:close/>
                </a:path>
              </a:pathLst>
            </a:custGeom>
            <a:solidFill>
              <a:srgbClr val="FF8080"/>
            </a:solidFill>
          </p:spPr>
          <p:txBody>
            <a:bodyPr wrap="square" lIns="0" tIns="0" rIns="0" bIns="0" rtlCol="0"/>
            <a:lstStyle/>
            <a:p>
              <a:endParaRPr/>
            </a:p>
          </p:txBody>
        </p:sp>
        <p:sp>
          <p:nvSpPr>
            <p:cNvPr id="188" name="object 188"/>
            <p:cNvSpPr/>
            <p:nvPr/>
          </p:nvSpPr>
          <p:spPr>
            <a:xfrm>
              <a:off x="8244934" y="5908358"/>
              <a:ext cx="90170" cy="454659"/>
            </a:xfrm>
            <a:custGeom>
              <a:avLst/>
              <a:gdLst/>
              <a:ahLst/>
              <a:cxnLst/>
              <a:rect l="l" t="t" r="r" b="b"/>
              <a:pathLst>
                <a:path w="90170" h="454660">
                  <a:moveTo>
                    <a:pt x="0" y="0"/>
                  </a:moveTo>
                  <a:lnTo>
                    <a:pt x="89774" y="0"/>
                  </a:lnTo>
                  <a:lnTo>
                    <a:pt x="89774" y="454330"/>
                  </a:lnTo>
                  <a:lnTo>
                    <a:pt x="0" y="454330"/>
                  </a:lnTo>
                  <a:lnTo>
                    <a:pt x="0" y="0"/>
                  </a:lnTo>
                  <a:close/>
                </a:path>
              </a:pathLst>
            </a:custGeom>
            <a:ln w="9974">
              <a:solidFill>
                <a:srgbClr val="FF8080"/>
              </a:solidFill>
            </a:ln>
          </p:spPr>
          <p:txBody>
            <a:bodyPr wrap="square" lIns="0" tIns="0" rIns="0" bIns="0" rtlCol="0"/>
            <a:lstStyle/>
            <a:p>
              <a:endParaRPr/>
            </a:p>
          </p:txBody>
        </p:sp>
      </p:grpSp>
      <p:grpSp>
        <p:nvGrpSpPr>
          <p:cNvPr id="189" name="object 189"/>
          <p:cNvGrpSpPr/>
          <p:nvPr/>
        </p:nvGrpSpPr>
        <p:grpSpPr>
          <a:xfrm>
            <a:off x="6305036" y="5303242"/>
            <a:ext cx="75248" cy="330041"/>
            <a:chOff x="8406715" y="5927988"/>
            <a:chExt cx="100330" cy="440055"/>
          </a:xfrm>
        </p:grpSpPr>
        <p:sp>
          <p:nvSpPr>
            <p:cNvPr id="190" name="object 190"/>
            <p:cNvSpPr/>
            <p:nvPr/>
          </p:nvSpPr>
          <p:spPr>
            <a:xfrm>
              <a:off x="8406715" y="5927990"/>
              <a:ext cx="100330" cy="440055"/>
            </a:xfrm>
            <a:custGeom>
              <a:avLst/>
              <a:gdLst/>
              <a:ahLst/>
              <a:cxnLst/>
              <a:rect l="l" t="t" r="r" b="b"/>
              <a:pathLst>
                <a:path w="100329" h="440054">
                  <a:moveTo>
                    <a:pt x="100060" y="439687"/>
                  </a:moveTo>
                  <a:lnTo>
                    <a:pt x="0" y="439687"/>
                  </a:lnTo>
                  <a:lnTo>
                    <a:pt x="0" y="0"/>
                  </a:lnTo>
                  <a:lnTo>
                    <a:pt x="100060" y="0"/>
                  </a:lnTo>
                  <a:lnTo>
                    <a:pt x="100060" y="439687"/>
                  </a:lnTo>
                  <a:close/>
                </a:path>
              </a:pathLst>
            </a:custGeom>
            <a:solidFill>
              <a:srgbClr val="FF8080"/>
            </a:solidFill>
          </p:spPr>
          <p:txBody>
            <a:bodyPr wrap="square" lIns="0" tIns="0" rIns="0" bIns="0" rtlCol="0"/>
            <a:lstStyle/>
            <a:p>
              <a:endParaRPr/>
            </a:p>
          </p:txBody>
        </p:sp>
        <p:sp>
          <p:nvSpPr>
            <p:cNvPr id="191" name="object 191"/>
            <p:cNvSpPr/>
            <p:nvPr/>
          </p:nvSpPr>
          <p:spPr>
            <a:xfrm>
              <a:off x="8411703" y="5932975"/>
              <a:ext cx="90170" cy="429895"/>
            </a:xfrm>
            <a:custGeom>
              <a:avLst/>
              <a:gdLst/>
              <a:ahLst/>
              <a:cxnLst/>
              <a:rect l="l" t="t" r="r" b="b"/>
              <a:pathLst>
                <a:path w="90170" h="429895">
                  <a:moveTo>
                    <a:pt x="0" y="0"/>
                  </a:moveTo>
                  <a:lnTo>
                    <a:pt x="90087" y="0"/>
                  </a:lnTo>
                  <a:lnTo>
                    <a:pt x="90087" y="429712"/>
                  </a:lnTo>
                  <a:lnTo>
                    <a:pt x="0" y="429712"/>
                  </a:lnTo>
                  <a:lnTo>
                    <a:pt x="0" y="0"/>
                  </a:lnTo>
                  <a:close/>
                </a:path>
              </a:pathLst>
            </a:custGeom>
            <a:ln w="9974">
              <a:solidFill>
                <a:srgbClr val="FF8080"/>
              </a:solidFill>
            </a:ln>
          </p:spPr>
          <p:txBody>
            <a:bodyPr wrap="square" lIns="0" tIns="0" rIns="0" bIns="0" rtlCol="0"/>
            <a:lstStyle/>
            <a:p>
              <a:endParaRPr/>
            </a:p>
          </p:txBody>
        </p:sp>
      </p:grpSp>
      <p:grpSp>
        <p:nvGrpSpPr>
          <p:cNvPr id="192" name="object 192"/>
          <p:cNvGrpSpPr/>
          <p:nvPr/>
        </p:nvGrpSpPr>
        <p:grpSpPr>
          <a:xfrm>
            <a:off x="6430113" y="5303474"/>
            <a:ext cx="75248" cy="329565"/>
            <a:chOff x="8573484" y="5928298"/>
            <a:chExt cx="100330" cy="439420"/>
          </a:xfrm>
        </p:grpSpPr>
        <p:sp>
          <p:nvSpPr>
            <p:cNvPr id="193" name="object 193"/>
            <p:cNvSpPr/>
            <p:nvPr/>
          </p:nvSpPr>
          <p:spPr>
            <a:xfrm>
              <a:off x="8573484" y="5928301"/>
              <a:ext cx="100330" cy="439420"/>
            </a:xfrm>
            <a:custGeom>
              <a:avLst/>
              <a:gdLst/>
              <a:ahLst/>
              <a:cxnLst/>
              <a:rect l="l" t="t" r="r" b="b"/>
              <a:pathLst>
                <a:path w="100329" h="439420">
                  <a:moveTo>
                    <a:pt x="100060" y="439374"/>
                  </a:moveTo>
                  <a:lnTo>
                    <a:pt x="0" y="439374"/>
                  </a:lnTo>
                  <a:lnTo>
                    <a:pt x="0" y="0"/>
                  </a:lnTo>
                  <a:lnTo>
                    <a:pt x="100060" y="0"/>
                  </a:lnTo>
                  <a:lnTo>
                    <a:pt x="100060" y="439374"/>
                  </a:lnTo>
                  <a:close/>
                </a:path>
              </a:pathLst>
            </a:custGeom>
            <a:solidFill>
              <a:srgbClr val="FF8080"/>
            </a:solidFill>
          </p:spPr>
          <p:txBody>
            <a:bodyPr wrap="square" lIns="0" tIns="0" rIns="0" bIns="0" rtlCol="0"/>
            <a:lstStyle/>
            <a:p>
              <a:endParaRPr/>
            </a:p>
          </p:txBody>
        </p:sp>
        <p:sp>
          <p:nvSpPr>
            <p:cNvPr id="194" name="object 194"/>
            <p:cNvSpPr/>
            <p:nvPr/>
          </p:nvSpPr>
          <p:spPr>
            <a:xfrm>
              <a:off x="8578472" y="5933285"/>
              <a:ext cx="90170" cy="429895"/>
            </a:xfrm>
            <a:custGeom>
              <a:avLst/>
              <a:gdLst/>
              <a:ahLst/>
              <a:cxnLst/>
              <a:rect l="l" t="t" r="r" b="b"/>
              <a:pathLst>
                <a:path w="90170" h="429895">
                  <a:moveTo>
                    <a:pt x="0" y="0"/>
                  </a:moveTo>
                  <a:lnTo>
                    <a:pt x="90085" y="0"/>
                  </a:lnTo>
                  <a:lnTo>
                    <a:pt x="90085" y="429401"/>
                  </a:lnTo>
                  <a:lnTo>
                    <a:pt x="0" y="429401"/>
                  </a:lnTo>
                  <a:lnTo>
                    <a:pt x="0" y="0"/>
                  </a:lnTo>
                  <a:close/>
                </a:path>
              </a:pathLst>
            </a:custGeom>
            <a:ln w="9974">
              <a:solidFill>
                <a:srgbClr val="FF8080"/>
              </a:solidFill>
            </a:ln>
          </p:spPr>
          <p:txBody>
            <a:bodyPr wrap="square" lIns="0" tIns="0" rIns="0" bIns="0" rtlCol="0"/>
            <a:lstStyle/>
            <a:p>
              <a:endParaRPr/>
            </a:p>
          </p:txBody>
        </p:sp>
      </p:grpSp>
      <p:grpSp>
        <p:nvGrpSpPr>
          <p:cNvPr id="195" name="object 195"/>
          <p:cNvGrpSpPr/>
          <p:nvPr/>
        </p:nvGrpSpPr>
        <p:grpSpPr>
          <a:xfrm>
            <a:off x="6555424" y="5319132"/>
            <a:ext cx="75248" cy="314325"/>
            <a:chOff x="8740565" y="5949176"/>
            <a:chExt cx="100330" cy="419100"/>
          </a:xfrm>
        </p:grpSpPr>
        <p:sp>
          <p:nvSpPr>
            <p:cNvPr id="196" name="object 196"/>
            <p:cNvSpPr/>
            <p:nvPr/>
          </p:nvSpPr>
          <p:spPr>
            <a:xfrm>
              <a:off x="8740565" y="5949177"/>
              <a:ext cx="100330" cy="419100"/>
            </a:xfrm>
            <a:custGeom>
              <a:avLst/>
              <a:gdLst/>
              <a:ahLst/>
              <a:cxnLst/>
              <a:rect l="l" t="t" r="r" b="b"/>
              <a:pathLst>
                <a:path w="100329" h="419100">
                  <a:moveTo>
                    <a:pt x="99749" y="418497"/>
                  </a:moveTo>
                  <a:lnTo>
                    <a:pt x="0" y="418497"/>
                  </a:lnTo>
                  <a:lnTo>
                    <a:pt x="0" y="0"/>
                  </a:lnTo>
                  <a:lnTo>
                    <a:pt x="99749" y="0"/>
                  </a:lnTo>
                  <a:lnTo>
                    <a:pt x="99749" y="418497"/>
                  </a:lnTo>
                  <a:close/>
                </a:path>
              </a:pathLst>
            </a:custGeom>
            <a:solidFill>
              <a:srgbClr val="FF8080"/>
            </a:solidFill>
          </p:spPr>
          <p:txBody>
            <a:bodyPr wrap="square" lIns="0" tIns="0" rIns="0" bIns="0" rtlCol="0"/>
            <a:lstStyle/>
            <a:p>
              <a:endParaRPr/>
            </a:p>
          </p:txBody>
        </p:sp>
        <p:sp>
          <p:nvSpPr>
            <p:cNvPr id="197" name="object 197"/>
            <p:cNvSpPr/>
            <p:nvPr/>
          </p:nvSpPr>
          <p:spPr>
            <a:xfrm>
              <a:off x="8745554" y="5954164"/>
              <a:ext cx="90170" cy="408940"/>
            </a:xfrm>
            <a:custGeom>
              <a:avLst/>
              <a:gdLst/>
              <a:ahLst/>
              <a:cxnLst/>
              <a:rect l="l" t="t" r="r" b="b"/>
              <a:pathLst>
                <a:path w="90170" h="408939">
                  <a:moveTo>
                    <a:pt x="0" y="0"/>
                  </a:moveTo>
                  <a:lnTo>
                    <a:pt x="89774" y="0"/>
                  </a:lnTo>
                  <a:lnTo>
                    <a:pt x="89774" y="408522"/>
                  </a:lnTo>
                  <a:lnTo>
                    <a:pt x="0" y="408522"/>
                  </a:lnTo>
                  <a:lnTo>
                    <a:pt x="0" y="0"/>
                  </a:lnTo>
                  <a:close/>
                </a:path>
              </a:pathLst>
            </a:custGeom>
            <a:ln w="9974">
              <a:solidFill>
                <a:srgbClr val="FF8080"/>
              </a:solidFill>
            </a:ln>
          </p:spPr>
          <p:txBody>
            <a:bodyPr wrap="square" lIns="0" tIns="0" rIns="0" bIns="0" rtlCol="0"/>
            <a:lstStyle/>
            <a:p>
              <a:endParaRPr/>
            </a:p>
          </p:txBody>
        </p:sp>
      </p:grpSp>
      <p:grpSp>
        <p:nvGrpSpPr>
          <p:cNvPr id="198" name="object 198"/>
          <p:cNvGrpSpPr/>
          <p:nvPr/>
        </p:nvGrpSpPr>
        <p:grpSpPr>
          <a:xfrm>
            <a:off x="6680502" y="5343204"/>
            <a:ext cx="75248" cy="290036"/>
            <a:chOff x="8907336" y="5981271"/>
            <a:chExt cx="100330" cy="386715"/>
          </a:xfrm>
        </p:grpSpPr>
        <p:sp>
          <p:nvSpPr>
            <p:cNvPr id="199" name="object 199"/>
            <p:cNvSpPr/>
            <p:nvPr/>
          </p:nvSpPr>
          <p:spPr>
            <a:xfrm>
              <a:off x="8907336" y="5981272"/>
              <a:ext cx="100330" cy="386715"/>
            </a:xfrm>
            <a:custGeom>
              <a:avLst/>
              <a:gdLst/>
              <a:ahLst/>
              <a:cxnLst/>
              <a:rect l="l" t="t" r="r" b="b"/>
              <a:pathLst>
                <a:path w="100329" h="386714">
                  <a:moveTo>
                    <a:pt x="99748" y="386401"/>
                  </a:moveTo>
                  <a:lnTo>
                    <a:pt x="0" y="386401"/>
                  </a:lnTo>
                  <a:lnTo>
                    <a:pt x="0" y="0"/>
                  </a:lnTo>
                  <a:lnTo>
                    <a:pt x="99748" y="0"/>
                  </a:lnTo>
                  <a:lnTo>
                    <a:pt x="99748" y="386401"/>
                  </a:lnTo>
                  <a:close/>
                </a:path>
              </a:pathLst>
            </a:custGeom>
            <a:solidFill>
              <a:srgbClr val="FF8080"/>
            </a:solidFill>
          </p:spPr>
          <p:txBody>
            <a:bodyPr wrap="square" lIns="0" tIns="0" rIns="0" bIns="0" rtlCol="0"/>
            <a:lstStyle/>
            <a:p>
              <a:endParaRPr/>
            </a:p>
          </p:txBody>
        </p:sp>
        <p:sp>
          <p:nvSpPr>
            <p:cNvPr id="200" name="object 200"/>
            <p:cNvSpPr/>
            <p:nvPr/>
          </p:nvSpPr>
          <p:spPr>
            <a:xfrm>
              <a:off x="8912323" y="5986259"/>
              <a:ext cx="90170" cy="376555"/>
            </a:xfrm>
            <a:custGeom>
              <a:avLst/>
              <a:gdLst/>
              <a:ahLst/>
              <a:cxnLst/>
              <a:rect l="l" t="t" r="r" b="b"/>
              <a:pathLst>
                <a:path w="90170" h="376554">
                  <a:moveTo>
                    <a:pt x="0" y="0"/>
                  </a:moveTo>
                  <a:lnTo>
                    <a:pt x="89774" y="0"/>
                  </a:lnTo>
                  <a:lnTo>
                    <a:pt x="89774" y="376427"/>
                  </a:lnTo>
                  <a:lnTo>
                    <a:pt x="0" y="376427"/>
                  </a:lnTo>
                  <a:lnTo>
                    <a:pt x="0" y="0"/>
                  </a:lnTo>
                  <a:close/>
                </a:path>
              </a:pathLst>
            </a:custGeom>
            <a:ln w="9974">
              <a:solidFill>
                <a:srgbClr val="FF8080"/>
              </a:solidFill>
            </a:ln>
          </p:spPr>
          <p:txBody>
            <a:bodyPr wrap="square" lIns="0" tIns="0" rIns="0" bIns="0" rtlCol="0"/>
            <a:lstStyle/>
            <a:p>
              <a:endParaRPr/>
            </a:p>
          </p:txBody>
        </p:sp>
      </p:grpSp>
      <p:grpSp>
        <p:nvGrpSpPr>
          <p:cNvPr id="201" name="object 201"/>
          <p:cNvGrpSpPr/>
          <p:nvPr/>
        </p:nvGrpSpPr>
        <p:grpSpPr>
          <a:xfrm>
            <a:off x="6805576" y="5349279"/>
            <a:ext cx="75248" cy="283845"/>
            <a:chOff x="9074102" y="5989372"/>
            <a:chExt cx="100330" cy="378460"/>
          </a:xfrm>
        </p:grpSpPr>
        <p:sp>
          <p:nvSpPr>
            <p:cNvPr id="202" name="object 202"/>
            <p:cNvSpPr/>
            <p:nvPr/>
          </p:nvSpPr>
          <p:spPr>
            <a:xfrm>
              <a:off x="9074102" y="5989372"/>
              <a:ext cx="100330" cy="378460"/>
            </a:xfrm>
            <a:custGeom>
              <a:avLst/>
              <a:gdLst/>
              <a:ahLst/>
              <a:cxnLst/>
              <a:rect l="l" t="t" r="r" b="b"/>
              <a:pathLst>
                <a:path w="100329" h="378460">
                  <a:moveTo>
                    <a:pt x="99751" y="378299"/>
                  </a:moveTo>
                  <a:lnTo>
                    <a:pt x="0" y="378299"/>
                  </a:lnTo>
                  <a:lnTo>
                    <a:pt x="0" y="0"/>
                  </a:lnTo>
                  <a:lnTo>
                    <a:pt x="99751" y="0"/>
                  </a:lnTo>
                  <a:lnTo>
                    <a:pt x="99751" y="378299"/>
                  </a:lnTo>
                  <a:close/>
                </a:path>
              </a:pathLst>
            </a:custGeom>
            <a:solidFill>
              <a:srgbClr val="92D050"/>
            </a:solidFill>
          </p:spPr>
          <p:txBody>
            <a:bodyPr wrap="square" lIns="0" tIns="0" rIns="0" bIns="0" rtlCol="0"/>
            <a:lstStyle/>
            <a:p>
              <a:endParaRPr/>
            </a:p>
          </p:txBody>
        </p:sp>
        <p:sp>
          <p:nvSpPr>
            <p:cNvPr id="203" name="object 203"/>
            <p:cNvSpPr/>
            <p:nvPr/>
          </p:nvSpPr>
          <p:spPr>
            <a:xfrm>
              <a:off x="9079092" y="5994359"/>
              <a:ext cx="90170" cy="368935"/>
            </a:xfrm>
            <a:custGeom>
              <a:avLst/>
              <a:gdLst/>
              <a:ahLst/>
              <a:cxnLst/>
              <a:rect l="l" t="t" r="r" b="b"/>
              <a:pathLst>
                <a:path w="90170" h="368935">
                  <a:moveTo>
                    <a:pt x="0" y="0"/>
                  </a:moveTo>
                  <a:lnTo>
                    <a:pt x="89774" y="0"/>
                  </a:lnTo>
                  <a:lnTo>
                    <a:pt x="89774" y="368324"/>
                  </a:lnTo>
                  <a:lnTo>
                    <a:pt x="0" y="368324"/>
                  </a:lnTo>
                  <a:lnTo>
                    <a:pt x="0" y="0"/>
                  </a:lnTo>
                  <a:close/>
                </a:path>
              </a:pathLst>
            </a:custGeom>
            <a:ln w="9974">
              <a:solidFill>
                <a:srgbClr val="FF8080"/>
              </a:solidFill>
            </a:ln>
          </p:spPr>
          <p:txBody>
            <a:bodyPr wrap="square" lIns="0" tIns="0" rIns="0" bIns="0" rtlCol="0"/>
            <a:lstStyle/>
            <a:p>
              <a:endParaRPr/>
            </a:p>
          </p:txBody>
        </p:sp>
      </p:grpSp>
      <p:grpSp>
        <p:nvGrpSpPr>
          <p:cNvPr id="204" name="object 204"/>
          <p:cNvGrpSpPr/>
          <p:nvPr/>
        </p:nvGrpSpPr>
        <p:grpSpPr>
          <a:xfrm>
            <a:off x="6930654" y="5385737"/>
            <a:ext cx="75248" cy="247650"/>
            <a:chOff x="9240872" y="6037982"/>
            <a:chExt cx="100330" cy="330200"/>
          </a:xfrm>
        </p:grpSpPr>
        <p:sp>
          <p:nvSpPr>
            <p:cNvPr id="205" name="object 205"/>
            <p:cNvSpPr/>
            <p:nvPr/>
          </p:nvSpPr>
          <p:spPr>
            <a:xfrm>
              <a:off x="9240872" y="6037985"/>
              <a:ext cx="100330" cy="330200"/>
            </a:xfrm>
            <a:custGeom>
              <a:avLst/>
              <a:gdLst/>
              <a:ahLst/>
              <a:cxnLst/>
              <a:rect l="l" t="t" r="r" b="b"/>
              <a:pathLst>
                <a:path w="100329" h="330200">
                  <a:moveTo>
                    <a:pt x="100064" y="329686"/>
                  </a:moveTo>
                  <a:lnTo>
                    <a:pt x="0" y="329686"/>
                  </a:lnTo>
                  <a:lnTo>
                    <a:pt x="0" y="0"/>
                  </a:lnTo>
                  <a:lnTo>
                    <a:pt x="100064" y="0"/>
                  </a:lnTo>
                  <a:lnTo>
                    <a:pt x="100064" y="329686"/>
                  </a:lnTo>
                  <a:close/>
                </a:path>
              </a:pathLst>
            </a:custGeom>
            <a:solidFill>
              <a:srgbClr val="FF8080"/>
            </a:solidFill>
          </p:spPr>
          <p:txBody>
            <a:bodyPr wrap="square" lIns="0" tIns="0" rIns="0" bIns="0" rtlCol="0"/>
            <a:lstStyle/>
            <a:p>
              <a:endParaRPr/>
            </a:p>
          </p:txBody>
        </p:sp>
        <p:sp>
          <p:nvSpPr>
            <p:cNvPr id="206" name="object 206"/>
            <p:cNvSpPr/>
            <p:nvPr/>
          </p:nvSpPr>
          <p:spPr>
            <a:xfrm>
              <a:off x="9245860" y="6042970"/>
              <a:ext cx="90170" cy="320040"/>
            </a:xfrm>
            <a:custGeom>
              <a:avLst/>
              <a:gdLst/>
              <a:ahLst/>
              <a:cxnLst/>
              <a:rect l="l" t="t" r="r" b="b"/>
              <a:pathLst>
                <a:path w="90170" h="320039">
                  <a:moveTo>
                    <a:pt x="0" y="0"/>
                  </a:moveTo>
                  <a:lnTo>
                    <a:pt x="90087" y="0"/>
                  </a:lnTo>
                  <a:lnTo>
                    <a:pt x="90087" y="319713"/>
                  </a:lnTo>
                  <a:lnTo>
                    <a:pt x="0" y="319713"/>
                  </a:lnTo>
                  <a:lnTo>
                    <a:pt x="0" y="0"/>
                  </a:lnTo>
                  <a:close/>
                </a:path>
              </a:pathLst>
            </a:custGeom>
            <a:ln w="9974">
              <a:solidFill>
                <a:srgbClr val="FF8080"/>
              </a:solidFill>
            </a:ln>
          </p:spPr>
          <p:txBody>
            <a:bodyPr wrap="square" lIns="0" tIns="0" rIns="0" bIns="0" rtlCol="0"/>
            <a:lstStyle/>
            <a:p>
              <a:endParaRPr/>
            </a:p>
          </p:txBody>
        </p:sp>
      </p:grpSp>
      <p:grpSp>
        <p:nvGrpSpPr>
          <p:cNvPr id="207" name="object 207"/>
          <p:cNvGrpSpPr/>
          <p:nvPr/>
        </p:nvGrpSpPr>
        <p:grpSpPr>
          <a:xfrm>
            <a:off x="7055731" y="5392515"/>
            <a:ext cx="75248" cy="240506"/>
            <a:chOff x="9407642" y="6047019"/>
            <a:chExt cx="100330" cy="320675"/>
          </a:xfrm>
        </p:grpSpPr>
        <p:sp>
          <p:nvSpPr>
            <p:cNvPr id="208" name="object 208"/>
            <p:cNvSpPr/>
            <p:nvPr/>
          </p:nvSpPr>
          <p:spPr>
            <a:xfrm>
              <a:off x="9407642" y="6047019"/>
              <a:ext cx="100330" cy="320675"/>
            </a:xfrm>
            <a:custGeom>
              <a:avLst/>
              <a:gdLst/>
              <a:ahLst/>
              <a:cxnLst/>
              <a:rect l="l" t="t" r="r" b="b"/>
              <a:pathLst>
                <a:path w="100329" h="320675">
                  <a:moveTo>
                    <a:pt x="100062" y="320651"/>
                  </a:moveTo>
                  <a:lnTo>
                    <a:pt x="0" y="320651"/>
                  </a:lnTo>
                  <a:lnTo>
                    <a:pt x="0" y="0"/>
                  </a:lnTo>
                  <a:lnTo>
                    <a:pt x="100062" y="0"/>
                  </a:lnTo>
                  <a:lnTo>
                    <a:pt x="100062" y="320651"/>
                  </a:lnTo>
                  <a:close/>
                </a:path>
              </a:pathLst>
            </a:custGeom>
            <a:solidFill>
              <a:srgbClr val="FF8080"/>
            </a:solidFill>
          </p:spPr>
          <p:txBody>
            <a:bodyPr wrap="square" lIns="0" tIns="0" rIns="0" bIns="0" rtlCol="0"/>
            <a:lstStyle/>
            <a:p>
              <a:endParaRPr/>
            </a:p>
          </p:txBody>
        </p:sp>
        <p:sp>
          <p:nvSpPr>
            <p:cNvPr id="209" name="object 209"/>
            <p:cNvSpPr/>
            <p:nvPr/>
          </p:nvSpPr>
          <p:spPr>
            <a:xfrm>
              <a:off x="9412630" y="6052006"/>
              <a:ext cx="90170" cy="311150"/>
            </a:xfrm>
            <a:custGeom>
              <a:avLst/>
              <a:gdLst/>
              <a:ahLst/>
              <a:cxnLst/>
              <a:rect l="l" t="t" r="r" b="b"/>
              <a:pathLst>
                <a:path w="90170" h="311150">
                  <a:moveTo>
                    <a:pt x="0" y="0"/>
                  </a:moveTo>
                  <a:lnTo>
                    <a:pt x="90087" y="0"/>
                  </a:lnTo>
                  <a:lnTo>
                    <a:pt x="90087" y="310676"/>
                  </a:lnTo>
                  <a:lnTo>
                    <a:pt x="0" y="310676"/>
                  </a:lnTo>
                  <a:lnTo>
                    <a:pt x="0" y="0"/>
                  </a:lnTo>
                  <a:close/>
                </a:path>
              </a:pathLst>
            </a:custGeom>
            <a:ln w="9974">
              <a:solidFill>
                <a:srgbClr val="FF8080"/>
              </a:solidFill>
            </a:ln>
          </p:spPr>
          <p:txBody>
            <a:bodyPr wrap="square" lIns="0" tIns="0" rIns="0" bIns="0" rtlCol="0"/>
            <a:lstStyle/>
            <a:p>
              <a:endParaRPr/>
            </a:p>
          </p:txBody>
        </p:sp>
      </p:grpSp>
      <p:grpSp>
        <p:nvGrpSpPr>
          <p:cNvPr id="210" name="object 210"/>
          <p:cNvGrpSpPr/>
          <p:nvPr/>
        </p:nvGrpSpPr>
        <p:grpSpPr>
          <a:xfrm>
            <a:off x="7181042" y="5397889"/>
            <a:ext cx="75248" cy="235268"/>
            <a:chOff x="9574723" y="6054185"/>
            <a:chExt cx="100330" cy="313690"/>
          </a:xfrm>
        </p:grpSpPr>
        <p:sp>
          <p:nvSpPr>
            <p:cNvPr id="211" name="object 211"/>
            <p:cNvSpPr/>
            <p:nvPr/>
          </p:nvSpPr>
          <p:spPr>
            <a:xfrm>
              <a:off x="9574724" y="6054185"/>
              <a:ext cx="100330" cy="313690"/>
            </a:xfrm>
            <a:custGeom>
              <a:avLst/>
              <a:gdLst/>
              <a:ahLst/>
              <a:cxnLst/>
              <a:rect l="l" t="t" r="r" b="b"/>
              <a:pathLst>
                <a:path w="100329" h="313689">
                  <a:moveTo>
                    <a:pt x="99749" y="313485"/>
                  </a:moveTo>
                  <a:lnTo>
                    <a:pt x="0" y="313485"/>
                  </a:lnTo>
                  <a:lnTo>
                    <a:pt x="0" y="0"/>
                  </a:lnTo>
                  <a:lnTo>
                    <a:pt x="99749" y="0"/>
                  </a:lnTo>
                  <a:lnTo>
                    <a:pt x="99749" y="313485"/>
                  </a:lnTo>
                  <a:close/>
                </a:path>
              </a:pathLst>
            </a:custGeom>
            <a:solidFill>
              <a:srgbClr val="FF8080"/>
            </a:solidFill>
          </p:spPr>
          <p:txBody>
            <a:bodyPr wrap="square" lIns="0" tIns="0" rIns="0" bIns="0" rtlCol="0"/>
            <a:lstStyle/>
            <a:p>
              <a:endParaRPr/>
            </a:p>
          </p:txBody>
        </p:sp>
        <p:sp>
          <p:nvSpPr>
            <p:cNvPr id="212" name="object 212"/>
            <p:cNvSpPr/>
            <p:nvPr/>
          </p:nvSpPr>
          <p:spPr>
            <a:xfrm>
              <a:off x="9579710" y="6059172"/>
              <a:ext cx="90170" cy="303530"/>
            </a:xfrm>
            <a:custGeom>
              <a:avLst/>
              <a:gdLst/>
              <a:ahLst/>
              <a:cxnLst/>
              <a:rect l="l" t="t" r="r" b="b"/>
              <a:pathLst>
                <a:path w="90170" h="303529">
                  <a:moveTo>
                    <a:pt x="0" y="0"/>
                  </a:moveTo>
                  <a:lnTo>
                    <a:pt x="89774" y="0"/>
                  </a:lnTo>
                  <a:lnTo>
                    <a:pt x="89774" y="303509"/>
                  </a:lnTo>
                  <a:lnTo>
                    <a:pt x="0" y="303509"/>
                  </a:lnTo>
                  <a:lnTo>
                    <a:pt x="0" y="0"/>
                  </a:lnTo>
                  <a:close/>
                </a:path>
              </a:pathLst>
            </a:custGeom>
            <a:ln w="9974">
              <a:solidFill>
                <a:srgbClr val="FF8080"/>
              </a:solidFill>
            </a:ln>
          </p:spPr>
          <p:txBody>
            <a:bodyPr wrap="square" lIns="0" tIns="0" rIns="0" bIns="0" rtlCol="0"/>
            <a:lstStyle/>
            <a:p>
              <a:endParaRPr/>
            </a:p>
          </p:txBody>
        </p:sp>
      </p:grpSp>
      <p:grpSp>
        <p:nvGrpSpPr>
          <p:cNvPr id="213" name="object 213"/>
          <p:cNvGrpSpPr/>
          <p:nvPr/>
        </p:nvGrpSpPr>
        <p:grpSpPr>
          <a:xfrm>
            <a:off x="7306119" y="5486933"/>
            <a:ext cx="75248" cy="146209"/>
            <a:chOff x="9741492" y="6172910"/>
            <a:chExt cx="100330" cy="194945"/>
          </a:xfrm>
        </p:grpSpPr>
        <p:sp>
          <p:nvSpPr>
            <p:cNvPr id="214" name="object 214"/>
            <p:cNvSpPr/>
            <p:nvPr/>
          </p:nvSpPr>
          <p:spPr>
            <a:xfrm>
              <a:off x="9741492" y="6172910"/>
              <a:ext cx="100330" cy="194945"/>
            </a:xfrm>
            <a:custGeom>
              <a:avLst/>
              <a:gdLst/>
              <a:ahLst/>
              <a:cxnLst/>
              <a:rect l="l" t="t" r="r" b="b"/>
              <a:pathLst>
                <a:path w="100329" h="194945">
                  <a:moveTo>
                    <a:pt x="99751" y="194759"/>
                  </a:moveTo>
                  <a:lnTo>
                    <a:pt x="0" y="194759"/>
                  </a:lnTo>
                  <a:lnTo>
                    <a:pt x="0" y="0"/>
                  </a:lnTo>
                  <a:lnTo>
                    <a:pt x="99751" y="0"/>
                  </a:lnTo>
                  <a:lnTo>
                    <a:pt x="99751" y="194759"/>
                  </a:lnTo>
                  <a:close/>
                </a:path>
              </a:pathLst>
            </a:custGeom>
            <a:solidFill>
              <a:srgbClr val="FF8080"/>
            </a:solidFill>
          </p:spPr>
          <p:txBody>
            <a:bodyPr wrap="square" lIns="0" tIns="0" rIns="0" bIns="0" rtlCol="0"/>
            <a:lstStyle/>
            <a:p>
              <a:endParaRPr/>
            </a:p>
          </p:txBody>
        </p:sp>
        <p:sp>
          <p:nvSpPr>
            <p:cNvPr id="215" name="object 215"/>
            <p:cNvSpPr/>
            <p:nvPr/>
          </p:nvSpPr>
          <p:spPr>
            <a:xfrm>
              <a:off x="9746480" y="6177897"/>
              <a:ext cx="90170" cy="184785"/>
            </a:xfrm>
            <a:custGeom>
              <a:avLst/>
              <a:gdLst/>
              <a:ahLst/>
              <a:cxnLst/>
              <a:rect l="l" t="t" r="r" b="b"/>
              <a:pathLst>
                <a:path w="90170" h="184785">
                  <a:moveTo>
                    <a:pt x="0" y="0"/>
                  </a:moveTo>
                  <a:lnTo>
                    <a:pt x="89774" y="0"/>
                  </a:lnTo>
                  <a:lnTo>
                    <a:pt x="89774" y="184784"/>
                  </a:lnTo>
                  <a:lnTo>
                    <a:pt x="0" y="184784"/>
                  </a:lnTo>
                  <a:lnTo>
                    <a:pt x="0" y="0"/>
                  </a:lnTo>
                  <a:close/>
                </a:path>
              </a:pathLst>
            </a:custGeom>
            <a:ln w="9974">
              <a:solidFill>
                <a:srgbClr val="FF8080"/>
              </a:solidFill>
            </a:ln>
          </p:spPr>
          <p:txBody>
            <a:bodyPr wrap="square" lIns="0" tIns="0" rIns="0" bIns="0" rtlCol="0"/>
            <a:lstStyle/>
            <a:p>
              <a:endParaRPr/>
            </a:p>
          </p:txBody>
        </p:sp>
      </p:grpSp>
      <p:grpSp>
        <p:nvGrpSpPr>
          <p:cNvPr id="216" name="object 216"/>
          <p:cNvGrpSpPr/>
          <p:nvPr/>
        </p:nvGrpSpPr>
        <p:grpSpPr>
          <a:xfrm>
            <a:off x="7431196" y="5508200"/>
            <a:ext cx="75248" cy="125254"/>
            <a:chOff x="9908261" y="6201266"/>
            <a:chExt cx="100330" cy="167005"/>
          </a:xfrm>
        </p:grpSpPr>
        <p:sp>
          <p:nvSpPr>
            <p:cNvPr id="217" name="object 217"/>
            <p:cNvSpPr/>
            <p:nvPr/>
          </p:nvSpPr>
          <p:spPr>
            <a:xfrm>
              <a:off x="9908261" y="6201268"/>
              <a:ext cx="100330" cy="167005"/>
            </a:xfrm>
            <a:custGeom>
              <a:avLst/>
              <a:gdLst/>
              <a:ahLst/>
              <a:cxnLst/>
              <a:rect l="l" t="t" r="r" b="b"/>
              <a:pathLst>
                <a:path w="100329" h="167004">
                  <a:moveTo>
                    <a:pt x="99751" y="166402"/>
                  </a:moveTo>
                  <a:lnTo>
                    <a:pt x="0" y="166402"/>
                  </a:lnTo>
                  <a:lnTo>
                    <a:pt x="0" y="0"/>
                  </a:lnTo>
                  <a:lnTo>
                    <a:pt x="99751" y="0"/>
                  </a:lnTo>
                  <a:lnTo>
                    <a:pt x="99751" y="166402"/>
                  </a:lnTo>
                  <a:close/>
                </a:path>
              </a:pathLst>
            </a:custGeom>
            <a:solidFill>
              <a:srgbClr val="FF8080"/>
            </a:solidFill>
          </p:spPr>
          <p:txBody>
            <a:bodyPr wrap="square" lIns="0" tIns="0" rIns="0" bIns="0" rtlCol="0"/>
            <a:lstStyle/>
            <a:p>
              <a:endParaRPr/>
            </a:p>
          </p:txBody>
        </p:sp>
        <p:sp>
          <p:nvSpPr>
            <p:cNvPr id="218" name="object 218"/>
            <p:cNvSpPr/>
            <p:nvPr/>
          </p:nvSpPr>
          <p:spPr>
            <a:xfrm>
              <a:off x="9913250" y="6206253"/>
              <a:ext cx="90170" cy="156845"/>
            </a:xfrm>
            <a:custGeom>
              <a:avLst/>
              <a:gdLst/>
              <a:ahLst/>
              <a:cxnLst/>
              <a:rect l="l" t="t" r="r" b="b"/>
              <a:pathLst>
                <a:path w="90170" h="156845">
                  <a:moveTo>
                    <a:pt x="0" y="0"/>
                  </a:moveTo>
                  <a:lnTo>
                    <a:pt x="89774" y="0"/>
                  </a:lnTo>
                  <a:lnTo>
                    <a:pt x="89774" y="156428"/>
                  </a:lnTo>
                  <a:lnTo>
                    <a:pt x="0" y="156428"/>
                  </a:lnTo>
                  <a:lnTo>
                    <a:pt x="0" y="0"/>
                  </a:lnTo>
                  <a:close/>
                </a:path>
              </a:pathLst>
            </a:custGeom>
            <a:ln w="9974">
              <a:solidFill>
                <a:srgbClr val="FF8080"/>
              </a:solidFill>
            </a:ln>
          </p:spPr>
          <p:txBody>
            <a:bodyPr wrap="square" lIns="0" tIns="0" rIns="0" bIns="0" rtlCol="0"/>
            <a:lstStyle/>
            <a:p>
              <a:endParaRPr/>
            </a:p>
          </p:txBody>
        </p:sp>
      </p:grpSp>
      <p:grpSp>
        <p:nvGrpSpPr>
          <p:cNvPr id="219" name="object 219"/>
          <p:cNvGrpSpPr/>
          <p:nvPr/>
        </p:nvGrpSpPr>
        <p:grpSpPr>
          <a:xfrm>
            <a:off x="7556273" y="5519884"/>
            <a:ext cx="75248" cy="113348"/>
            <a:chOff x="10075031" y="6216846"/>
            <a:chExt cx="100330" cy="151130"/>
          </a:xfrm>
        </p:grpSpPr>
        <p:sp>
          <p:nvSpPr>
            <p:cNvPr id="220" name="object 220"/>
            <p:cNvSpPr/>
            <p:nvPr/>
          </p:nvSpPr>
          <p:spPr>
            <a:xfrm>
              <a:off x="10075031" y="6216846"/>
              <a:ext cx="100330" cy="151130"/>
            </a:xfrm>
            <a:custGeom>
              <a:avLst/>
              <a:gdLst/>
              <a:ahLst/>
              <a:cxnLst/>
              <a:rect l="l" t="t" r="r" b="b"/>
              <a:pathLst>
                <a:path w="100329" h="151129">
                  <a:moveTo>
                    <a:pt x="100060" y="150821"/>
                  </a:moveTo>
                  <a:lnTo>
                    <a:pt x="0" y="150821"/>
                  </a:lnTo>
                  <a:lnTo>
                    <a:pt x="0" y="0"/>
                  </a:lnTo>
                  <a:lnTo>
                    <a:pt x="100060" y="0"/>
                  </a:lnTo>
                  <a:lnTo>
                    <a:pt x="100060" y="150821"/>
                  </a:lnTo>
                  <a:close/>
                </a:path>
              </a:pathLst>
            </a:custGeom>
            <a:solidFill>
              <a:srgbClr val="FF8080"/>
            </a:solidFill>
          </p:spPr>
          <p:txBody>
            <a:bodyPr wrap="square" lIns="0" tIns="0" rIns="0" bIns="0" rtlCol="0"/>
            <a:lstStyle/>
            <a:p>
              <a:endParaRPr/>
            </a:p>
          </p:txBody>
        </p:sp>
        <p:sp>
          <p:nvSpPr>
            <p:cNvPr id="221" name="object 221"/>
            <p:cNvSpPr/>
            <p:nvPr/>
          </p:nvSpPr>
          <p:spPr>
            <a:xfrm>
              <a:off x="10080019" y="6221833"/>
              <a:ext cx="90170" cy="140970"/>
            </a:xfrm>
            <a:custGeom>
              <a:avLst/>
              <a:gdLst/>
              <a:ahLst/>
              <a:cxnLst/>
              <a:rect l="l" t="t" r="r" b="b"/>
              <a:pathLst>
                <a:path w="90170" h="140970">
                  <a:moveTo>
                    <a:pt x="0" y="0"/>
                  </a:moveTo>
                  <a:lnTo>
                    <a:pt x="90085" y="0"/>
                  </a:lnTo>
                  <a:lnTo>
                    <a:pt x="90085" y="140847"/>
                  </a:lnTo>
                  <a:lnTo>
                    <a:pt x="0" y="140847"/>
                  </a:lnTo>
                  <a:lnTo>
                    <a:pt x="0" y="0"/>
                  </a:lnTo>
                  <a:close/>
                </a:path>
              </a:pathLst>
            </a:custGeom>
            <a:ln w="9974">
              <a:solidFill>
                <a:srgbClr val="FF8080"/>
              </a:solidFill>
            </a:ln>
          </p:spPr>
          <p:txBody>
            <a:bodyPr wrap="square" lIns="0" tIns="0" rIns="0" bIns="0" rtlCol="0"/>
            <a:lstStyle/>
            <a:p>
              <a:endParaRPr/>
            </a:p>
          </p:txBody>
        </p:sp>
      </p:grpSp>
      <p:grpSp>
        <p:nvGrpSpPr>
          <p:cNvPr id="222" name="object 222"/>
          <p:cNvGrpSpPr/>
          <p:nvPr/>
        </p:nvGrpSpPr>
        <p:grpSpPr>
          <a:xfrm>
            <a:off x="7681350" y="5523390"/>
            <a:ext cx="75248" cy="110014"/>
            <a:chOff x="10241800" y="6221519"/>
            <a:chExt cx="100330" cy="146685"/>
          </a:xfrm>
        </p:grpSpPr>
        <p:sp>
          <p:nvSpPr>
            <p:cNvPr id="223" name="object 223"/>
            <p:cNvSpPr/>
            <p:nvPr/>
          </p:nvSpPr>
          <p:spPr>
            <a:xfrm>
              <a:off x="10241801" y="6221520"/>
              <a:ext cx="100330" cy="146685"/>
            </a:xfrm>
            <a:custGeom>
              <a:avLst/>
              <a:gdLst/>
              <a:ahLst/>
              <a:cxnLst/>
              <a:rect l="l" t="t" r="r" b="b"/>
              <a:pathLst>
                <a:path w="100329" h="146685">
                  <a:moveTo>
                    <a:pt x="100060" y="146146"/>
                  </a:moveTo>
                  <a:lnTo>
                    <a:pt x="0" y="146146"/>
                  </a:lnTo>
                  <a:lnTo>
                    <a:pt x="0" y="0"/>
                  </a:lnTo>
                  <a:lnTo>
                    <a:pt x="100060" y="0"/>
                  </a:lnTo>
                  <a:lnTo>
                    <a:pt x="100060" y="146146"/>
                  </a:lnTo>
                  <a:close/>
                </a:path>
              </a:pathLst>
            </a:custGeom>
            <a:solidFill>
              <a:srgbClr val="FF8080"/>
            </a:solidFill>
          </p:spPr>
          <p:txBody>
            <a:bodyPr wrap="square" lIns="0" tIns="0" rIns="0" bIns="0" rtlCol="0"/>
            <a:lstStyle/>
            <a:p>
              <a:endParaRPr/>
            </a:p>
          </p:txBody>
        </p:sp>
        <p:sp>
          <p:nvSpPr>
            <p:cNvPr id="224" name="object 224"/>
            <p:cNvSpPr/>
            <p:nvPr/>
          </p:nvSpPr>
          <p:spPr>
            <a:xfrm>
              <a:off x="10246787" y="6226506"/>
              <a:ext cx="90170" cy="136525"/>
            </a:xfrm>
            <a:custGeom>
              <a:avLst/>
              <a:gdLst/>
              <a:ahLst/>
              <a:cxnLst/>
              <a:rect l="l" t="t" r="r" b="b"/>
              <a:pathLst>
                <a:path w="90170" h="136525">
                  <a:moveTo>
                    <a:pt x="0" y="0"/>
                  </a:moveTo>
                  <a:lnTo>
                    <a:pt x="90087" y="0"/>
                  </a:lnTo>
                  <a:lnTo>
                    <a:pt x="90087" y="136172"/>
                  </a:lnTo>
                  <a:lnTo>
                    <a:pt x="0" y="136172"/>
                  </a:lnTo>
                  <a:lnTo>
                    <a:pt x="0" y="0"/>
                  </a:lnTo>
                  <a:close/>
                </a:path>
              </a:pathLst>
            </a:custGeom>
            <a:ln w="9974">
              <a:solidFill>
                <a:srgbClr val="FF8080"/>
              </a:solidFill>
            </a:ln>
          </p:spPr>
          <p:txBody>
            <a:bodyPr wrap="square" lIns="0" tIns="0" rIns="0" bIns="0" rtlCol="0"/>
            <a:lstStyle/>
            <a:p>
              <a:endParaRPr/>
            </a:p>
          </p:txBody>
        </p:sp>
      </p:grpSp>
      <p:grpSp>
        <p:nvGrpSpPr>
          <p:cNvPr id="225" name="object 225"/>
          <p:cNvGrpSpPr/>
          <p:nvPr/>
        </p:nvGrpSpPr>
        <p:grpSpPr>
          <a:xfrm>
            <a:off x="1223571" y="2388569"/>
            <a:ext cx="6682740" cy="3248501"/>
            <a:chOff x="1631428" y="2041758"/>
            <a:chExt cx="8910320" cy="4331335"/>
          </a:xfrm>
        </p:grpSpPr>
        <p:sp>
          <p:nvSpPr>
            <p:cNvPr id="226" name="object 226"/>
            <p:cNvSpPr/>
            <p:nvPr/>
          </p:nvSpPr>
          <p:spPr>
            <a:xfrm>
              <a:off x="1636508" y="2046838"/>
              <a:ext cx="69215" cy="4321175"/>
            </a:xfrm>
            <a:custGeom>
              <a:avLst/>
              <a:gdLst/>
              <a:ahLst/>
              <a:cxnLst/>
              <a:rect l="l" t="t" r="r" b="b"/>
              <a:pathLst>
                <a:path w="69214" h="4321175">
                  <a:moveTo>
                    <a:pt x="69201" y="4320827"/>
                  </a:moveTo>
                  <a:lnTo>
                    <a:pt x="69201" y="0"/>
                  </a:lnTo>
                </a:path>
                <a:path w="69214" h="4321175">
                  <a:moveTo>
                    <a:pt x="69201" y="4320827"/>
                  </a:moveTo>
                  <a:lnTo>
                    <a:pt x="0" y="4320827"/>
                  </a:lnTo>
                </a:path>
              </a:pathLst>
            </a:custGeom>
            <a:ln w="9974">
              <a:solidFill>
                <a:srgbClr val="000000"/>
              </a:solidFill>
            </a:ln>
          </p:spPr>
          <p:txBody>
            <a:bodyPr wrap="square" lIns="0" tIns="0" rIns="0" bIns="0" rtlCol="0"/>
            <a:lstStyle/>
            <a:p>
              <a:endParaRPr/>
            </a:p>
          </p:txBody>
        </p:sp>
        <p:sp>
          <p:nvSpPr>
            <p:cNvPr id="227" name="object 227"/>
            <p:cNvSpPr/>
            <p:nvPr/>
          </p:nvSpPr>
          <p:spPr>
            <a:xfrm>
              <a:off x="1636508" y="5331239"/>
              <a:ext cx="69215" cy="0"/>
            </a:xfrm>
            <a:custGeom>
              <a:avLst/>
              <a:gdLst/>
              <a:ahLst/>
              <a:cxnLst/>
              <a:rect l="l" t="t" r="r" b="b"/>
              <a:pathLst>
                <a:path w="69214">
                  <a:moveTo>
                    <a:pt x="69201" y="0"/>
                  </a:moveTo>
                  <a:lnTo>
                    <a:pt x="0" y="0"/>
                  </a:lnTo>
                </a:path>
              </a:pathLst>
            </a:custGeom>
            <a:ln w="9973">
              <a:solidFill>
                <a:srgbClr val="000000"/>
              </a:solidFill>
            </a:ln>
          </p:spPr>
          <p:txBody>
            <a:bodyPr wrap="square" lIns="0" tIns="0" rIns="0" bIns="0" rtlCol="0"/>
            <a:lstStyle/>
            <a:p>
              <a:endParaRPr/>
            </a:p>
          </p:txBody>
        </p:sp>
        <p:sp>
          <p:nvSpPr>
            <p:cNvPr id="228" name="object 228"/>
            <p:cNvSpPr/>
            <p:nvPr/>
          </p:nvSpPr>
          <p:spPr>
            <a:xfrm>
              <a:off x="1636508" y="4294502"/>
              <a:ext cx="69215" cy="0"/>
            </a:xfrm>
            <a:custGeom>
              <a:avLst/>
              <a:gdLst/>
              <a:ahLst/>
              <a:cxnLst/>
              <a:rect l="l" t="t" r="r" b="b"/>
              <a:pathLst>
                <a:path w="69214">
                  <a:moveTo>
                    <a:pt x="69201" y="0"/>
                  </a:moveTo>
                  <a:lnTo>
                    <a:pt x="0" y="0"/>
                  </a:lnTo>
                </a:path>
              </a:pathLst>
            </a:custGeom>
            <a:ln w="9973">
              <a:solidFill>
                <a:srgbClr val="000000"/>
              </a:solidFill>
            </a:ln>
          </p:spPr>
          <p:txBody>
            <a:bodyPr wrap="square" lIns="0" tIns="0" rIns="0" bIns="0" rtlCol="0"/>
            <a:lstStyle/>
            <a:p>
              <a:endParaRPr/>
            </a:p>
          </p:txBody>
        </p:sp>
        <p:sp>
          <p:nvSpPr>
            <p:cNvPr id="229" name="object 229"/>
            <p:cNvSpPr/>
            <p:nvPr/>
          </p:nvSpPr>
          <p:spPr>
            <a:xfrm>
              <a:off x="1636509" y="3258076"/>
              <a:ext cx="69215" cy="0"/>
            </a:xfrm>
            <a:custGeom>
              <a:avLst/>
              <a:gdLst/>
              <a:ahLst/>
              <a:cxnLst/>
              <a:rect l="l" t="t" r="r" b="b"/>
              <a:pathLst>
                <a:path w="69214">
                  <a:moveTo>
                    <a:pt x="69201" y="0"/>
                  </a:moveTo>
                  <a:lnTo>
                    <a:pt x="0" y="0"/>
                  </a:lnTo>
                </a:path>
              </a:pathLst>
            </a:custGeom>
            <a:ln w="9973">
              <a:solidFill>
                <a:srgbClr val="000000"/>
              </a:solidFill>
            </a:ln>
          </p:spPr>
          <p:txBody>
            <a:bodyPr wrap="square" lIns="0" tIns="0" rIns="0" bIns="0" rtlCol="0"/>
            <a:lstStyle/>
            <a:p>
              <a:endParaRPr/>
            </a:p>
          </p:txBody>
        </p:sp>
        <p:sp>
          <p:nvSpPr>
            <p:cNvPr id="230" name="object 230"/>
            <p:cNvSpPr/>
            <p:nvPr/>
          </p:nvSpPr>
          <p:spPr>
            <a:xfrm>
              <a:off x="1636509" y="2221338"/>
              <a:ext cx="69215" cy="0"/>
            </a:xfrm>
            <a:custGeom>
              <a:avLst/>
              <a:gdLst/>
              <a:ahLst/>
              <a:cxnLst/>
              <a:rect l="l" t="t" r="r" b="b"/>
              <a:pathLst>
                <a:path w="69214">
                  <a:moveTo>
                    <a:pt x="69201" y="0"/>
                  </a:moveTo>
                  <a:lnTo>
                    <a:pt x="0" y="0"/>
                  </a:lnTo>
                </a:path>
              </a:pathLst>
            </a:custGeom>
            <a:ln w="9973">
              <a:solidFill>
                <a:srgbClr val="000000"/>
              </a:solidFill>
            </a:ln>
          </p:spPr>
          <p:txBody>
            <a:bodyPr wrap="square" lIns="0" tIns="0" rIns="0" bIns="0" rtlCol="0"/>
            <a:lstStyle/>
            <a:p>
              <a:endParaRPr/>
            </a:p>
          </p:txBody>
        </p:sp>
        <p:sp>
          <p:nvSpPr>
            <p:cNvPr id="231" name="object 231"/>
            <p:cNvSpPr/>
            <p:nvPr/>
          </p:nvSpPr>
          <p:spPr>
            <a:xfrm>
              <a:off x="1705710" y="6367662"/>
              <a:ext cx="8830945" cy="0"/>
            </a:xfrm>
            <a:custGeom>
              <a:avLst/>
              <a:gdLst/>
              <a:ahLst/>
              <a:cxnLst/>
              <a:rect l="l" t="t" r="r" b="b"/>
              <a:pathLst>
                <a:path w="8830945">
                  <a:moveTo>
                    <a:pt x="0" y="0"/>
                  </a:moveTo>
                  <a:lnTo>
                    <a:pt x="8830664" y="0"/>
                  </a:lnTo>
                </a:path>
              </a:pathLst>
            </a:custGeom>
            <a:ln w="9973">
              <a:solidFill>
                <a:srgbClr val="000000"/>
              </a:solidFill>
            </a:ln>
          </p:spPr>
          <p:txBody>
            <a:bodyPr wrap="square" lIns="0" tIns="0" rIns="0" bIns="0" rtlCol="0"/>
            <a:lstStyle/>
            <a:p>
              <a:endParaRPr/>
            </a:p>
          </p:txBody>
        </p:sp>
      </p:grpSp>
      <p:sp>
        <p:nvSpPr>
          <p:cNvPr id="232" name="object 232"/>
          <p:cNvSpPr txBox="1"/>
          <p:nvPr/>
        </p:nvSpPr>
        <p:spPr>
          <a:xfrm>
            <a:off x="1003595" y="5482309"/>
            <a:ext cx="206693" cy="166457"/>
          </a:xfrm>
          <a:prstGeom prst="rect">
            <a:avLst/>
          </a:prstGeom>
        </p:spPr>
        <p:txBody>
          <a:bodyPr vert="horz" wrap="square" lIns="0" tIns="10478" rIns="0" bIns="0" rtlCol="0">
            <a:spAutoFit/>
          </a:bodyPr>
          <a:lstStyle/>
          <a:p>
            <a:pPr marL="9525">
              <a:spcBef>
                <a:spcPts val="83"/>
              </a:spcBef>
            </a:pPr>
            <a:r>
              <a:rPr sz="1013" spc="-19" dirty="0">
                <a:latin typeface="Arial"/>
                <a:cs typeface="Arial"/>
              </a:rPr>
              <a:t>0%</a:t>
            </a:r>
            <a:endParaRPr sz="1013">
              <a:latin typeface="Arial"/>
              <a:cs typeface="Arial"/>
            </a:endParaRPr>
          </a:p>
        </p:txBody>
      </p:sp>
      <p:sp>
        <p:nvSpPr>
          <p:cNvPr id="233" name="object 233"/>
          <p:cNvSpPr txBox="1"/>
          <p:nvPr/>
        </p:nvSpPr>
        <p:spPr>
          <a:xfrm>
            <a:off x="1003597" y="4704990"/>
            <a:ext cx="206693" cy="166457"/>
          </a:xfrm>
          <a:prstGeom prst="rect">
            <a:avLst/>
          </a:prstGeom>
        </p:spPr>
        <p:txBody>
          <a:bodyPr vert="horz" wrap="square" lIns="0" tIns="10478" rIns="0" bIns="0" rtlCol="0">
            <a:spAutoFit/>
          </a:bodyPr>
          <a:lstStyle/>
          <a:p>
            <a:pPr marL="9525">
              <a:spcBef>
                <a:spcPts val="83"/>
              </a:spcBef>
            </a:pPr>
            <a:r>
              <a:rPr sz="1013" spc="-19" dirty="0">
                <a:latin typeface="Arial"/>
                <a:cs typeface="Arial"/>
              </a:rPr>
              <a:t>5%</a:t>
            </a:r>
            <a:endParaRPr sz="1013">
              <a:latin typeface="Arial"/>
              <a:cs typeface="Arial"/>
            </a:endParaRPr>
          </a:p>
        </p:txBody>
      </p:sp>
      <p:sp>
        <p:nvSpPr>
          <p:cNvPr id="235" name="object 235"/>
          <p:cNvSpPr txBox="1"/>
          <p:nvPr/>
        </p:nvSpPr>
        <p:spPr>
          <a:xfrm>
            <a:off x="931266" y="2372564"/>
            <a:ext cx="278606" cy="166457"/>
          </a:xfrm>
          <a:prstGeom prst="rect">
            <a:avLst/>
          </a:prstGeom>
        </p:spPr>
        <p:txBody>
          <a:bodyPr vert="horz" wrap="square" lIns="0" tIns="10478" rIns="0" bIns="0" rtlCol="0">
            <a:spAutoFit/>
          </a:bodyPr>
          <a:lstStyle/>
          <a:p>
            <a:pPr marL="9525">
              <a:spcBef>
                <a:spcPts val="83"/>
              </a:spcBef>
            </a:pPr>
            <a:r>
              <a:rPr sz="1013" spc="-19" dirty="0">
                <a:latin typeface="Arial"/>
                <a:cs typeface="Arial"/>
              </a:rPr>
              <a:t>20%</a:t>
            </a:r>
            <a:endParaRPr sz="1013">
              <a:latin typeface="Arial"/>
              <a:cs typeface="Arial"/>
            </a:endParaRPr>
          </a:p>
        </p:txBody>
      </p:sp>
      <p:sp>
        <p:nvSpPr>
          <p:cNvPr id="236" name="object 236"/>
          <p:cNvSpPr txBox="1"/>
          <p:nvPr/>
        </p:nvSpPr>
        <p:spPr>
          <a:xfrm>
            <a:off x="662837" y="3210621"/>
            <a:ext cx="153888" cy="1597819"/>
          </a:xfrm>
          <a:prstGeom prst="rect">
            <a:avLst/>
          </a:prstGeom>
        </p:spPr>
        <p:txBody>
          <a:bodyPr vert="vert270" wrap="square" lIns="0" tIns="0" rIns="0" bIns="0" rtlCol="0">
            <a:spAutoFit/>
          </a:bodyPr>
          <a:lstStyle/>
          <a:p>
            <a:pPr marL="9525">
              <a:lnSpc>
                <a:spcPts val="1204"/>
              </a:lnSpc>
            </a:pPr>
            <a:r>
              <a:rPr sz="1013" dirty="0">
                <a:latin typeface="Arial"/>
                <a:cs typeface="Arial"/>
              </a:rPr>
              <a:t>Percent</a:t>
            </a:r>
            <a:r>
              <a:rPr sz="1013" spc="-4" dirty="0">
                <a:latin typeface="Arial"/>
                <a:cs typeface="Arial"/>
              </a:rPr>
              <a:t> </a:t>
            </a:r>
            <a:r>
              <a:rPr sz="1013" dirty="0">
                <a:latin typeface="Arial"/>
                <a:cs typeface="Arial"/>
              </a:rPr>
              <a:t>of</a:t>
            </a:r>
            <a:r>
              <a:rPr sz="1013" spc="-4" dirty="0">
                <a:latin typeface="Arial"/>
                <a:cs typeface="Arial"/>
              </a:rPr>
              <a:t> </a:t>
            </a:r>
            <a:r>
              <a:rPr sz="1013" dirty="0">
                <a:latin typeface="Arial"/>
                <a:cs typeface="Arial"/>
              </a:rPr>
              <a:t>Title</a:t>
            </a:r>
            <a:r>
              <a:rPr sz="1013" spc="-4" dirty="0">
                <a:latin typeface="Arial"/>
                <a:cs typeface="Arial"/>
              </a:rPr>
              <a:t> </a:t>
            </a:r>
            <a:r>
              <a:rPr sz="1013" dirty="0">
                <a:latin typeface="Arial"/>
                <a:cs typeface="Arial"/>
              </a:rPr>
              <a:t>IV</a:t>
            </a:r>
            <a:r>
              <a:rPr sz="1013" spc="-4" dirty="0">
                <a:latin typeface="Arial"/>
                <a:cs typeface="Arial"/>
              </a:rPr>
              <a:t> </a:t>
            </a:r>
            <a:r>
              <a:rPr sz="1013" spc="-8" dirty="0">
                <a:latin typeface="Arial"/>
                <a:cs typeface="Arial"/>
              </a:rPr>
              <a:t>Students</a:t>
            </a:r>
            <a:endParaRPr sz="1013">
              <a:latin typeface="Arial"/>
              <a:cs typeface="Arial"/>
            </a:endParaRPr>
          </a:p>
        </p:txBody>
      </p:sp>
      <p:sp>
        <p:nvSpPr>
          <p:cNvPr id="237" name="object 237"/>
          <p:cNvSpPr txBox="1"/>
          <p:nvPr/>
        </p:nvSpPr>
        <p:spPr>
          <a:xfrm>
            <a:off x="1398668" y="5670827"/>
            <a:ext cx="6403676" cy="148590"/>
          </a:xfrm>
          <a:prstGeom prst="rect">
            <a:avLst/>
          </a:prstGeom>
        </p:spPr>
        <p:txBody>
          <a:bodyPr vert="vert270" wrap="square" lIns="0" tIns="3334" rIns="0" bIns="0" rtlCol="0">
            <a:spAutoFit/>
          </a:bodyPr>
          <a:lstStyle/>
          <a:p>
            <a:pPr marR="9049" algn="r">
              <a:spcBef>
                <a:spcPts val="26"/>
              </a:spcBef>
            </a:pPr>
            <a:r>
              <a:rPr sz="600" spc="-19" dirty="0">
                <a:latin typeface="Arial"/>
                <a:cs typeface="Arial"/>
              </a:rPr>
              <a:t>FL</a:t>
            </a:r>
            <a:endParaRPr sz="600">
              <a:latin typeface="Arial"/>
              <a:cs typeface="Arial"/>
            </a:endParaRPr>
          </a:p>
          <a:p>
            <a:pPr marL="9525" marR="3810" indent="8573" algn="r">
              <a:lnSpc>
                <a:spcPct val="136900"/>
              </a:lnSpc>
            </a:pPr>
            <a:r>
              <a:rPr sz="600" spc="-19" dirty="0">
                <a:latin typeface="Arial"/>
                <a:cs typeface="Arial"/>
              </a:rPr>
              <a:t>ME</a:t>
            </a:r>
            <a:r>
              <a:rPr sz="600" spc="375" dirty="0">
                <a:latin typeface="Arial"/>
                <a:cs typeface="Arial"/>
              </a:rPr>
              <a:t> </a:t>
            </a:r>
            <a:r>
              <a:rPr sz="600" spc="-19" dirty="0">
                <a:latin typeface="Arial"/>
                <a:cs typeface="Arial"/>
              </a:rPr>
              <a:t>WA</a:t>
            </a:r>
            <a:r>
              <a:rPr sz="600" spc="375" dirty="0">
                <a:latin typeface="Arial"/>
                <a:cs typeface="Arial"/>
              </a:rPr>
              <a:t> </a:t>
            </a:r>
            <a:r>
              <a:rPr sz="600" spc="-19" dirty="0">
                <a:latin typeface="Arial"/>
                <a:cs typeface="Arial"/>
              </a:rPr>
              <a:t>LA</a:t>
            </a:r>
            <a:r>
              <a:rPr sz="600" spc="375" dirty="0">
                <a:latin typeface="Arial"/>
                <a:cs typeface="Arial"/>
              </a:rPr>
              <a:t> </a:t>
            </a:r>
            <a:r>
              <a:rPr sz="600" spc="-19" dirty="0">
                <a:latin typeface="Arial"/>
                <a:cs typeface="Arial"/>
              </a:rPr>
              <a:t>TN</a:t>
            </a:r>
            <a:r>
              <a:rPr sz="600" spc="375" dirty="0">
                <a:latin typeface="Arial"/>
                <a:cs typeface="Arial"/>
              </a:rPr>
              <a:t> </a:t>
            </a:r>
            <a:r>
              <a:rPr sz="600" spc="-19" dirty="0">
                <a:latin typeface="Arial"/>
                <a:cs typeface="Arial"/>
              </a:rPr>
              <a:t>MN</a:t>
            </a:r>
            <a:r>
              <a:rPr sz="600" spc="375" dirty="0">
                <a:latin typeface="Arial"/>
                <a:cs typeface="Arial"/>
              </a:rPr>
              <a:t> </a:t>
            </a:r>
            <a:r>
              <a:rPr sz="600" spc="-19" dirty="0">
                <a:latin typeface="Arial"/>
                <a:cs typeface="Arial"/>
              </a:rPr>
              <a:t>CA</a:t>
            </a:r>
            <a:r>
              <a:rPr sz="600" spc="375" dirty="0">
                <a:latin typeface="Arial"/>
                <a:cs typeface="Arial"/>
              </a:rPr>
              <a:t> </a:t>
            </a:r>
            <a:r>
              <a:rPr sz="600" spc="-19" dirty="0">
                <a:latin typeface="Arial"/>
                <a:cs typeface="Arial"/>
              </a:rPr>
              <a:t>ID</a:t>
            </a:r>
            <a:r>
              <a:rPr sz="600" spc="375" dirty="0">
                <a:latin typeface="Arial"/>
                <a:cs typeface="Arial"/>
              </a:rPr>
              <a:t> </a:t>
            </a:r>
            <a:r>
              <a:rPr sz="600" spc="-19" dirty="0">
                <a:latin typeface="Arial"/>
                <a:cs typeface="Arial"/>
              </a:rPr>
              <a:t>NV</a:t>
            </a:r>
            <a:r>
              <a:rPr sz="600" spc="375" dirty="0">
                <a:latin typeface="Arial"/>
                <a:cs typeface="Arial"/>
              </a:rPr>
              <a:t> </a:t>
            </a:r>
            <a:r>
              <a:rPr sz="600" spc="-19" dirty="0">
                <a:latin typeface="Arial"/>
                <a:cs typeface="Arial"/>
              </a:rPr>
              <a:t>GA</a:t>
            </a:r>
            <a:r>
              <a:rPr sz="600" spc="375" dirty="0">
                <a:latin typeface="Arial"/>
                <a:cs typeface="Arial"/>
              </a:rPr>
              <a:t> </a:t>
            </a:r>
            <a:r>
              <a:rPr sz="600" spc="-19" dirty="0">
                <a:latin typeface="Arial"/>
                <a:cs typeface="Arial"/>
              </a:rPr>
              <a:t>TX</a:t>
            </a:r>
            <a:r>
              <a:rPr sz="600" spc="375" dirty="0">
                <a:latin typeface="Arial"/>
                <a:cs typeface="Arial"/>
              </a:rPr>
              <a:t> </a:t>
            </a:r>
            <a:r>
              <a:rPr sz="600" spc="-19" dirty="0">
                <a:latin typeface="Arial"/>
                <a:cs typeface="Arial"/>
              </a:rPr>
              <a:t>OH</a:t>
            </a:r>
            <a:r>
              <a:rPr sz="600" spc="375" dirty="0">
                <a:latin typeface="Arial"/>
                <a:cs typeface="Arial"/>
              </a:rPr>
              <a:t> </a:t>
            </a:r>
            <a:r>
              <a:rPr sz="600" spc="-19" dirty="0">
                <a:latin typeface="Arial"/>
                <a:cs typeface="Arial"/>
              </a:rPr>
              <a:t>NY</a:t>
            </a:r>
            <a:r>
              <a:rPr sz="600" spc="375" dirty="0">
                <a:latin typeface="Arial"/>
                <a:cs typeface="Arial"/>
              </a:rPr>
              <a:t> </a:t>
            </a:r>
            <a:r>
              <a:rPr sz="600" spc="-19" dirty="0">
                <a:latin typeface="Arial"/>
                <a:cs typeface="Arial"/>
              </a:rPr>
              <a:t>MS</a:t>
            </a:r>
            <a:r>
              <a:rPr sz="600" spc="375" dirty="0">
                <a:latin typeface="Arial"/>
                <a:cs typeface="Arial"/>
              </a:rPr>
              <a:t> </a:t>
            </a:r>
            <a:r>
              <a:rPr sz="600" spc="-19" dirty="0">
                <a:latin typeface="Arial"/>
                <a:cs typeface="Arial"/>
              </a:rPr>
              <a:t>MI</a:t>
            </a:r>
            <a:r>
              <a:rPr sz="600" spc="375" dirty="0">
                <a:latin typeface="Arial"/>
                <a:cs typeface="Arial"/>
              </a:rPr>
              <a:t> </a:t>
            </a:r>
            <a:r>
              <a:rPr sz="600" spc="-19" dirty="0">
                <a:latin typeface="Arial"/>
                <a:cs typeface="Arial"/>
              </a:rPr>
              <a:t>KS</a:t>
            </a:r>
            <a:r>
              <a:rPr sz="600" spc="375" dirty="0">
                <a:latin typeface="Arial"/>
                <a:cs typeface="Arial"/>
              </a:rPr>
              <a:t> </a:t>
            </a:r>
            <a:r>
              <a:rPr sz="600" spc="-19" dirty="0">
                <a:latin typeface="Arial"/>
                <a:cs typeface="Arial"/>
              </a:rPr>
              <a:t>CO</a:t>
            </a:r>
            <a:r>
              <a:rPr sz="600" spc="375" dirty="0">
                <a:latin typeface="Arial"/>
                <a:cs typeface="Arial"/>
              </a:rPr>
              <a:t> </a:t>
            </a:r>
            <a:r>
              <a:rPr sz="600" spc="-19" dirty="0">
                <a:latin typeface="Arial"/>
                <a:cs typeface="Arial"/>
              </a:rPr>
              <a:t>AK</a:t>
            </a:r>
            <a:r>
              <a:rPr sz="600" spc="375" dirty="0">
                <a:latin typeface="Arial"/>
                <a:cs typeface="Arial"/>
              </a:rPr>
              <a:t> </a:t>
            </a:r>
            <a:r>
              <a:rPr sz="600" spc="-19" dirty="0">
                <a:latin typeface="Arial"/>
                <a:cs typeface="Arial"/>
              </a:rPr>
              <a:t>PA</a:t>
            </a:r>
            <a:r>
              <a:rPr sz="600" spc="375" dirty="0">
                <a:latin typeface="Arial"/>
                <a:cs typeface="Arial"/>
              </a:rPr>
              <a:t> </a:t>
            </a:r>
            <a:r>
              <a:rPr sz="600" spc="-19" dirty="0">
                <a:latin typeface="Arial"/>
                <a:cs typeface="Arial"/>
              </a:rPr>
              <a:t>NJ</a:t>
            </a:r>
            <a:r>
              <a:rPr sz="600" spc="375" dirty="0">
                <a:latin typeface="Arial"/>
                <a:cs typeface="Arial"/>
              </a:rPr>
              <a:t> </a:t>
            </a:r>
            <a:r>
              <a:rPr sz="600" spc="-19" dirty="0">
                <a:latin typeface="Arial"/>
                <a:cs typeface="Arial"/>
              </a:rPr>
              <a:t>NM</a:t>
            </a:r>
            <a:r>
              <a:rPr sz="600" spc="375" dirty="0">
                <a:latin typeface="Arial"/>
                <a:cs typeface="Arial"/>
              </a:rPr>
              <a:t> </a:t>
            </a:r>
            <a:r>
              <a:rPr sz="600" spc="-19" dirty="0">
                <a:latin typeface="Arial"/>
                <a:cs typeface="Arial"/>
              </a:rPr>
              <a:t>OR</a:t>
            </a:r>
            <a:r>
              <a:rPr sz="600" spc="375" dirty="0">
                <a:latin typeface="Arial"/>
                <a:cs typeface="Arial"/>
              </a:rPr>
              <a:t> </a:t>
            </a:r>
            <a:r>
              <a:rPr sz="600" spc="-19" dirty="0">
                <a:latin typeface="Arial"/>
                <a:cs typeface="Arial"/>
              </a:rPr>
              <a:t>VA</a:t>
            </a:r>
            <a:r>
              <a:rPr sz="600" spc="375" dirty="0">
                <a:latin typeface="Arial"/>
                <a:cs typeface="Arial"/>
              </a:rPr>
              <a:t> </a:t>
            </a:r>
            <a:r>
              <a:rPr sz="600" spc="-19" dirty="0">
                <a:latin typeface="Arial"/>
                <a:cs typeface="Arial"/>
              </a:rPr>
              <a:t>MA</a:t>
            </a:r>
            <a:r>
              <a:rPr sz="600" spc="375" dirty="0">
                <a:latin typeface="Arial"/>
                <a:cs typeface="Arial"/>
              </a:rPr>
              <a:t> </a:t>
            </a:r>
            <a:r>
              <a:rPr sz="600" spc="-19" dirty="0">
                <a:latin typeface="Arial"/>
                <a:cs typeface="Arial"/>
              </a:rPr>
              <a:t>WV</a:t>
            </a:r>
            <a:r>
              <a:rPr sz="600" spc="375" dirty="0">
                <a:latin typeface="Arial"/>
                <a:cs typeface="Arial"/>
              </a:rPr>
              <a:t> </a:t>
            </a:r>
            <a:r>
              <a:rPr sz="600" spc="-19" dirty="0">
                <a:latin typeface="Arial"/>
                <a:cs typeface="Arial"/>
              </a:rPr>
              <a:t>SC</a:t>
            </a:r>
            <a:r>
              <a:rPr sz="600" spc="375" dirty="0">
                <a:latin typeface="Arial"/>
                <a:cs typeface="Arial"/>
              </a:rPr>
              <a:t> </a:t>
            </a:r>
            <a:r>
              <a:rPr sz="600" spc="-19" dirty="0">
                <a:latin typeface="Arial"/>
                <a:cs typeface="Arial"/>
              </a:rPr>
              <a:t>AR</a:t>
            </a:r>
            <a:r>
              <a:rPr sz="600" spc="375" dirty="0">
                <a:latin typeface="Arial"/>
                <a:cs typeface="Arial"/>
              </a:rPr>
              <a:t> </a:t>
            </a:r>
            <a:r>
              <a:rPr sz="600" spc="-19" dirty="0">
                <a:latin typeface="Arial"/>
                <a:cs typeface="Arial"/>
              </a:rPr>
              <a:t>IL</a:t>
            </a:r>
            <a:r>
              <a:rPr sz="600" spc="375" dirty="0">
                <a:latin typeface="Arial"/>
                <a:cs typeface="Arial"/>
              </a:rPr>
              <a:t> </a:t>
            </a:r>
            <a:r>
              <a:rPr sz="600" spc="-19" dirty="0">
                <a:latin typeface="Arial"/>
                <a:cs typeface="Arial"/>
              </a:rPr>
              <a:t>MD</a:t>
            </a:r>
            <a:r>
              <a:rPr sz="600" spc="375" dirty="0">
                <a:latin typeface="Arial"/>
                <a:cs typeface="Arial"/>
              </a:rPr>
              <a:t> </a:t>
            </a:r>
            <a:r>
              <a:rPr sz="600" spc="-19" dirty="0">
                <a:latin typeface="Arial"/>
                <a:cs typeface="Arial"/>
              </a:rPr>
              <a:t>OK</a:t>
            </a:r>
            <a:r>
              <a:rPr sz="600" spc="375" dirty="0">
                <a:latin typeface="Arial"/>
                <a:cs typeface="Arial"/>
              </a:rPr>
              <a:t> </a:t>
            </a:r>
            <a:r>
              <a:rPr sz="600" spc="-19" dirty="0">
                <a:latin typeface="Arial"/>
                <a:cs typeface="Arial"/>
              </a:rPr>
              <a:t>CT</a:t>
            </a:r>
            <a:r>
              <a:rPr sz="600" spc="375" dirty="0">
                <a:latin typeface="Arial"/>
                <a:cs typeface="Arial"/>
              </a:rPr>
              <a:t> </a:t>
            </a:r>
            <a:r>
              <a:rPr sz="600" spc="-19" dirty="0">
                <a:latin typeface="Arial"/>
                <a:cs typeface="Arial"/>
              </a:rPr>
              <a:t>NC</a:t>
            </a:r>
            <a:r>
              <a:rPr sz="600" spc="375" dirty="0">
                <a:latin typeface="Arial"/>
                <a:cs typeface="Arial"/>
              </a:rPr>
              <a:t> </a:t>
            </a:r>
            <a:r>
              <a:rPr sz="600" spc="-19" dirty="0">
                <a:latin typeface="Arial"/>
                <a:cs typeface="Arial"/>
              </a:rPr>
              <a:t>MO</a:t>
            </a:r>
            <a:r>
              <a:rPr sz="600" spc="375" dirty="0">
                <a:latin typeface="Arial"/>
                <a:cs typeface="Arial"/>
              </a:rPr>
              <a:t> </a:t>
            </a:r>
            <a:r>
              <a:rPr sz="600" spc="-19" dirty="0">
                <a:latin typeface="Arial"/>
                <a:cs typeface="Arial"/>
              </a:rPr>
              <a:t>AZ</a:t>
            </a:r>
            <a:r>
              <a:rPr sz="600" spc="375" dirty="0">
                <a:latin typeface="Arial"/>
                <a:cs typeface="Arial"/>
              </a:rPr>
              <a:t> </a:t>
            </a:r>
            <a:r>
              <a:rPr sz="600" spc="-19" dirty="0">
                <a:latin typeface="Arial"/>
                <a:cs typeface="Arial"/>
              </a:rPr>
              <a:t>KY</a:t>
            </a:r>
            <a:r>
              <a:rPr sz="600" spc="375" dirty="0">
                <a:latin typeface="Arial"/>
                <a:cs typeface="Arial"/>
              </a:rPr>
              <a:t> </a:t>
            </a:r>
            <a:r>
              <a:rPr sz="600" spc="-19" dirty="0">
                <a:latin typeface="Arial"/>
                <a:cs typeface="Arial"/>
              </a:rPr>
              <a:t>RI</a:t>
            </a:r>
            <a:r>
              <a:rPr sz="600" spc="375" dirty="0">
                <a:latin typeface="Arial"/>
                <a:cs typeface="Arial"/>
              </a:rPr>
              <a:t> </a:t>
            </a:r>
            <a:r>
              <a:rPr sz="600" spc="-19" dirty="0">
                <a:latin typeface="Arial"/>
                <a:cs typeface="Arial"/>
              </a:rPr>
              <a:t>HI</a:t>
            </a:r>
            <a:r>
              <a:rPr sz="600" spc="375" dirty="0">
                <a:latin typeface="Arial"/>
                <a:cs typeface="Arial"/>
              </a:rPr>
              <a:t> </a:t>
            </a:r>
            <a:r>
              <a:rPr sz="600" spc="-19" dirty="0">
                <a:latin typeface="Arial"/>
                <a:cs typeface="Arial"/>
              </a:rPr>
              <a:t>IN</a:t>
            </a:r>
            <a:r>
              <a:rPr sz="600" spc="375" dirty="0">
                <a:latin typeface="Arial"/>
                <a:cs typeface="Arial"/>
              </a:rPr>
              <a:t> </a:t>
            </a:r>
            <a:r>
              <a:rPr sz="600" spc="-19" dirty="0">
                <a:latin typeface="Arial"/>
                <a:cs typeface="Arial"/>
              </a:rPr>
              <a:t>UT</a:t>
            </a:r>
            <a:r>
              <a:rPr sz="600" spc="375" dirty="0">
                <a:latin typeface="Arial"/>
                <a:cs typeface="Arial"/>
              </a:rPr>
              <a:t> </a:t>
            </a:r>
            <a:r>
              <a:rPr sz="600" spc="-19" dirty="0">
                <a:latin typeface="Arial"/>
                <a:cs typeface="Arial"/>
              </a:rPr>
              <a:t>WI</a:t>
            </a:r>
            <a:r>
              <a:rPr sz="600" spc="375" dirty="0">
                <a:latin typeface="Arial"/>
                <a:cs typeface="Arial"/>
              </a:rPr>
              <a:t> </a:t>
            </a:r>
            <a:r>
              <a:rPr sz="600" spc="-19" dirty="0">
                <a:latin typeface="Arial"/>
                <a:cs typeface="Arial"/>
              </a:rPr>
              <a:t>VT</a:t>
            </a:r>
            <a:r>
              <a:rPr sz="600" spc="375" dirty="0">
                <a:latin typeface="Arial"/>
                <a:cs typeface="Arial"/>
              </a:rPr>
              <a:t> </a:t>
            </a:r>
            <a:r>
              <a:rPr sz="600" spc="-19" dirty="0">
                <a:latin typeface="Arial"/>
                <a:cs typeface="Arial"/>
              </a:rPr>
              <a:t>SD</a:t>
            </a:r>
            <a:r>
              <a:rPr sz="600" spc="375" dirty="0">
                <a:latin typeface="Arial"/>
                <a:cs typeface="Arial"/>
              </a:rPr>
              <a:t> </a:t>
            </a:r>
            <a:r>
              <a:rPr sz="600" spc="-19" dirty="0">
                <a:latin typeface="Arial"/>
                <a:cs typeface="Arial"/>
              </a:rPr>
              <a:t>IA</a:t>
            </a:r>
            <a:r>
              <a:rPr sz="600" spc="375" dirty="0">
                <a:latin typeface="Arial"/>
                <a:cs typeface="Arial"/>
              </a:rPr>
              <a:t> </a:t>
            </a:r>
            <a:r>
              <a:rPr sz="600" spc="-19" dirty="0">
                <a:latin typeface="Arial"/>
                <a:cs typeface="Arial"/>
              </a:rPr>
              <a:t>NE</a:t>
            </a:r>
            <a:r>
              <a:rPr sz="600" spc="375" dirty="0">
                <a:latin typeface="Arial"/>
                <a:cs typeface="Arial"/>
              </a:rPr>
              <a:t> </a:t>
            </a:r>
            <a:r>
              <a:rPr sz="600" spc="-19" dirty="0">
                <a:latin typeface="Arial"/>
                <a:cs typeface="Arial"/>
              </a:rPr>
              <a:t>MT</a:t>
            </a:r>
            <a:r>
              <a:rPr sz="600" spc="375" dirty="0">
                <a:latin typeface="Arial"/>
                <a:cs typeface="Arial"/>
              </a:rPr>
              <a:t> </a:t>
            </a:r>
            <a:r>
              <a:rPr sz="600" spc="-19" dirty="0">
                <a:latin typeface="Arial"/>
                <a:cs typeface="Arial"/>
              </a:rPr>
              <a:t>AL</a:t>
            </a:r>
            <a:r>
              <a:rPr sz="600" spc="375" dirty="0">
                <a:latin typeface="Arial"/>
                <a:cs typeface="Arial"/>
              </a:rPr>
              <a:t> </a:t>
            </a:r>
            <a:r>
              <a:rPr sz="600" spc="-19" dirty="0">
                <a:latin typeface="Arial"/>
                <a:cs typeface="Arial"/>
              </a:rPr>
              <a:t>WY</a:t>
            </a:r>
            <a:r>
              <a:rPr sz="600" spc="375" dirty="0">
                <a:latin typeface="Arial"/>
                <a:cs typeface="Arial"/>
              </a:rPr>
              <a:t> </a:t>
            </a:r>
            <a:r>
              <a:rPr sz="600" spc="-19" dirty="0">
                <a:latin typeface="Arial"/>
                <a:cs typeface="Arial"/>
              </a:rPr>
              <a:t>DC</a:t>
            </a:r>
            <a:r>
              <a:rPr sz="600" spc="375" dirty="0">
                <a:latin typeface="Arial"/>
                <a:cs typeface="Arial"/>
              </a:rPr>
              <a:t> </a:t>
            </a:r>
            <a:r>
              <a:rPr sz="600" spc="-19" dirty="0">
                <a:latin typeface="Arial"/>
                <a:cs typeface="Arial"/>
              </a:rPr>
              <a:t>DE</a:t>
            </a:r>
            <a:r>
              <a:rPr sz="600" spc="375" dirty="0">
                <a:latin typeface="Arial"/>
                <a:cs typeface="Arial"/>
              </a:rPr>
              <a:t> </a:t>
            </a:r>
            <a:r>
              <a:rPr sz="600" spc="-19" dirty="0">
                <a:latin typeface="Arial"/>
                <a:cs typeface="Arial"/>
              </a:rPr>
              <a:t>ND</a:t>
            </a:r>
            <a:r>
              <a:rPr sz="600" spc="375" dirty="0">
                <a:latin typeface="Arial"/>
                <a:cs typeface="Arial"/>
              </a:rPr>
              <a:t> </a:t>
            </a:r>
            <a:r>
              <a:rPr sz="600" spc="-19" dirty="0">
                <a:latin typeface="Arial"/>
                <a:cs typeface="Arial"/>
              </a:rPr>
              <a:t>NH</a:t>
            </a:r>
            <a:endParaRPr sz="600">
              <a:latin typeface="Arial"/>
              <a:cs typeface="Arial"/>
            </a:endParaRPr>
          </a:p>
        </p:txBody>
      </p:sp>
      <p:sp>
        <p:nvSpPr>
          <p:cNvPr id="238" name="object 238" descr="$PPTXTitle"/>
          <p:cNvSpPr txBox="1">
            <a:spLocks noGrp="1"/>
          </p:cNvSpPr>
          <p:nvPr>
            <p:ph type="title"/>
          </p:nvPr>
        </p:nvSpPr>
        <p:spPr>
          <a:xfrm>
            <a:off x="1209872" y="202292"/>
            <a:ext cx="5755585" cy="771365"/>
          </a:xfrm>
          <a:prstGeom prst="rect">
            <a:avLst/>
          </a:prstGeom>
        </p:spPr>
        <p:txBody>
          <a:bodyPr vert="horz" wrap="square" lIns="0" tIns="9525" rIns="0" bIns="0" rtlCol="0" anchor="t">
            <a:spAutoFit/>
          </a:bodyPr>
          <a:lstStyle/>
          <a:p>
            <a:pPr algn="ctr">
              <a:spcBef>
                <a:spcPts val="75"/>
              </a:spcBef>
            </a:pPr>
            <a:r>
              <a:rPr dirty="0"/>
              <a:t>Pass/Fail</a:t>
            </a:r>
            <a:r>
              <a:rPr spc="-26" dirty="0"/>
              <a:t> </a:t>
            </a:r>
            <a:r>
              <a:rPr dirty="0"/>
              <a:t>Rate,</a:t>
            </a:r>
            <a:r>
              <a:rPr spc="-26" dirty="0"/>
              <a:t> </a:t>
            </a:r>
            <a:r>
              <a:rPr dirty="0"/>
              <a:t>by</a:t>
            </a:r>
            <a:r>
              <a:rPr spc="-15" dirty="0"/>
              <a:t> </a:t>
            </a:r>
            <a:r>
              <a:rPr spc="-8" dirty="0"/>
              <a:t>State</a:t>
            </a:r>
          </a:p>
          <a:p>
            <a:pPr algn="ctr">
              <a:spcBef>
                <a:spcPts val="34"/>
              </a:spcBef>
            </a:pPr>
            <a:r>
              <a:rPr sz="1350" i="1" spc="-8" dirty="0">
                <a:latin typeface="Arial"/>
                <a:cs typeface="Arial"/>
              </a:rPr>
              <a:t>Student-Weighted</a:t>
            </a:r>
            <a:endParaRPr sz="1350" dirty="0">
              <a:latin typeface="Arial"/>
              <a:cs typeface="Arial"/>
            </a:endParaRPr>
          </a:p>
        </p:txBody>
      </p:sp>
      <p:sp>
        <p:nvSpPr>
          <p:cNvPr id="239" name="object 239"/>
          <p:cNvSpPr txBox="1"/>
          <p:nvPr/>
        </p:nvSpPr>
        <p:spPr>
          <a:xfrm>
            <a:off x="8279291" y="5400142"/>
            <a:ext cx="864870" cy="193323"/>
          </a:xfrm>
          <a:prstGeom prst="rect">
            <a:avLst/>
          </a:prstGeom>
          <a:solidFill>
            <a:srgbClr val="002E3C"/>
          </a:solidFill>
        </p:spPr>
        <p:txBody>
          <a:bodyPr vert="horz" wrap="square" lIns="0" tIns="77153" rIns="0" bIns="0" rtlCol="0">
            <a:spAutoFit/>
          </a:bodyPr>
          <a:lstStyle/>
          <a:p>
            <a:pPr marL="139065">
              <a:spcBef>
                <a:spcPts val="608"/>
              </a:spcBef>
            </a:pPr>
            <a:r>
              <a:rPr sz="750" spc="-19" dirty="0">
                <a:solidFill>
                  <a:srgbClr val="FFFFFF"/>
                </a:solidFill>
                <a:latin typeface="Arial"/>
                <a:cs typeface="Arial"/>
              </a:rPr>
              <a:t>17</a:t>
            </a:r>
            <a:endParaRPr sz="750">
              <a:latin typeface="Arial"/>
              <a:cs typeface="Arial"/>
            </a:endParaRPr>
          </a:p>
        </p:txBody>
      </p:sp>
      <p:sp>
        <p:nvSpPr>
          <p:cNvPr id="243" name="object 243"/>
          <p:cNvSpPr txBox="1"/>
          <p:nvPr/>
        </p:nvSpPr>
        <p:spPr>
          <a:xfrm>
            <a:off x="2595820" y="1916442"/>
            <a:ext cx="4177665"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41" dirty="0">
                <a:solidFill>
                  <a:srgbClr val="001E27"/>
                </a:solidFill>
                <a:latin typeface="Calibri"/>
                <a:cs typeface="Calibri"/>
              </a:rPr>
              <a:t> </a:t>
            </a:r>
            <a:r>
              <a:rPr sz="1350" b="1" dirty="0">
                <a:solidFill>
                  <a:srgbClr val="001E27"/>
                </a:solidFill>
                <a:latin typeface="Calibri"/>
                <a:cs typeface="Calibri"/>
              </a:rPr>
              <a:t>9.</a:t>
            </a:r>
            <a:r>
              <a:rPr sz="1350" b="1" spc="-23" dirty="0">
                <a:solidFill>
                  <a:srgbClr val="001E27"/>
                </a:solidFill>
                <a:latin typeface="Calibri"/>
                <a:cs typeface="Calibri"/>
              </a:rPr>
              <a:t> </a:t>
            </a:r>
            <a:r>
              <a:rPr sz="1350" b="1" dirty="0">
                <a:solidFill>
                  <a:srgbClr val="001E27"/>
                </a:solidFill>
                <a:latin typeface="Calibri"/>
                <a:cs typeface="Calibri"/>
              </a:rPr>
              <a:t>Fail</a:t>
            </a:r>
            <a:r>
              <a:rPr sz="1350" b="1" spc="-34" dirty="0">
                <a:solidFill>
                  <a:srgbClr val="001E27"/>
                </a:solidFill>
                <a:latin typeface="Calibri"/>
                <a:cs typeface="Calibri"/>
              </a:rPr>
              <a:t> </a:t>
            </a:r>
            <a:r>
              <a:rPr sz="1350" b="1" dirty="0">
                <a:solidFill>
                  <a:srgbClr val="001E27"/>
                </a:solidFill>
                <a:latin typeface="Calibri"/>
                <a:cs typeface="Calibri"/>
              </a:rPr>
              <a:t>Rates</a:t>
            </a:r>
            <a:r>
              <a:rPr sz="1350" b="1" spc="-30"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State,</a:t>
            </a:r>
            <a:r>
              <a:rPr sz="1350" b="1" spc="-38" dirty="0">
                <a:solidFill>
                  <a:srgbClr val="001E27"/>
                </a:solidFill>
                <a:latin typeface="Calibri"/>
                <a:cs typeface="Calibri"/>
              </a:rPr>
              <a:t> </a:t>
            </a:r>
            <a:r>
              <a:rPr sz="1350" b="1" dirty="0">
                <a:solidFill>
                  <a:srgbClr val="001E27"/>
                </a:solidFill>
                <a:latin typeface="Calibri"/>
                <a:cs typeface="Calibri"/>
              </a:rPr>
              <a:t>OBBB</a:t>
            </a:r>
            <a:r>
              <a:rPr sz="1350" b="1" spc="-15" dirty="0">
                <a:solidFill>
                  <a:srgbClr val="001E27"/>
                </a:solidFill>
                <a:latin typeface="Calibri"/>
                <a:cs typeface="Calibri"/>
              </a:rPr>
              <a:t> </a:t>
            </a:r>
            <a:r>
              <a:rPr sz="1350" b="1" spc="-23" dirty="0">
                <a:solidFill>
                  <a:srgbClr val="001E27"/>
                </a:solidFill>
                <a:latin typeface="Calibri"/>
                <a:cs typeface="Calibri"/>
              </a:rPr>
              <a:t>Test</a:t>
            </a:r>
            <a:r>
              <a:rPr sz="1350" b="1" spc="-26" dirty="0">
                <a:solidFill>
                  <a:srgbClr val="001E27"/>
                </a:solidFill>
                <a:latin typeface="Calibri"/>
                <a:cs typeface="Calibri"/>
              </a:rPr>
              <a:t> </a:t>
            </a:r>
            <a:r>
              <a:rPr sz="1350" b="1" dirty="0">
                <a:solidFill>
                  <a:srgbClr val="001E27"/>
                </a:solidFill>
                <a:latin typeface="Calibri"/>
                <a:cs typeface="Calibri"/>
              </a:rPr>
              <a:t>+</a:t>
            </a:r>
            <a:r>
              <a:rPr sz="1350" b="1" spc="-23" dirty="0">
                <a:solidFill>
                  <a:srgbClr val="001E27"/>
                </a:solidFill>
                <a:latin typeface="Calibri"/>
                <a:cs typeface="Calibri"/>
              </a:rPr>
              <a:t> </a:t>
            </a:r>
            <a:r>
              <a:rPr sz="1350" b="1" dirty="0">
                <a:solidFill>
                  <a:srgbClr val="001E27"/>
                </a:solidFill>
                <a:latin typeface="Calibri"/>
                <a:cs typeface="Calibri"/>
              </a:rPr>
              <a:t>Modified</a:t>
            </a:r>
            <a:r>
              <a:rPr sz="1350" b="1" spc="-45" dirty="0">
                <a:solidFill>
                  <a:srgbClr val="001E27"/>
                </a:solidFill>
                <a:latin typeface="Calibri"/>
                <a:cs typeface="Calibri"/>
              </a:rPr>
              <a:t> </a:t>
            </a:r>
            <a:r>
              <a:rPr sz="1350" b="1" dirty="0">
                <a:solidFill>
                  <a:srgbClr val="001E27"/>
                </a:solidFill>
                <a:latin typeface="Calibri"/>
                <a:cs typeface="Calibri"/>
              </a:rPr>
              <a:t>GE</a:t>
            </a:r>
            <a:r>
              <a:rPr sz="1350" b="1" spc="-26"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3719" y="2337814"/>
            <a:ext cx="343853" cy="0"/>
          </a:xfrm>
          <a:custGeom>
            <a:avLst/>
            <a:gdLst/>
            <a:ahLst/>
            <a:cxnLst/>
            <a:rect l="l" t="t" r="r" b="b"/>
            <a:pathLst>
              <a:path w="458469">
                <a:moveTo>
                  <a:pt x="0" y="0"/>
                </a:moveTo>
                <a:lnTo>
                  <a:pt x="458241" y="0"/>
                </a:lnTo>
              </a:path>
            </a:pathLst>
          </a:custGeom>
          <a:ln w="19050">
            <a:solidFill>
              <a:srgbClr val="1FC269"/>
            </a:solidFill>
          </a:ln>
        </p:spPr>
        <p:txBody>
          <a:bodyPr wrap="square" lIns="0" tIns="0" rIns="0" bIns="0" rtlCol="0"/>
          <a:lstStyle/>
          <a:p>
            <a:endParaRPr/>
          </a:p>
        </p:txBody>
      </p:sp>
      <p:sp>
        <p:nvSpPr>
          <p:cNvPr id="3" name="object 3"/>
          <p:cNvSpPr/>
          <p:nvPr/>
        </p:nvSpPr>
        <p:spPr>
          <a:xfrm>
            <a:off x="8279291" y="5400141"/>
            <a:ext cx="864870" cy="274320"/>
          </a:xfrm>
          <a:custGeom>
            <a:avLst/>
            <a:gdLst/>
            <a:ahLst/>
            <a:cxnLst/>
            <a:rect l="l" t="t" r="r" b="b"/>
            <a:pathLst>
              <a:path w="1153159" h="365760">
                <a:moveTo>
                  <a:pt x="1152944" y="0"/>
                </a:moveTo>
                <a:lnTo>
                  <a:pt x="0" y="0"/>
                </a:lnTo>
                <a:lnTo>
                  <a:pt x="0" y="365137"/>
                </a:lnTo>
                <a:lnTo>
                  <a:pt x="1152944" y="365137"/>
                </a:lnTo>
                <a:lnTo>
                  <a:pt x="1152944" y="0"/>
                </a:lnTo>
                <a:close/>
              </a:path>
            </a:pathLst>
          </a:custGeom>
          <a:solidFill>
            <a:srgbClr val="002E3C"/>
          </a:solidFill>
        </p:spPr>
        <p:txBody>
          <a:bodyPr wrap="square" lIns="0" tIns="0" rIns="0" bIns="0" rtlCol="0"/>
          <a:lstStyle/>
          <a:p>
            <a:endParaRPr/>
          </a:p>
        </p:txBody>
      </p:sp>
      <p:sp>
        <p:nvSpPr>
          <p:cNvPr id="4" name="object 4"/>
          <p:cNvSpPr/>
          <p:nvPr/>
        </p:nvSpPr>
        <p:spPr>
          <a:xfrm>
            <a:off x="4004140" y="2703347"/>
            <a:ext cx="0" cy="2327910"/>
          </a:xfrm>
          <a:custGeom>
            <a:avLst/>
            <a:gdLst/>
            <a:ahLst/>
            <a:cxnLst/>
            <a:rect l="l" t="t" r="r" b="b"/>
            <a:pathLst>
              <a:path h="3103879">
                <a:moveTo>
                  <a:pt x="0" y="0"/>
                </a:moveTo>
                <a:lnTo>
                  <a:pt x="0" y="3103297"/>
                </a:lnTo>
              </a:path>
            </a:pathLst>
          </a:custGeom>
          <a:ln w="13697">
            <a:solidFill>
              <a:srgbClr val="EFEFEF"/>
            </a:solidFill>
            <a:prstDash val="sysDash"/>
          </a:ln>
        </p:spPr>
        <p:txBody>
          <a:bodyPr wrap="square" lIns="0" tIns="0" rIns="0" bIns="0" rtlCol="0"/>
          <a:lstStyle/>
          <a:p>
            <a:endParaRPr/>
          </a:p>
        </p:txBody>
      </p:sp>
      <p:sp>
        <p:nvSpPr>
          <p:cNvPr id="5" name="object 5"/>
          <p:cNvSpPr/>
          <p:nvPr/>
        </p:nvSpPr>
        <p:spPr>
          <a:xfrm>
            <a:off x="4576574" y="4962365"/>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6" name="object 6"/>
          <p:cNvSpPr/>
          <p:nvPr/>
        </p:nvSpPr>
        <p:spPr>
          <a:xfrm>
            <a:off x="4576574" y="4889848"/>
            <a:ext cx="0" cy="38576"/>
          </a:xfrm>
          <a:custGeom>
            <a:avLst/>
            <a:gdLst/>
            <a:ahLst/>
            <a:cxnLst/>
            <a:rect l="l" t="t" r="r" b="b"/>
            <a:pathLst>
              <a:path h="51435">
                <a:moveTo>
                  <a:pt x="0" y="0"/>
                </a:moveTo>
                <a:lnTo>
                  <a:pt x="0" y="51053"/>
                </a:lnTo>
              </a:path>
            </a:pathLst>
          </a:custGeom>
          <a:ln w="13696">
            <a:solidFill>
              <a:srgbClr val="EFEFEF"/>
            </a:solidFill>
          </a:ln>
        </p:spPr>
        <p:txBody>
          <a:bodyPr wrap="square" lIns="0" tIns="0" rIns="0" bIns="0" rtlCol="0"/>
          <a:lstStyle/>
          <a:p>
            <a:endParaRPr/>
          </a:p>
        </p:txBody>
      </p:sp>
      <p:sp>
        <p:nvSpPr>
          <p:cNvPr id="7" name="object 7"/>
          <p:cNvSpPr/>
          <p:nvPr/>
        </p:nvSpPr>
        <p:spPr>
          <a:xfrm>
            <a:off x="4576574" y="4757001"/>
            <a:ext cx="0" cy="27146"/>
          </a:xfrm>
          <a:custGeom>
            <a:avLst/>
            <a:gdLst/>
            <a:ahLst/>
            <a:cxnLst/>
            <a:rect l="l" t="t" r="r" b="b"/>
            <a:pathLst>
              <a:path h="36195">
                <a:moveTo>
                  <a:pt x="0" y="0"/>
                </a:moveTo>
                <a:lnTo>
                  <a:pt x="0" y="35940"/>
                </a:lnTo>
              </a:path>
            </a:pathLst>
          </a:custGeom>
          <a:ln w="13696">
            <a:solidFill>
              <a:srgbClr val="EFEFEF"/>
            </a:solidFill>
          </a:ln>
        </p:spPr>
        <p:txBody>
          <a:bodyPr wrap="square" lIns="0" tIns="0" rIns="0" bIns="0" rtlCol="0"/>
          <a:lstStyle/>
          <a:p>
            <a:endParaRPr/>
          </a:p>
        </p:txBody>
      </p:sp>
      <p:sp>
        <p:nvSpPr>
          <p:cNvPr id="8" name="object 8"/>
          <p:cNvSpPr/>
          <p:nvPr/>
        </p:nvSpPr>
        <p:spPr>
          <a:xfrm>
            <a:off x="4571437" y="4717853"/>
            <a:ext cx="10478" cy="0"/>
          </a:xfrm>
          <a:custGeom>
            <a:avLst/>
            <a:gdLst/>
            <a:ahLst/>
            <a:cxnLst/>
            <a:rect l="l" t="t" r="r" b="b"/>
            <a:pathLst>
              <a:path w="13970">
                <a:moveTo>
                  <a:pt x="0" y="0"/>
                </a:moveTo>
                <a:lnTo>
                  <a:pt x="13696" y="0"/>
                </a:lnTo>
              </a:path>
            </a:pathLst>
          </a:custGeom>
          <a:ln w="13121">
            <a:solidFill>
              <a:srgbClr val="EFEFEF"/>
            </a:solidFill>
          </a:ln>
        </p:spPr>
        <p:txBody>
          <a:bodyPr wrap="square" lIns="0" tIns="0" rIns="0" bIns="0" rtlCol="0"/>
          <a:lstStyle/>
          <a:p>
            <a:endParaRPr/>
          </a:p>
        </p:txBody>
      </p:sp>
      <p:sp>
        <p:nvSpPr>
          <p:cNvPr id="9" name="object 9"/>
          <p:cNvSpPr/>
          <p:nvPr/>
        </p:nvSpPr>
        <p:spPr>
          <a:xfrm>
            <a:off x="4576574" y="4551636"/>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10" name="object 10"/>
          <p:cNvSpPr/>
          <p:nvPr/>
        </p:nvSpPr>
        <p:spPr>
          <a:xfrm>
            <a:off x="4576574" y="4359319"/>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11" name="object 11"/>
          <p:cNvSpPr/>
          <p:nvPr/>
        </p:nvSpPr>
        <p:spPr>
          <a:xfrm>
            <a:off x="4571437" y="4248507"/>
            <a:ext cx="10478" cy="0"/>
          </a:xfrm>
          <a:custGeom>
            <a:avLst/>
            <a:gdLst/>
            <a:ahLst/>
            <a:cxnLst/>
            <a:rect l="l" t="t" r="r" b="b"/>
            <a:pathLst>
              <a:path w="13970">
                <a:moveTo>
                  <a:pt x="0" y="0"/>
                </a:moveTo>
                <a:lnTo>
                  <a:pt x="13696" y="0"/>
                </a:lnTo>
              </a:path>
            </a:pathLst>
          </a:custGeom>
          <a:ln w="13119">
            <a:solidFill>
              <a:srgbClr val="EFEFEF"/>
            </a:solidFill>
          </a:ln>
        </p:spPr>
        <p:txBody>
          <a:bodyPr wrap="square" lIns="0" tIns="0" rIns="0" bIns="0" rtlCol="0"/>
          <a:lstStyle/>
          <a:p>
            <a:endParaRPr/>
          </a:p>
        </p:txBody>
      </p:sp>
      <p:sp>
        <p:nvSpPr>
          <p:cNvPr id="12" name="object 12"/>
          <p:cNvSpPr/>
          <p:nvPr/>
        </p:nvSpPr>
        <p:spPr>
          <a:xfrm>
            <a:off x="4576574" y="4182620"/>
            <a:ext cx="0" cy="27146"/>
          </a:xfrm>
          <a:custGeom>
            <a:avLst/>
            <a:gdLst/>
            <a:ahLst/>
            <a:cxnLst/>
            <a:rect l="l" t="t" r="r" b="b"/>
            <a:pathLst>
              <a:path h="36195">
                <a:moveTo>
                  <a:pt x="0" y="0"/>
                </a:moveTo>
                <a:lnTo>
                  <a:pt x="0" y="35654"/>
                </a:lnTo>
              </a:path>
            </a:pathLst>
          </a:custGeom>
          <a:ln w="13696">
            <a:solidFill>
              <a:srgbClr val="EFEFEF"/>
            </a:solidFill>
          </a:ln>
        </p:spPr>
        <p:txBody>
          <a:bodyPr wrap="square" lIns="0" tIns="0" rIns="0" bIns="0" rtlCol="0"/>
          <a:lstStyle/>
          <a:p>
            <a:endParaRPr/>
          </a:p>
        </p:txBody>
      </p:sp>
      <p:sp>
        <p:nvSpPr>
          <p:cNvPr id="13" name="object 13"/>
          <p:cNvSpPr/>
          <p:nvPr/>
        </p:nvSpPr>
        <p:spPr>
          <a:xfrm>
            <a:off x="4576574" y="4038223"/>
            <a:ext cx="0" cy="38576"/>
          </a:xfrm>
          <a:custGeom>
            <a:avLst/>
            <a:gdLst/>
            <a:ahLst/>
            <a:cxnLst/>
            <a:rect l="l" t="t" r="r" b="b"/>
            <a:pathLst>
              <a:path h="51435">
                <a:moveTo>
                  <a:pt x="0" y="0"/>
                </a:moveTo>
                <a:lnTo>
                  <a:pt x="0" y="51340"/>
                </a:lnTo>
              </a:path>
            </a:pathLst>
          </a:custGeom>
          <a:ln w="13696">
            <a:solidFill>
              <a:srgbClr val="EFEFEF"/>
            </a:solidFill>
          </a:ln>
        </p:spPr>
        <p:txBody>
          <a:bodyPr wrap="square" lIns="0" tIns="0" rIns="0" bIns="0" rtlCol="0"/>
          <a:lstStyle/>
          <a:p>
            <a:endParaRPr/>
          </a:p>
        </p:txBody>
      </p:sp>
      <p:sp>
        <p:nvSpPr>
          <p:cNvPr id="14" name="object 14"/>
          <p:cNvSpPr/>
          <p:nvPr/>
        </p:nvSpPr>
        <p:spPr>
          <a:xfrm>
            <a:off x="4576573" y="3832858"/>
            <a:ext cx="0" cy="67151"/>
          </a:xfrm>
          <a:custGeom>
            <a:avLst/>
            <a:gdLst/>
            <a:ahLst/>
            <a:cxnLst/>
            <a:rect l="l" t="t" r="r" b="b"/>
            <a:pathLst>
              <a:path h="89535">
                <a:moveTo>
                  <a:pt x="0" y="0"/>
                </a:moveTo>
                <a:lnTo>
                  <a:pt x="0" y="89277"/>
                </a:lnTo>
              </a:path>
            </a:pathLst>
          </a:custGeom>
          <a:ln w="13696">
            <a:solidFill>
              <a:srgbClr val="EFEFEF"/>
            </a:solidFill>
          </a:ln>
        </p:spPr>
        <p:txBody>
          <a:bodyPr wrap="square" lIns="0" tIns="0" rIns="0" bIns="0" rtlCol="0"/>
          <a:lstStyle/>
          <a:p>
            <a:endParaRPr/>
          </a:p>
        </p:txBody>
      </p:sp>
      <p:sp>
        <p:nvSpPr>
          <p:cNvPr id="15" name="object 15"/>
          <p:cNvSpPr/>
          <p:nvPr/>
        </p:nvSpPr>
        <p:spPr>
          <a:xfrm>
            <a:off x="4576573" y="3652094"/>
            <a:ext cx="0" cy="44291"/>
          </a:xfrm>
          <a:custGeom>
            <a:avLst/>
            <a:gdLst/>
            <a:ahLst/>
            <a:cxnLst/>
            <a:rect l="l" t="t" r="r" b="b"/>
            <a:pathLst>
              <a:path h="59054">
                <a:moveTo>
                  <a:pt x="0" y="0"/>
                </a:moveTo>
                <a:lnTo>
                  <a:pt x="0" y="58470"/>
                </a:lnTo>
              </a:path>
            </a:pathLst>
          </a:custGeom>
          <a:ln w="13696">
            <a:solidFill>
              <a:srgbClr val="EFEFEF"/>
            </a:solidFill>
          </a:ln>
        </p:spPr>
        <p:txBody>
          <a:bodyPr wrap="square" lIns="0" tIns="0" rIns="0" bIns="0" rtlCol="0"/>
          <a:lstStyle/>
          <a:p>
            <a:endParaRPr/>
          </a:p>
        </p:txBody>
      </p:sp>
      <p:sp>
        <p:nvSpPr>
          <p:cNvPr id="16" name="object 16"/>
          <p:cNvSpPr/>
          <p:nvPr/>
        </p:nvSpPr>
        <p:spPr>
          <a:xfrm>
            <a:off x="4576573" y="3524809"/>
            <a:ext cx="0" cy="21431"/>
          </a:xfrm>
          <a:custGeom>
            <a:avLst/>
            <a:gdLst/>
            <a:ahLst/>
            <a:cxnLst/>
            <a:rect l="l" t="t" r="r" b="b"/>
            <a:pathLst>
              <a:path h="28575">
                <a:moveTo>
                  <a:pt x="0" y="0"/>
                </a:moveTo>
                <a:lnTo>
                  <a:pt x="0" y="28523"/>
                </a:lnTo>
              </a:path>
            </a:pathLst>
          </a:custGeom>
          <a:ln w="13696">
            <a:solidFill>
              <a:srgbClr val="EFEFEF"/>
            </a:solidFill>
          </a:ln>
        </p:spPr>
        <p:txBody>
          <a:bodyPr wrap="square" lIns="0" tIns="0" rIns="0" bIns="0" rtlCol="0"/>
          <a:lstStyle/>
          <a:p>
            <a:endParaRPr/>
          </a:p>
        </p:txBody>
      </p:sp>
      <p:sp>
        <p:nvSpPr>
          <p:cNvPr id="17" name="object 17"/>
          <p:cNvSpPr/>
          <p:nvPr/>
        </p:nvSpPr>
        <p:spPr>
          <a:xfrm>
            <a:off x="4576573" y="3475394"/>
            <a:ext cx="0" cy="15240"/>
          </a:xfrm>
          <a:custGeom>
            <a:avLst/>
            <a:gdLst/>
            <a:ahLst/>
            <a:cxnLst/>
            <a:rect l="l" t="t" r="r" b="b"/>
            <a:pathLst>
              <a:path h="20320">
                <a:moveTo>
                  <a:pt x="0" y="0"/>
                </a:moveTo>
                <a:lnTo>
                  <a:pt x="0" y="20249"/>
                </a:lnTo>
              </a:path>
            </a:pathLst>
          </a:custGeom>
          <a:ln w="13696">
            <a:solidFill>
              <a:srgbClr val="EFEFEF"/>
            </a:solidFill>
          </a:ln>
        </p:spPr>
        <p:txBody>
          <a:bodyPr wrap="square" lIns="0" tIns="0" rIns="0" bIns="0" rtlCol="0"/>
          <a:lstStyle/>
          <a:p>
            <a:endParaRPr/>
          </a:p>
        </p:txBody>
      </p:sp>
      <p:sp>
        <p:nvSpPr>
          <p:cNvPr id="18" name="object 18"/>
          <p:cNvSpPr/>
          <p:nvPr/>
        </p:nvSpPr>
        <p:spPr>
          <a:xfrm>
            <a:off x="4576573" y="3319443"/>
            <a:ext cx="0" cy="50483"/>
          </a:xfrm>
          <a:custGeom>
            <a:avLst/>
            <a:gdLst/>
            <a:ahLst/>
            <a:cxnLst/>
            <a:rect l="l" t="t" r="r" b="b"/>
            <a:pathLst>
              <a:path h="67310">
                <a:moveTo>
                  <a:pt x="0" y="0"/>
                </a:moveTo>
                <a:lnTo>
                  <a:pt x="0" y="66744"/>
                </a:lnTo>
              </a:path>
            </a:pathLst>
          </a:custGeom>
          <a:ln w="13696">
            <a:solidFill>
              <a:srgbClr val="EFEFEF"/>
            </a:solidFill>
          </a:ln>
        </p:spPr>
        <p:txBody>
          <a:bodyPr wrap="square" lIns="0" tIns="0" rIns="0" bIns="0" rtlCol="0"/>
          <a:lstStyle/>
          <a:p>
            <a:endParaRPr/>
          </a:p>
        </p:txBody>
      </p:sp>
      <p:sp>
        <p:nvSpPr>
          <p:cNvPr id="19" name="object 19"/>
          <p:cNvSpPr/>
          <p:nvPr/>
        </p:nvSpPr>
        <p:spPr>
          <a:xfrm>
            <a:off x="4576573" y="3121566"/>
            <a:ext cx="0" cy="61436"/>
          </a:xfrm>
          <a:custGeom>
            <a:avLst/>
            <a:gdLst/>
            <a:ahLst/>
            <a:cxnLst/>
            <a:rect l="l" t="t" r="r" b="b"/>
            <a:pathLst>
              <a:path h="81914">
                <a:moveTo>
                  <a:pt x="0" y="0"/>
                </a:moveTo>
                <a:lnTo>
                  <a:pt x="0" y="81290"/>
                </a:lnTo>
              </a:path>
            </a:pathLst>
          </a:custGeom>
          <a:ln w="13696">
            <a:solidFill>
              <a:srgbClr val="EFEFEF"/>
            </a:solidFill>
          </a:ln>
        </p:spPr>
        <p:txBody>
          <a:bodyPr wrap="square" lIns="0" tIns="0" rIns="0" bIns="0" rtlCol="0"/>
          <a:lstStyle/>
          <a:p>
            <a:endParaRPr/>
          </a:p>
        </p:txBody>
      </p:sp>
      <p:sp>
        <p:nvSpPr>
          <p:cNvPr id="20" name="object 20"/>
          <p:cNvSpPr/>
          <p:nvPr/>
        </p:nvSpPr>
        <p:spPr>
          <a:xfrm>
            <a:off x="4571437" y="3013641"/>
            <a:ext cx="10478" cy="0"/>
          </a:xfrm>
          <a:custGeom>
            <a:avLst/>
            <a:gdLst/>
            <a:ahLst/>
            <a:cxnLst/>
            <a:rect l="l" t="t" r="r" b="b"/>
            <a:pathLst>
              <a:path w="13970">
                <a:moveTo>
                  <a:pt x="0" y="0"/>
                </a:moveTo>
                <a:lnTo>
                  <a:pt x="13696" y="0"/>
                </a:lnTo>
              </a:path>
            </a:pathLst>
          </a:custGeom>
          <a:ln w="5988">
            <a:solidFill>
              <a:srgbClr val="EFEFEF"/>
            </a:solidFill>
          </a:ln>
        </p:spPr>
        <p:txBody>
          <a:bodyPr wrap="square" lIns="0" tIns="0" rIns="0" bIns="0" rtlCol="0"/>
          <a:lstStyle/>
          <a:p>
            <a:endParaRPr/>
          </a:p>
        </p:txBody>
      </p:sp>
      <p:sp>
        <p:nvSpPr>
          <p:cNvPr id="21" name="object 21"/>
          <p:cNvSpPr/>
          <p:nvPr/>
        </p:nvSpPr>
        <p:spPr>
          <a:xfrm>
            <a:off x="4576573" y="2944866"/>
            <a:ext cx="0" cy="32385"/>
          </a:xfrm>
          <a:custGeom>
            <a:avLst/>
            <a:gdLst/>
            <a:ahLst/>
            <a:cxnLst/>
            <a:rect l="l" t="t" r="r" b="b"/>
            <a:pathLst>
              <a:path h="43180">
                <a:moveTo>
                  <a:pt x="0" y="0"/>
                </a:moveTo>
                <a:lnTo>
                  <a:pt x="0" y="43069"/>
                </a:lnTo>
              </a:path>
            </a:pathLst>
          </a:custGeom>
          <a:ln w="13696">
            <a:solidFill>
              <a:srgbClr val="EFEFEF"/>
            </a:solidFill>
          </a:ln>
        </p:spPr>
        <p:txBody>
          <a:bodyPr wrap="square" lIns="0" tIns="0" rIns="0" bIns="0" rtlCol="0"/>
          <a:lstStyle/>
          <a:p>
            <a:endParaRPr/>
          </a:p>
        </p:txBody>
      </p:sp>
      <p:sp>
        <p:nvSpPr>
          <p:cNvPr id="22" name="object 22"/>
          <p:cNvSpPr/>
          <p:nvPr/>
        </p:nvSpPr>
        <p:spPr>
          <a:xfrm>
            <a:off x="4576573" y="2806030"/>
            <a:ext cx="0" cy="33338"/>
          </a:xfrm>
          <a:custGeom>
            <a:avLst/>
            <a:gdLst/>
            <a:ahLst/>
            <a:cxnLst/>
            <a:rect l="l" t="t" r="r" b="b"/>
            <a:pathLst>
              <a:path h="44450">
                <a:moveTo>
                  <a:pt x="0" y="0"/>
                </a:moveTo>
                <a:lnTo>
                  <a:pt x="0" y="43923"/>
                </a:lnTo>
              </a:path>
            </a:pathLst>
          </a:custGeom>
          <a:ln w="13696">
            <a:solidFill>
              <a:srgbClr val="EFEFEF"/>
            </a:solidFill>
          </a:ln>
        </p:spPr>
        <p:txBody>
          <a:bodyPr wrap="square" lIns="0" tIns="0" rIns="0" bIns="0" rtlCol="0"/>
          <a:lstStyle/>
          <a:p>
            <a:endParaRPr/>
          </a:p>
        </p:txBody>
      </p:sp>
      <p:sp>
        <p:nvSpPr>
          <p:cNvPr id="23" name="object 23"/>
          <p:cNvSpPr/>
          <p:nvPr/>
        </p:nvSpPr>
        <p:spPr>
          <a:xfrm>
            <a:off x="4576573" y="2703347"/>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24" name="object 24"/>
          <p:cNvSpPr/>
          <p:nvPr/>
        </p:nvSpPr>
        <p:spPr>
          <a:xfrm>
            <a:off x="5148793" y="4962365"/>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25" name="object 25"/>
          <p:cNvSpPr/>
          <p:nvPr/>
        </p:nvSpPr>
        <p:spPr>
          <a:xfrm>
            <a:off x="5148793" y="4889848"/>
            <a:ext cx="0" cy="38576"/>
          </a:xfrm>
          <a:custGeom>
            <a:avLst/>
            <a:gdLst/>
            <a:ahLst/>
            <a:cxnLst/>
            <a:rect l="l" t="t" r="r" b="b"/>
            <a:pathLst>
              <a:path h="51435">
                <a:moveTo>
                  <a:pt x="0" y="0"/>
                </a:moveTo>
                <a:lnTo>
                  <a:pt x="0" y="51053"/>
                </a:lnTo>
              </a:path>
            </a:pathLst>
          </a:custGeom>
          <a:ln w="13696">
            <a:solidFill>
              <a:srgbClr val="EFEFEF"/>
            </a:solidFill>
          </a:ln>
        </p:spPr>
        <p:txBody>
          <a:bodyPr wrap="square" lIns="0" tIns="0" rIns="0" bIns="0" rtlCol="0"/>
          <a:lstStyle/>
          <a:p>
            <a:endParaRPr/>
          </a:p>
        </p:txBody>
      </p:sp>
      <p:sp>
        <p:nvSpPr>
          <p:cNvPr id="26" name="object 26"/>
          <p:cNvSpPr/>
          <p:nvPr/>
        </p:nvSpPr>
        <p:spPr>
          <a:xfrm>
            <a:off x="5148793" y="4757001"/>
            <a:ext cx="0" cy="27146"/>
          </a:xfrm>
          <a:custGeom>
            <a:avLst/>
            <a:gdLst/>
            <a:ahLst/>
            <a:cxnLst/>
            <a:rect l="l" t="t" r="r" b="b"/>
            <a:pathLst>
              <a:path h="36195">
                <a:moveTo>
                  <a:pt x="0" y="0"/>
                </a:moveTo>
                <a:lnTo>
                  <a:pt x="0" y="35940"/>
                </a:lnTo>
              </a:path>
            </a:pathLst>
          </a:custGeom>
          <a:ln w="13696">
            <a:solidFill>
              <a:srgbClr val="EFEFEF"/>
            </a:solidFill>
          </a:ln>
        </p:spPr>
        <p:txBody>
          <a:bodyPr wrap="square" lIns="0" tIns="0" rIns="0" bIns="0" rtlCol="0"/>
          <a:lstStyle/>
          <a:p>
            <a:endParaRPr/>
          </a:p>
        </p:txBody>
      </p:sp>
      <p:sp>
        <p:nvSpPr>
          <p:cNvPr id="27" name="object 27"/>
          <p:cNvSpPr/>
          <p:nvPr/>
        </p:nvSpPr>
        <p:spPr>
          <a:xfrm>
            <a:off x="5143657" y="4717853"/>
            <a:ext cx="10478" cy="0"/>
          </a:xfrm>
          <a:custGeom>
            <a:avLst/>
            <a:gdLst/>
            <a:ahLst/>
            <a:cxnLst/>
            <a:rect l="l" t="t" r="r" b="b"/>
            <a:pathLst>
              <a:path w="13970">
                <a:moveTo>
                  <a:pt x="0" y="0"/>
                </a:moveTo>
                <a:lnTo>
                  <a:pt x="13696" y="0"/>
                </a:lnTo>
              </a:path>
            </a:pathLst>
          </a:custGeom>
          <a:ln w="13121">
            <a:solidFill>
              <a:srgbClr val="EFEFEF"/>
            </a:solidFill>
          </a:ln>
        </p:spPr>
        <p:txBody>
          <a:bodyPr wrap="square" lIns="0" tIns="0" rIns="0" bIns="0" rtlCol="0"/>
          <a:lstStyle/>
          <a:p>
            <a:endParaRPr/>
          </a:p>
        </p:txBody>
      </p:sp>
      <p:sp>
        <p:nvSpPr>
          <p:cNvPr id="28" name="object 28"/>
          <p:cNvSpPr/>
          <p:nvPr/>
        </p:nvSpPr>
        <p:spPr>
          <a:xfrm>
            <a:off x="5148793" y="4551636"/>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29" name="object 29"/>
          <p:cNvSpPr/>
          <p:nvPr/>
        </p:nvSpPr>
        <p:spPr>
          <a:xfrm>
            <a:off x="5148793" y="4359319"/>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30" name="object 30"/>
          <p:cNvSpPr/>
          <p:nvPr/>
        </p:nvSpPr>
        <p:spPr>
          <a:xfrm>
            <a:off x="5143657" y="4248507"/>
            <a:ext cx="10478" cy="0"/>
          </a:xfrm>
          <a:custGeom>
            <a:avLst/>
            <a:gdLst/>
            <a:ahLst/>
            <a:cxnLst/>
            <a:rect l="l" t="t" r="r" b="b"/>
            <a:pathLst>
              <a:path w="13970">
                <a:moveTo>
                  <a:pt x="0" y="0"/>
                </a:moveTo>
                <a:lnTo>
                  <a:pt x="13696" y="0"/>
                </a:lnTo>
              </a:path>
            </a:pathLst>
          </a:custGeom>
          <a:ln w="13119">
            <a:solidFill>
              <a:srgbClr val="EFEFEF"/>
            </a:solidFill>
          </a:ln>
        </p:spPr>
        <p:txBody>
          <a:bodyPr wrap="square" lIns="0" tIns="0" rIns="0" bIns="0" rtlCol="0"/>
          <a:lstStyle/>
          <a:p>
            <a:endParaRPr/>
          </a:p>
        </p:txBody>
      </p:sp>
      <p:sp>
        <p:nvSpPr>
          <p:cNvPr id="31" name="object 31"/>
          <p:cNvSpPr/>
          <p:nvPr/>
        </p:nvSpPr>
        <p:spPr>
          <a:xfrm>
            <a:off x="5148793" y="4182620"/>
            <a:ext cx="0" cy="27146"/>
          </a:xfrm>
          <a:custGeom>
            <a:avLst/>
            <a:gdLst/>
            <a:ahLst/>
            <a:cxnLst/>
            <a:rect l="l" t="t" r="r" b="b"/>
            <a:pathLst>
              <a:path h="36195">
                <a:moveTo>
                  <a:pt x="0" y="0"/>
                </a:moveTo>
                <a:lnTo>
                  <a:pt x="0" y="35654"/>
                </a:lnTo>
              </a:path>
            </a:pathLst>
          </a:custGeom>
          <a:ln w="13696">
            <a:solidFill>
              <a:srgbClr val="EFEFEF"/>
            </a:solidFill>
          </a:ln>
        </p:spPr>
        <p:txBody>
          <a:bodyPr wrap="square" lIns="0" tIns="0" rIns="0" bIns="0" rtlCol="0"/>
          <a:lstStyle/>
          <a:p>
            <a:endParaRPr/>
          </a:p>
        </p:txBody>
      </p:sp>
      <p:sp>
        <p:nvSpPr>
          <p:cNvPr id="32" name="object 32"/>
          <p:cNvSpPr/>
          <p:nvPr/>
        </p:nvSpPr>
        <p:spPr>
          <a:xfrm>
            <a:off x="5148793" y="4038223"/>
            <a:ext cx="0" cy="38576"/>
          </a:xfrm>
          <a:custGeom>
            <a:avLst/>
            <a:gdLst/>
            <a:ahLst/>
            <a:cxnLst/>
            <a:rect l="l" t="t" r="r" b="b"/>
            <a:pathLst>
              <a:path h="51435">
                <a:moveTo>
                  <a:pt x="0" y="0"/>
                </a:moveTo>
                <a:lnTo>
                  <a:pt x="0" y="51340"/>
                </a:lnTo>
              </a:path>
            </a:pathLst>
          </a:custGeom>
          <a:ln w="13696">
            <a:solidFill>
              <a:srgbClr val="EFEFEF"/>
            </a:solidFill>
          </a:ln>
        </p:spPr>
        <p:txBody>
          <a:bodyPr wrap="square" lIns="0" tIns="0" rIns="0" bIns="0" rtlCol="0"/>
          <a:lstStyle/>
          <a:p>
            <a:endParaRPr/>
          </a:p>
        </p:txBody>
      </p:sp>
      <p:sp>
        <p:nvSpPr>
          <p:cNvPr id="33" name="object 33"/>
          <p:cNvSpPr/>
          <p:nvPr/>
        </p:nvSpPr>
        <p:spPr>
          <a:xfrm>
            <a:off x="5148793" y="3832858"/>
            <a:ext cx="0" cy="67151"/>
          </a:xfrm>
          <a:custGeom>
            <a:avLst/>
            <a:gdLst/>
            <a:ahLst/>
            <a:cxnLst/>
            <a:rect l="l" t="t" r="r" b="b"/>
            <a:pathLst>
              <a:path h="89535">
                <a:moveTo>
                  <a:pt x="0" y="0"/>
                </a:moveTo>
                <a:lnTo>
                  <a:pt x="0" y="89277"/>
                </a:lnTo>
              </a:path>
            </a:pathLst>
          </a:custGeom>
          <a:ln w="13696">
            <a:solidFill>
              <a:srgbClr val="EFEFEF"/>
            </a:solidFill>
          </a:ln>
        </p:spPr>
        <p:txBody>
          <a:bodyPr wrap="square" lIns="0" tIns="0" rIns="0" bIns="0" rtlCol="0"/>
          <a:lstStyle/>
          <a:p>
            <a:endParaRPr/>
          </a:p>
        </p:txBody>
      </p:sp>
      <p:sp>
        <p:nvSpPr>
          <p:cNvPr id="34" name="object 34"/>
          <p:cNvSpPr/>
          <p:nvPr/>
        </p:nvSpPr>
        <p:spPr>
          <a:xfrm>
            <a:off x="5148793" y="3652094"/>
            <a:ext cx="0" cy="44291"/>
          </a:xfrm>
          <a:custGeom>
            <a:avLst/>
            <a:gdLst/>
            <a:ahLst/>
            <a:cxnLst/>
            <a:rect l="l" t="t" r="r" b="b"/>
            <a:pathLst>
              <a:path h="59054">
                <a:moveTo>
                  <a:pt x="0" y="0"/>
                </a:moveTo>
                <a:lnTo>
                  <a:pt x="0" y="58470"/>
                </a:lnTo>
              </a:path>
            </a:pathLst>
          </a:custGeom>
          <a:ln w="13696">
            <a:solidFill>
              <a:srgbClr val="EFEFEF"/>
            </a:solidFill>
          </a:ln>
        </p:spPr>
        <p:txBody>
          <a:bodyPr wrap="square" lIns="0" tIns="0" rIns="0" bIns="0" rtlCol="0"/>
          <a:lstStyle/>
          <a:p>
            <a:endParaRPr/>
          </a:p>
        </p:txBody>
      </p:sp>
      <p:sp>
        <p:nvSpPr>
          <p:cNvPr id="35" name="object 35"/>
          <p:cNvSpPr/>
          <p:nvPr/>
        </p:nvSpPr>
        <p:spPr>
          <a:xfrm>
            <a:off x="5148792" y="3524809"/>
            <a:ext cx="0" cy="21431"/>
          </a:xfrm>
          <a:custGeom>
            <a:avLst/>
            <a:gdLst/>
            <a:ahLst/>
            <a:cxnLst/>
            <a:rect l="l" t="t" r="r" b="b"/>
            <a:pathLst>
              <a:path h="28575">
                <a:moveTo>
                  <a:pt x="0" y="0"/>
                </a:moveTo>
                <a:lnTo>
                  <a:pt x="0" y="28523"/>
                </a:lnTo>
              </a:path>
            </a:pathLst>
          </a:custGeom>
          <a:ln w="13696">
            <a:solidFill>
              <a:srgbClr val="EFEFEF"/>
            </a:solidFill>
          </a:ln>
        </p:spPr>
        <p:txBody>
          <a:bodyPr wrap="square" lIns="0" tIns="0" rIns="0" bIns="0" rtlCol="0"/>
          <a:lstStyle/>
          <a:p>
            <a:endParaRPr/>
          </a:p>
        </p:txBody>
      </p:sp>
      <p:sp>
        <p:nvSpPr>
          <p:cNvPr id="36" name="object 36"/>
          <p:cNvSpPr/>
          <p:nvPr/>
        </p:nvSpPr>
        <p:spPr>
          <a:xfrm>
            <a:off x="5148792" y="3475394"/>
            <a:ext cx="0" cy="15240"/>
          </a:xfrm>
          <a:custGeom>
            <a:avLst/>
            <a:gdLst/>
            <a:ahLst/>
            <a:cxnLst/>
            <a:rect l="l" t="t" r="r" b="b"/>
            <a:pathLst>
              <a:path h="20320">
                <a:moveTo>
                  <a:pt x="0" y="0"/>
                </a:moveTo>
                <a:lnTo>
                  <a:pt x="0" y="20249"/>
                </a:lnTo>
              </a:path>
            </a:pathLst>
          </a:custGeom>
          <a:ln w="13696">
            <a:solidFill>
              <a:srgbClr val="EFEFEF"/>
            </a:solidFill>
          </a:ln>
        </p:spPr>
        <p:txBody>
          <a:bodyPr wrap="square" lIns="0" tIns="0" rIns="0" bIns="0" rtlCol="0"/>
          <a:lstStyle/>
          <a:p>
            <a:endParaRPr/>
          </a:p>
        </p:txBody>
      </p:sp>
      <p:sp>
        <p:nvSpPr>
          <p:cNvPr id="37" name="object 37"/>
          <p:cNvSpPr/>
          <p:nvPr/>
        </p:nvSpPr>
        <p:spPr>
          <a:xfrm>
            <a:off x="5148792" y="3319443"/>
            <a:ext cx="0" cy="50483"/>
          </a:xfrm>
          <a:custGeom>
            <a:avLst/>
            <a:gdLst/>
            <a:ahLst/>
            <a:cxnLst/>
            <a:rect l="l" t="t" r="r" b="b"/>
            <a:pathLst>
              <a:path h="67310">
                <a:moveTo>
                  <a:pt x="0" y="0"/>
                </a:moveTo>
                <a:lnTo>
                  <a:pt x="0" y="66744"/>
                </a:lnTo>
              </a:path>
            </a:pathLst>
          </a:custGeom>
          <a:ln w="13696">
            <a:solidFill>
              <a:srgbClr val="EFEFEF"/>
            </a:solidFill>
          </a:ln>
        </p:spPr>
        <p:txBody>
          <a:bodyPr wrap="square" lIns="0" tIns="0" rIns="0" bIns="0" rtlCol="0"/>
          <a:lstStyle/>
          <a:p>
            <a:endParaRPr/>
          </a:p>
        </p:txBody>
      </p:sp>
      <p:sp>
        <p:nvSpPr>
          <p:cNvPr id="38" name="object 38"/>
          <p:cNvSpPr/>
          <p:nvPr/>
        </p:nvSpPr>
        <p:spPr>
          <a:xfrm>
            <a:off x="5148792" y="3121566"/>
            <a:ext cx="0" cy="61436"/>
          </a:xfrm>
          <a:custGeom>
            <a:avLst/>
            <a:gdLst/>
            <a:ahLst/>
            <a:cxnLst/>
            <a:rect l="l" t="t" r="r" b="b"/>
            <a:pathLst>
              <a:path h="81914">
                <a:moveTo>
                  <a:pt x="0" y="0"/>
                </a:moveTo>
                <a:lnTo>
                  <a:pt x="0" y="81290"/>
                </a:lnTo>
              </a:path>
            </a:pathLst>
          </a:custGeom>
          <a:ln w="13696">
            <a:solidFill>
              <a:srgbClr val="EFEFEF"/>
            </a:solidFill>
          </a:ln>
        </p:spPr>
        <p:txBody>
          <a:bodyPr wrap="square" lIns="0" tIns="0" rIns="0" bIns="0" rtlCol="0"/>
          <a:lstStyle/>
          <a:p>
            <a:endParaRPr/>
          </a:p>
        </p:txBody>
      </p:sp>
      <p:sp>
        <p:nvSpPr>
          <p:cNvPr id="39" name="object 39"/>
          <p:cNvSpPr/>
          <p:nvPr/>
        </p:nvSpPr>
        <p:spPr>
          <a:xfrm>
            <a:off x="5143656" y="3013641"/>
            <a:ext cx="10478" cy="0"/>
          </a:xfrm>
          <a:custGeom>
            <a:avLst/>
            <a:gdLst/>
            <a:ahLst/>
            <a:cxnLst/>
            <a:rect l="l" t="t" r="r" b="b"/>
            <a:pathLst>
              <a:path w="13970">
                <a:moveTo>
                  <a:pt x="0" y="0"/>
                </a:moveTo>
                <a:lnTo>
                  <a:pt x="13696" y="0"/>
                </a:lnTo>
              </a:path>
            </a:pathLst>
          </a:custGeom>
          <a:ln w="5988">
            <a:solidFill>
              <a:srgbClr val="EFEFEF"/>
            </a:solidFill>
          </a:ln>
        </p:spPr>
        <p:txBody>
          <a:bodyPr wrap="square" lIns="0" tIns="0" rIns="0" bIns="0" rtlCol="0"/>
          <a:lstStyle/>
          <a:p>
            <a:endParaRPr/>
          </a:p>
        </p:txBody>
      </p:sp>
      <p:sp>
        <p:nvSpPr>
          <p:cNvPr id="40" name="object 40"/>
          <p:cNvSpPr/>
          <p:nvPr/>
        </p:nvSpPr>
        <p:spPr>
          <a:xfrm>
            <a:off x="5148792" y="2944866"/>
            <a:ext cx="0" cy="32385"/>
          </a:xfrm>
          <a:custGeom>
            <a:avLst/>
            <a:gdLst/>
            <a:ahLst/>
            <a:cxnLst/>
            <a:rect l="l" t="t" r="r" b="b"/>
            <a:pathLst>
              <a:path h="43180">
                <a:moveTo>
                  <a:pt x="0" y="0"/>
                </a:moveTo>
                <a:lnTo>
                  <a:pt x="0" y="43069"/>
                </a:lnTo>
              </a:path>
            </a:pathLst>
          </a:custGeom>
          <a:ln w="13696">
            <a:solidFill>
              <a:srgbClr val="EFEFEF"/>
            </a:solidFill>
          </a:ln>
        </p:spPr>
        <p:txBody>
          <a:bodyPr wrap="square" lIns="0" tIns="0" rIns="0" bIns="0" rtlCol="0"/>
          <a:lstStyle/>
          <a:p>
            <a:endParaRPr/>
          </a:p>
        </p:txBody>
      </p:sp>
      <p:sp>
        <p:nvSpPr>
          <p:cNvPr id="41" name="object 41"/>
          <p:cNvSpPr/>
          <p:nvPr/>
        </p:nvSpPr>
        <p:spPr>
          <a:xfrm>
            <a:off x="5148792" y="2806030"/>
            <a:ext cx="0" cy="33338"/>
          </a:xfrm>
          <a:custGeom>
            <a:avLst/>
            <a:gdLst/>
            <a:ahLst/>
            <a:cxnLst/>
            <a:rect l="l" t="t" r="r" b="b"/>
            <a:pathLst>
              <a:path h="44450">
                <a:moveTo>
                  <a:pt x="0" y="0"/>
                </a:moveTo>
                <a:lnTo>
                  <a:pt x="0" y="43923"/>
                </a:lnTo>
              </a:path>
            </a:pathLst>
          </a:custGeom>
          <a:ln w="13696">
            <a:solidFill>
              <a:srgbClr val="EFEFEF"/>
            </a:solidFill>
          </a:ln>
        </p:spPr>
        <p:txBody>
          <a:bodyPr wrap="square" lIns="0" tIns="0" rIns="0" bIns="0" rtlCol="0"/>
          <a:lstStyle/>
          <a:p>
            <a:endParaRPr/>
          </a:p>
        </p:txBody>
      </p:sp>
      <p:sp>
        <p:nvSpPr>
          <p:cNvPr id="42" name="object 42"/>
          <p:cNvSpPr/>
          <p:nvPr/>
        </p:nvSpPr>
        <p:spPr>
          <a:xfrm>
            <a:off x="5148792" y="2703347"/>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43" name="object 43"/>
          <p:cNvSpPr/>
          <p:nvPr/>
        </p:nvSpPr>
        <p:spPr>
          <a:xfrm>
            <a:off x="5721226" y="4962365"/>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44" name="object 44"/>
          <p:cNvSpPr/>
          <p:nvPr/>
        </p:nvSpPr>
        <p:spPr>
          <a:xfrm>
            <a:off x="5721226" y="4889848"/>
            <a:ext cx="0" cy="38576"/>
          </a:xfrm>
          <a:custGeom>
            <a:avLst/>
            <a:gdLst/>
            <a:ahLst/>
            <a:cxnLst/>
            <a:rect l="l" t="t" r="r" b="b"/>
            <a:pathLst>
              <a:path h="51435">
                <a:moveTo>
                  <a:pt x="0" y="0"/>
                </a:moveTo>
                <a:lnTo>
                  <a:pt x="0" y="51053"/>
                </a:lnTo>
              </a:path>
            </a:pathLst>
          </a:custGeom>
          <a:ln w="13696">
            <a:solidFill>
              <a:srgbClr val="EFEFEF"/>
            </a:solidFill>
          </a:ln>
        </p:spPr>
        <p:txBody>
          <a:bodyPr wrap="square" lIns="0" tIns="0" rIns="0" bIns="0" rtlCol="0"/>
          <a:lstStyle/>
          <a:p>
            <a:endParaRPr/>
          </a:p>
        </p:txBody>
      </p:sp>
      <p:sp>
        <p:nvSpPr>
          <p:cNvPr id="45" name="object 45"/>
          <p:cNvSpPr/>
          <p:nvPr/>
        </p:nvSpPr>
        <p:spPr>
          <a:xfrm>
            <a:off x="5721226" y="4757001"/>
            <a:ext cx="0" cy="27146"/>
          </a:xfrm>
          <a:custGeom>
            <a:avLst/>
            <a:gdLst/>
            <a:ahLst/>
            <a:cxnLst/>
            <a:rect l="l" t="t" r="r" b="b"/>
            <a:pathLst>
              <a:path h="36195">
                <a:moveTo>
                  <a:pt x="0" y="0"/>
                </a:moveTo>
                <a:lnTo>
                  <a:pt x="0" y="35940"/>
                </a:lnTo>
              </a:path>
            </a:pathLst>
          </a:custGeom>
          <a:ln w="13696">
            <a:solidFill>
              <a:srgbClr val="EFEFEF"/>
            </a:solidFill>
          </a:ln>
        </p:spPr>
        <p:txBody>
          <a:bodyPr wrap="square" lIns="0" tIns="0" rIns="0" bIns="0" rtlCol="0"/>
          <a:lstStyle/>
          <a:p>
            <a:endParaRPr/>
          </a:p>
        </p:txBody>
      </p:sp>
      <p:sp>
        <p:nvSpPr>
          <p:cNvPr id="46" name="object 46"/>
          <p:cNvSpPr/>
          <p:nvPr/>
        </p:nvSpPr>
        <p:spPr>
          <a:xfrm>
            <a:off x="5716090" y="4717853"/>
            <a:ext cx="10478" cy="0"/>
          </a:xfrm>
          <a:custGeom>
            <a:avLst/>
            <a:gdLst/>
            <a:ahLst/>
            <a:cxnLst/>
            <a:rect l="l" t="t" r="r" b="b"/>
            <a:pathLst>
              <a:path w="13970">
                <a:moveTo>
                  <a:pt x="0" y="0"/>
                </a:moveTo>
                <a:lnTo>
                  <a:pt x="13696" y="0"/>
                </a:lnTo>
              </a:path>
            </a:pathLst>
          </a:custGeom>
          <a:ln w="13121">
            <a:solidFill>
              <a:srgbClr val="EFEFEF"/>
            </a:solidFill>
          </a:ln>
        </p:spPr>
        <p:txBody>
          <a:bodyPr wrap="square" lIns="0" tIns="0" rIns="0" bIns="0" rtlCol="0"/>
          <a:lstStyle/>
          <a:p>
            <a:endParaRPr/>
          </a:p>
        </p:txBody>
      </p:sp>
      <p:sp>
        <p:nvSpPr>
          <p:cNvPr id="47" name="object 47"/>
          <p:cNvSpPr/>
          <p:nvPr/>
        </p:nvSpPr>
        <p:spPr>
          <a:xfrm>
            <a:off x="5721226" y="4551636"/>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48" name="object 48"/>
          <p:cNvSpPr/>
          <p:nvPr/>
        </p:nvSpPr>
        <p:spPr>
          <a:xfrm>
            <a:off x="5721226" y="4359319"/>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49" name="object 49"/>
          <p:cNvSpPr/>
          <p:nvPr/>
        </p:nvSpPr>
        <p:spPr>
          <a:xfrm>
            <a:off x="5716090" y="4248507"/>
            <a:ext cx="10478" cy="0"/>
          </a:xfrm>
          <a:custGeom>
            <a:avLst/>
            <a:gdLst/>
            <a:ahLst/>
            <a:cxnLst/>
            <a:rect l="l" t="t" r="r" b="b"/>
            <a:pathLst>
              <a:path w="13970">
                <a:moveTo>
                  <a:pt x="0" y="0"/>
                </a:moveTo>
                <a:lnTo>
                  <a:pt x="13696" y="0"/>
                </a:lnTo>
              </a:path>
            </a:pathLst>
          </a:custGeom>
          <a:ln w="13119">
            <a:solidFill>
              <a:srgbClr val="EFEFEF"/>
            </a:solidFill>
          </a:ln>
        </p:spPr>
        <p:txBody>
          <a:bodyPr wrap="square" lIns="0" tIns="0" rIns="0" bIns="0" rtlCol="0"/>
          <a:lstStyle/>
          <a:p>
            <a:endParaRPr/>
          </a:p>
        </p:txBody>
      </p:sp>
      <p:sp>
        <p:nvSpPr>
          <p:cNvPr id="50" name="object 50"/>
          <p:cNvSpPr/>
          <p:nvPr/>
        </p:nvSpPr>
        <p:spPr>
          <a:xfrm>
            <a:off x="5721226" y="4182620"/>
            <a:ext cx="0" cy="27146"/>
          </a:xfrm>
          <a:custGeom>
            <a:avLst/>
            <a:gdLst/>
            <a:ahLst/>
            <a:cxnLst/>
            <a:rect l="l" t="t" r="r" b="b"/>
            <a:pathLst>
              <a:path h="36195">
                <a:moveTo>
                  <a:pt x="0" y="0"/>
                </a:moveTo>
                <a:lnTo>
                  <a:pt x="0" y="35654"/>
                </a:lnTo>
              </a:path>
            </a:pathLst>
          </a:custGeom>
          <a:ln w="13696">
            <a:solidFill>
              <a:srgbClr val="EFEFEF"/>
            </a:solidFill>
          </a:ln>
        </p:spPr>
        <p:txBody>
          <a:bodyPr wrap="square" lIns="0" tIns="0" rIns="0" bIns="0" rtlCol="0"/>
          <a:lstStyle/>
          <a:p>
            <a:endParaRPr/>
          </a:p>
        </p:txBody>
      </p:sp>
      <p:sp>
        <p:nvSpPr>
          <p:cNvPr id="51" name="object 51"/>
          <p:cNvSpPr/>
          <p:nvPr/>
        </p:nvSpPr>
        <p:spPr>
          <a:xfrm>
            <a:off x="5721226" y="4038223"/>
            <a:ext cx="0" cy="38576"/>
          </a:xfrm>
          <a:custGeom>
            <a:avLst/>
            <a:gdLst/>
            <a:ahLst/>
            <a:cxnLst/>
            <a:rect l="l" t="t" r="r" b="b"/>
            <a:pathLst>
              <a:path h="51435">
                <a:moveTo>
                  <a:pt x="0" y="0"/>
                </a:moveTo>
                <a:lnTo>
                  <a:pt x="0" y="51340"/>
                </a:lnTo>
              </a:path>
            </a:pathLst>
          </a:custGeom>
          <a:ln w="13696">
            <a:solidFill>
              <a:srgbClr val="EFEFEF"/>
            </a:solidFill>
          </a:ln>
        </p:spPr>
        <p:txBody>
          <a:bodyPr wrap="square" lIns="0" tIns="0" rIns="0" bIns="0" rtlCol="0"/>
          <a:lstStyle/>
          <a:p>
            <a:endParaRPr/>
          </a:p>
        </p:txBody>
      </p:sp>
      <p:sp>
        <p:nvSpPr>
          <p:cNvPr id="52" name="object 52"/>
          <p:cNvSpPr/>
          <p:nvPr/>
        </p:nvSpPr>
        <p:spPr>
          <a:xfrm>
            <a:off x="5721226" y="3832858"/>
            <a:ext cx="0" cy="67151"/>
          </a:xfrm>
          <a:custGeom>
            <a:avLst/>
            <a:gdLst/>
            <a:ahLst/>
            <a:cxnLst/>
            <a:rect l="l" t="t" r="r" b="b"/>
            <a:pathLst>
              <a:path h="89535">
                <a:moveTo>
                  <a:pt x="0" y="0"/>
                </a:moveTo>
                <a:lnTo>
                  <a:pt x="0" y="89277"/>
                </a:lnTo>
              </a:path>
            </a:pathLst>
          </a:custGeom>
          <a:ln w="13696">
            <a:solidFill>
              <a:srgbClr val="EFEFEF"/>
            </a:solidFill>
          </a:ln>
        </p:spPr>
        <p:txBody>
          <a:bodyPr wrap="square" lIns="0" tIns="0" rIns="0" bIns="0" rtlCol="0"/>
          <a:lstStyle/>
          <a:p>
            <a:endParaRPr/>
          </a:p>
        </p:txBody>
      </p:sp>
      <p:sp>
        <p:nvSpPr>
          <p:cNvPr id="53" name="object 53"/>
          <p:cNvSpPr/>
          <p:nvPr/>
        </p:nvSpPr>
        <p:spPr>
          <a:xfrm>
            <a:off x="5721226" y="3652094"/>
            <a:ext cx="0" cy="44291"/>
          </a:xfrm>
          <a:custGeom>
            <a:avLst/>
            <a:gdLst/>
            <a:ahLst/>
            <a:cxnLst/>
            <a:rect l="l" t="t" r="r" b="b"/>
            <a:pathLst>
              <a:path h="59054">
                <a:moveTo>
                  <a:pt x="0" y="0"/>
                </a:moveTo>
                <a:lnTo>
                  <a:pt x="0" y="58470"/>
                </a:lnTo>
              </a:path>
            </a:pathLst>
          </a:custGeom>
          <a:ln w="13696">
            <a:solidFill>
              <a:srgbClr val="EFEFEF"/>
            </a:solidFill>
          </a:ln>
        </p:spPr>
        <p:txBody>
          <a:bodyPr wrap="square" lIns="0" tIns="0" rIns="0" bIns="0" rtlCol="0"/>
          <a:lstStyle/>
          <a:p>
            <a:endParaRPr/>
          </a:p>
        </p:txBody>
      </p:sp>
      <p:sp>
        <p:nvSpPr>
          <p:cNvPr id="54" name="object 54"/>
          <p:cNvSpPr/>
          <p:nvPr/>
        </p:nvSpPr>
        <p:spPr>
          <a:xfrm>
            <a:off x="5721226" y="3524809"/>
            <a:ext cx="0" cy="21431"/>
          </a:xfrm>
          <a:custGeom>
            <a:avLst/>
            <a:gdLst/>
            <a:ahLst/>
            <a:cxnLst/>
            <a:rect l="l" t="t" r="r" b="b"/>
            <a:pathLst>
              <a:path h="28575">
                <a:moveTo>
                  <a:pt x="0" y="0"/>
                </a:moveTo>
                <a:lnTo>
                  <a:pt x="0" y="28523"/>
                </a:lnTo>
              </a:path>
            </a:pathLst>
          </a:custGeom>
          <a:ln w="13696">
            <a:solidFill>
              <a:srgbClr val="EFEFEF"/>
            </a:solidFill>
          </a:ln>
        </p:spPr>
        <p:txBody>
          <a:bodyPr wrap="square" lIns="0" tIns="0" rIns="0" bIns="0" rtlCol="0"/>
          <a:lstStyle/>
          <a:p>
            <a:endParaRPr/>
          </a:p>
        </p:txBody>
      </p:sp>
      <p:sp>
        <p:nvSpPr>
          <p:cNvPr id="55" name="object 55"/>
          <p:cNvSpPr/>
          <p:nvPr/>
        </p:nvSpPr>
        <p:spPr>
          <a:xfrm>
            <a:off x="5721226" y="3475394"/>
            <a:ext cx="0" cy="15240"/>
          </a:xfrm>
          <a:custGeom>
            <a:avLst/>
            <a:gdLst/>
            <a:ahLst/>
            <a:cxnLst/>
            <a:rect l="l" t="t" r="r" b="b"/>
            <a:pathLst>
              <a:path h="20320">
                <a:moveTo>
                  <a:pt x="0" y="0"/>
                </a:moveTo>
                <a:lnTo>
                  <a:pt x="0" y="20249"/>
                </a:lnTo>
              </a:path>
            </a:pathLst>
          </a:custGeom>
          <a:ln w="13696">
            <a:solidFill>
              <a:srgbClr val="EFEFEF"/>
            </a:solidFill>
          </a:ln>
        </p:spPr>
        <p:txBody>
          <a:bodyPr wrap="square" lIns="0" tIns="0" rIns="0" bIns="0" rtlCol="0"/>
          <a:lstStyle/>
          <a:p>
            <a:endParaRPr/>
          </a:p>
        </p:txBody>
      </p:sp>
      <p:sp>
        <p:nvSpPr>
          <p:cNvPr id="56" name="object 56"/>
          <p:cNvSpPr/>
          <p:nvPr/>
        </p:nvSpPr>
        <p:spPr>
          <a:xfrm>
            <a:off x="5721226" y="3319443"/>
            <a:ext cx="0" cy="50483"/>
          </a:xfrm>
          <a:custGeom>
            <a:avLst/>
            <a:gdLst/>
            <a:ahLst/>
            <a:cxnLst/>
            <a:rect l="l" t="t" r="r" b="b"/>
            <a:pathLst>
              <a:path h="67310">
                <a:moveTo>
                  <a:pt x="0" y="0"/>
                </a:moveTo>
                <a:lnTo>
                  <a:pt x="0" y="66744"/>
                </a:lnTo>
              </a:path>
            </a:pathLst>
          </a:custGeom>
          <a:ln w="13696">
            <a:solidFill>
              <a:srgbClr val="EFEFEF"/>
            </a:solidFill>
          </a:ln>
        </p:spPr>
        <p:txBody>
          <a:bodyPr wrap="square" lIns="0" tIns="0" rIns="0" bIns="0" rtlCol="0"/>
          <a:lstStyle/>
          <a:p>
            <a:endParaRPr/>
          </a:p>
        </p:txBody>
      </p:sp>
      <p:sp>
        <p:nvSpPr>
          <p:cNvPr id="57" name="object 57"/>
          <p:cNvSpPr/>
          <p:nvPr/>
        </p:nvSpPr>
        <p:spPr>
          <a:xfrm>
            <a:off x="5721226" y="3121566"/>
            <a:ext cx="0" cy="61436"/>
          </a:xfrm>
          <a:custGeom>
            <a:avLst/>
            <a:gdLst/>
            <a:ahLst/>
            <a:cxnLst/>
            <a:rect l="l" t="t" r="r" b="b"/>
            <a:pathLst>
              <a:path h="81914">
                <a:moveTo>
                  <a:pt x="0" y="0"/>
                </a:moveTo>
                <a:lnTo>
                  <a:pt x="0" y="81290"/>
                </a:lnTo>
              </a:path>
            </a:pathLst>
          </a:custGeom>
          <a:ln w="13696">
            <a:solidFill>
              <a:srgbClr val="EFEFEF"/>
            </a:solidFill>
          </a:ln>
        </p:spPr>
        <p:txBody>
          <a:bodyPr wrap="square" lIns="0" tIns="0" rIns="0" bIns="0" rtlCol="0"/>
          <a:lstStyle/>
          <a:p>
            <a:endParaRPr/>
          </a:p>
        </p:txBody>
      </p:sp>
      <p:sp>
        <p:nvSpPr>
          <p:cNvPr id="58" name="object 58"/>
          <p:cNvSpPr/>
          <p:nvPr/>
        </p:nvSpPr>
        <p:spPr>
          <a:xfrm>
            <a:off x="5716089" y="3013641"/>
            <a:ext cx="10478" cy="0"/>
          </a:xfrm>
          <a:custGeom>
            <a:avLst/>
            <a:gdLst/>
            <a:ahLst/>
            <a:cxnLst/>
            <a:rect l="l" t="t" r="r" b="b"/>
            <a:pathLst>
              <a:path w="13970">
                <a:moveTo>
                  <a:pt x="0" y="0"/>
                </a:moveTo>
                <a:lnTo>
                  <a:pt x="13696" y="0"/>
                </a:lnTo>
              </a:path>
            </a:pathLst>
          </a:custGeom>
          <a:ln w="5988">
            <a:solidFill>
              <a:srgbClr val="EFEFEF"/>
            </a:solidFill>
          </a:ln>
        </p:spPr>
        <p:txBody>
          <a:bodyPr wrap="square" lIns="0" tIns="0" rIns="0" bIns="0" rtlCol="0"/>
          <a:lstStyle/>
          <a:p>
            <a:endParaRPr/>
          </a:p>
        </p:txBody>
      </p:sp>
      <p:sp>
        <p:nvSpPr>
          <p:cNvPr id="59" name="object 59"/>
          <p:cNvSpPr/>
          <p:nvPr/>
        </p:nvSpPr>
        <p:spPr>
          <a:xfrm>
            <a:off x="5721226" y="2944866"/>
            <a:ext cx="0" cy="32385"/>
          </a:xfrm>
          <a:custGeom>
            <a:avLst/>
            <a:gdLst/>
            <a:ahLst/>
            <a:cxnLst/>
            <a:rect l="l" t="t" r="r" b="b"/>
            <a:pathLst>
              <a:path h="43180">
                <a:moveTo>
                  <a:pt x="0" y="0"/>
                </a:moveTo>
                <a:lnTo>
                  <a:pt x="0" y="43069"/>
                </a:lnTo>
              </a:path>
            </a:pathLst>
          </a:custGeom>
          <a:ln w="13696">
            <a:solidFill>
              <a:srgbClr val="EFEFEF"/>
            </a:solidFill>
          </a:ln>
        </p:spPr>
        <p:txBody>
          <a:bodyPr wrap="square" lIns="0" tIns="0" rIns="0" bIns="0" rtlCol="0"/>
          <a:lstStyle/>
          <a:p>
            <a:endParaRPr/>
          </a:p>
        </p:txBody>
      </p:sp>
      <p:sp>
        <p:nvSpPr>
          <p:cNvPr id="60" name="object 60"/>
          <p:cNvSpPr/>
          <p:nvPr/>
        </p:nvSpPr>
        <p:spPr>
          <a:xfrm>
            <a:off x="5721226" y="2806030"/>
            <a:ext cx="0" cy="33338"/>
          </a:xfrm>
          <a:custGeom>
            <a:avLst/>
            <a:gdLst/>
            <a:ahLst/>
            <a:cxnLst/>
            <a:rect l="l" t="t" r="r" b="b"/>
            <a:pathLst>
              <a:path h="44450">
                <a:moveTo>
                  <a:pt x="0" y="0"/>
                </a:moveTo>
                <a:lnTo>
                  <a:pt x="0" y="43923"/>
                </a:lnTo>
              </a:path>
            </a:pathLst>
          </a:custGeom>
          <a:ln w="13696">
            <a:solidFill>
              <a:srgbClr val="EFEFEF"/>
            </a:solidFill>
          </a:ln>
        </p:spPr>
        <p:txBody>
          <a:bodyPr wrap="square" lIns="0" tIns="0" rIns="0" bIns="0" rtlCol="0"/>
          <a:lstStyle/>
          <a:p>
            <a:endParaRPr/>
          </a:p>
        </p:txBody>
      </p:sp>
      <p:sp>
        <p:nvSpPr>
          <p:cNvPr id="61" name="object 61"/>
          <p:cNvSpPr/>
          <p:nvPr/>
        </p:nvSpPr>
        <p:spPr>
          <a:xfrm>
            <a:off x="5721226" y="2703347"/>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62" name="object 62"/>
          <p:cNvSpPr/>
          <p:nvPr/>
        </p:nvSpPr>
        <p:spPr>
          <a:xfrm>
            <a:off x="6293446" y="4962365"/>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63" name="object 63"/>
          <p:cNvSpPr/>
          <p:nvPr/>
        </p:nvSpPr>
        <p:spPr>
          <a:xfrm>
            <a:off x="6293446" y="4889848"/>
            <a:ext cx="0" cy="38576"/>
          </a:xfrm>
          <a:custGeom>
            <a:avLst/>
            <a:gdLst/>
            <a:ahLst/>
            <a:cxnLst/>
            <a:rect l="l" t="t" r="r" b="b"/>
            <a:pathLst>
              <a:path h="51435">
                <a:moveTo>
                  <a:pt x="0" y="0"/>
                </a:moveTo>
                <a:lnTo>
                  <a:pt x="0" y="51053"/>
                </a:lnTo>
              </a:path>
            </a:pathLst>
          </a:custGeom>
          <a:ln w="13696">
            <a:solidFill>
              <a:srgbClr val="EFEFEF"/>
            </a:solidFill>
          </a:ln>
        </p:spPr>
        <p:txBody>
          <a:bodyPr wrap="square" lIns="0" tIns="0" rIns="0" bIns="0" rtlCol="0"/>
          <a:lstStyle/>
          <a:p>
            <a:endParaRPr/>
          </a:p>
        </p:txBody>
      </p:sp>
      <p:sp>
        <p:nvSpPr>
          <p:cNvPr id="64" name="object 64"/>
          <p:cNvSpPr/>
          <p:nvPr/>
        </p:nvSpPr>
        <p:spPr>
          <a:xfrm>
            <a:off x="6293446" y="4757001"/>
            <a:ext cx="0" cy="27146"/>
          </a:xfrm>
          <a:custGeom>
            <a:avLst/>
            <a:gdLst/>
            <a:ahLst/>
            <a:cxnLst/>
            <a:rect l="l" t="t" r="r" b="b"/>
            <a:pathLst>
              <a:path h="36195">
                <a:moveTo>
                  <a:pt x="0" y="0"/>
                </a:moveTo>
                <a:lnTo>
                  <a:pt x="0" y="35940"/>
                </a:lnTo>
              </a:path>
            </a:pathLst>
          </a:custGeom>
          <a:ln w="13696">
            <a:solidFill>
              <a:srgbClr val="EFEFEF"/>
            </a:solidFill>
          </a:ln>
        </p:spPr>
        <p:txBody>
          <a:bodyPr wrap="square" lIns="0" tIns="0" rIns="0" bIns="0" rtlCol="0"/>
          <a:lstStyle/>
          <a:p>
            <a:endParaRPr/>
          </a:p>
        </p:txBody>
      </p:sp>
      <p:sp>
        <p:nvSpPr>
          <p:cNvPr id="65" name="object 65"/>
          <p:cNvSpPr/>
          <p:nvPr/>
        </p:nvSpPr>
        <p:spPr>
          <a:xfrm>
            <a:off x="6288310" y="4717853"/>
            <a:ext cx="10478" cy="0"/>
          </a:xfrm>
          <a:custGeom>
            <a:avLst/>
            <a:gdLst/>
            <a:ahLst/>
            <a:cxnLst/>
            <a:rect l="l" t="t" r="r" b="b"/>
            <a:pathLst>
              <a:path w="13970">
                <a:moveTo>
                  <a:pt x="0" y="0"/>
                </a:moveTo>
                <a:lnTo>
                  <a:pt x="13696" y="0"/>
                </a:lnTo>
              </a:path>
            </a:pathLst>
          </a:custGeom>
          <a:ln w="13121">
            <a:solidFill>
              <a:srgbClr val="EFEFEF"/>
            </a:solidFill>
          </a:ln>
        </p:spPr>
        <p:txBody>
          <a:bodyPr wrap="square" lIns="0" tIns="0" rIns="0" bIns="0" rtlCol="0"/>
          <a:lstStyle/>
          <a:p>
            <a:endParaRPr/>
          </a:p>
        </p:txBody>
      </p:sp>
      <p:sp>
        <p:nvSpPr>
          <p:cNvPr id="66" name="object 66"/>
          <p:cNvSpPr/>
          <p:nvPr/>
        </p:nvSpPr>
        <p:spPr>
          <a:xfrm>
            <a:off x="6293446" y="4551636"/>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67" name="object 67"/>
          <p:cNvSpPr/>
          <p:nvPr/>
        </p:nvSpPr>
        <p:spPr>
          <a:xfrm>
            <a:off x="6293445" y="4359319"/>
            <a:ext cx="0" cy="55721"/>
          </a:xfrm>
          <a:custGeom>
            <a:avLst/>
            <a:gdLst/>
            <a:ahLst/>
            <a:cxnLst/>
            <a:rect l="l" t="t" r="r" b="b"/>
            <a:pathLst>
              <a:path h="74295">
                <a:moveTo>
                  <a:pt x="0" y="0"/>
                </a:moveTo>
                <a:lnTo>
                  <a:pt x="0" y="73875"/>
                </a:lnTo>
              </a:path>
            </a:pathLst>
          </a:custGeom>
          <a:ln w="13696">
            <a:solidFill>
              <a:srgbClr val="EFEFEF"/>
            </a:solidFill>
          </a:ln>
        </p:spPr>
        <p:txBody>
          <a:bodyPr wrap="square" lIns="0" tIns="0" rIns="0" bIns="0" rtlCol="0"/>
          <a:lstStyle/>
          <a:p>
            <a:endParaRPr/>
          </a:p>
        </p:txBody>
      </p:sp>
      <p:sp>
        <p:nvSpPr>
          <p:cNvPr id="68" name="object 68"/>
          <p:cNvSpPr/>
          <p:nvPr/>
        </p:nvSpPr>
        <p:spPr>
          <a:xfrm>
            <a:off x="6288310" y="4248507"/>
            <a:ext cx="10478" cy="0"/>
          </a:xfrm>
          <a:custGeom>
            <a:avLst/>
            <a:gdLst/>
            <a:ahLst/>
            <a:cxnLst/>
            <a:rect l="l" t="t" r="r" b="b"/>
            <a:pathLst>
              <a:path w="13970">
                <a:moveTo>
                  <a:pt x="0" y="0"/>
                </a:moveTo>
                <a:lnTo>
                  <a:pt x="13696" y="0"/>
                </a:lnTo>
              </a:path>
            </a:pathLst>
          </a:custGeom>
          <a:ln w="13119">
            <a:solidFill>
              <a:srgbClr val="EFEFEF"/>
            </a:solidFill>
          </a:ln>
        </p:spPr>
        <p:txBody>
          <a:bodyPr wrap="square" lIns="0" tIns="0" rIns="0" bIns="0" rtlCol="0"/>
          <a:lstStyle/>
          <a:p>
            <a:endParaRPr/>
          </a:p>
        </p:txBody>
      </p:sp>
      <p:sp>
        <p:nvSpPr>
          <p:cNvPr id="69" name="object 69"/>
          <p:cNvSpPr/>
          <p:nvPr/>
        </p:nvSpPr>
        <p:spPr>
          <a:xfrm>
            <a:off x="6293445" y="4182620"/>
            <a:ext cx="0" cy="27146"/>
          </a:xfrm>
          <a:custGeom>
            <a:avLst/>
            <a:gdLst/>
            <a:ahLst/>
            <a:cxnLst/>
            <a:rect l="l" t="t" r="r" b="b"/>
            <a:pathLst>
              <a:path h="36195">
                <a:moveTo>
                  <a:pt x="0" y="0"/>
                </a:moveTo>
                <a:lnTo>
                  <a:pt x="0" y="35654"/>
                </a:lnTo>
              </a:path>
            </a:pathLst>
          </a:custGeom>
          <a:ln w="13696">
            <a:solidFill>
              <a:srgbClr val="EFEFEF"/>
            </a:solidFill>
          </a:ln>
        </p:spPr>
        <p:txBody>
          <a:bodyPr wrap="square" lIns="0" tIns="0" rIns="0" bIns="0" rtlCol="0"/>
          <a:lstStyle/>
          <a:p>
            <a:endParaRPr/>
          </a:p>
        </p:txBody>
      </p:sp>
      <p:sp>
        <p:nvSpPr>
          <p:cNvPr id="70" name="object 70"/>
          <p:cNvSpPr/>
          <p:nvPr/>
        </p:nvSpPr>
        <p:spPr>
          <a:xfrm>
            <a:off x="6293445" y="4038223"/>
            <a:ext cx="0" cy="38576"/>
          </a:xfrm>
          <a:custGeom>
            <a:avLst/>
            <a:gdLst/>
            <a:ahLst/>
            <a:cxnLst/>
            <a:rect l="l" t="t" r="r" b="b"/>
            <a:pathLst>
              <a:path h="51435">
                <a:moveTo>
                  <a:pt x="0" y="0"/>
                </a:moveTo>
                <a:lnTo>
                  <a:pt x="0" y="51340"/>
                </a:lnTo>
              </a:path>
            </a:pathLst>
          </a:custGeom>
          <a:ln w="13696">
            <a:solidFill>
              <a:srgbClr val="EFEFEF"/>
            </a:solidFill>
          </a:ln>
        </p:spPr>
        <p:txBody>
          <a:bodyPr wrap="square" lIns="0" tIns="0" rIns="0" bIns="0" rtlCol="0"/>
          <a:lstStyle/>
          <a:p>
            <a:endParaRPr/>
          </a:p>
        </p:txBody>
      </p:sp>
      <p:sp>
        <p:nvSpPr>
          <p:cNvPr id="71" name="object 71"/>
          <p:cNvSpPr/>
          <p:nvPr/>
        </p:nvSpPr>
        <p:spPr>
          <a:xfrm>
            <a:off x="6293445" y="3832858"/>
            <a:ext cx="0" cy="67151"/>
          </a:xfrm>
          <a:custGeom>
            <a:avLst/>
            <a:gdLst/>
            <a:ahLst/>
            <a:cxnLst/>
            <a:rect l="l" t="t" r="r" b="b"/>
            <a:pathLst>
              <a:path h="89535">
                <a:moveTo>
                  <a:pt x="0" y="0"/>
                </a:moveTo>
                <a:lnTo>
                  <a:pt x="0" y="89277"/>
                </a:lnTo>
              </a:path>
            </a:pathLst>
          </a:custGeom>
          <a:ln w="13696">
            <a:solidFill>
              <a:srgbClr val="EFEFEF"/>
            </a:solidFill>
          </a:ln>
        </p:spPr>
        <p:txBody>
          <a:bodyPr wrap="square" lIns="0" tIns="0" rIns="0" bIns="0" rtlCol="0"/>
          <a:lstStyle/>
          <a:p>
            <a:endParaRPr/>
          </a:p>
        </p:txBody>
      </p:sp>
      <p:sp>
        <p:nvSpPr>
          <p:cNvPr id="72" name="object 72"/>
          <p:cNvSpPr/>
          <p:nvPr/>
        </p:nvSpPr>
        <p:spPr>
          <a:xfrm>
            <a:off x="6293445" y="3652094"/>
            <a:ext cx="0" cy="44291"/>
          </a:xfrm>
          <a:custGeom>
            <a:avLst/>
            <a:gdLst/>
            <a:ahLst/>
            <a:cxnLst/>
            <a:rect l="l" t="t" r="r" b="b"/>
            <a:pathLst>
              <a:path h="59054">
                <a:moveTo>
                  <a:pt x="0" y="0"/>
                </a:moveTo>
                <a:lnTo>
                  <a:pt x="0" y="58470"/>
                </a:lnTo>
              </a:path>
            </a:pathLst>
          </a:custGeom>
          <a:ln w="13696">
            <a:solidFill>
              <a:srgbClr val="EFEFEF"/>
            </a:solidFill>
          </a:ln>
        </p:spPr>
        <p:txBody>
          <a:bodyPr wrap="square" lIns="0" tIns="0" rIns="0" bIns="0" rtlCol="0"/>
          <a:lstStyle/>
          <a:p>
            <a:endParaRPr/>
          </a:p>
        </p:txBody>
      </p:sp>
      <p:sp>
        <p:nvSpPr>
          <p:cNvPr id="73" name="object 73"/>
          <p:cNvSpPr/>
          <p:nvPr/>
        </p:nvSpPr>
        <p:spPr>
          <a:xfrm>
            <a:off x="6293445" y="3524809"/>
            <a:ext cx="0" cy="21431"/>
          </a:xfrm>
          <a:custGeom>
            <a:avLst/>
            <a:gdLst/>
            <a:ahLst/>
            <a:cxnLst/>
            <a:rect l="l" t="t" r="r" b="b"/>
            <a:pathLst>
              <a:path h="28575">
                <a:moveTo>
                  <a:pt x="0" y="0"/>
                </a:moveTo>
                <a:lnTo>
                  <a:pt x="0" y="28523"/>
                </a:lnTo>
              </a:path>
            </a:pathLst>
          </a:custGeom>
          <a:ln w="13696">
            <a:solidFill>
              <a:srgbClr val="EFEFEF"/>
            </a:solidFill>
          </a:ln>
        </p:spPr>
        <p:txBody>
          <a:bodyPr wrap="square" lIns="0" tIns="0" rIns="0" bIns="0" rtlCol="0"/>
          <a:lstStyle/>
          <a:p>
            <a:endParaRPr/>
          </a:p>
        </p:txBody>
      </p:sp>
      <p:sp>
        <p:nvSpPr>
          <p:cNvPr id="74" name="object 74"/>
          <p:cNvSpPr/>
          <p:nvPr/>
        </p:nvSpPr>
        <p:spPr>
          <a:xfrm>
            <a:off x="6293445" y="3475394"/>
            <a:ext cx="0" cy="15240"/>
          </a:xfrm>
          <a:custGeom>
            <a:avLst/>
            <a:gdLst/>
            <a:ahLst/>
            <a:cxnLst/>
            <a:rect l="l" t="t" r="r" b="b"/>
            <a:pathLst>
              <a:path h="20320">
                <a:moveTo>
                  <a:pt x="0" y="0"/>
                </a:moveTo>
                <a:lnTo>
                  <a:pt x="0" y="20249"/>
                </a:lnTo>
              </a:path>
            </a:pathLst>
          </a:custGeom>
          <a:ln w="13696">
            <a:solidFill>
              <a:srgbClr val="EFEFEF"/>
            </a:solidFill>
          </a:ln>
        </p:spPr>
        <p:txBody>
          <a:bodyPr wrap="square" lIns="0" tIns="0" rIns="0" bIns="0" rtlCol="0"/>
          <a:lstStyle/>
          <a:p>
            <a:endParaRPr/>
          </a:p>
        </p:txBody>
      </p:sp>
      <p:sp>
        <p:nvSpPr>
          <p:cNvPr id="75" name="object 75"/>
          <p:cNvSpPr/>
          <p:nvPr/>
        </p:nvSpPr>
        <p:spPr>
          <a:xfrm>
            <a:off x="6293445" y="3319443"/>
            <a:ext cx="0" cy="50483"/>
          </a:xfrm>
          <a:custGeom>
            <a:avLst/>
            <a:gdLst/>
            <a:ahLst/>
            <a:cxnLst/>
            <a:rect l="l" t="t" r="r" b="b"/>
            <a:pathLst>
              <a:path h="67310">
                <a:moveTo>
                  <a:pt x="0" y="0"/>
                </a:moveTo>
                <a:lnTo>
                  <a:pt x="0" y="66744"/>
                </a:lnTo>
              </a:path>
            </a:pathLst>
          </a:custGeom>
          <a:ln w="13696">
            <a:solidFill>
              <a:srgbClr val="EFEFEF"/>
            </a:solidFill>
          </a:ln>
        </p:spPr>
        <p:txBody>
          <a:bodyPr wrap="square" lIns="0" tIns="0" rIns="0" bIns="0" rtlCol="0"/>
          <a:lstStyle/>
          <a:p>
            <a:endParaRPr/>
          </a:p>
        </p:txBody>
      </p:sp>
      <p:sp>
        <p:nvSpPr>
          <p:cNvPr id="76" name="object 76"/>
          <p:cNvSpPr/>
          <p:nvPr/>
        </p:nvSpPr>
        <p:spPr>
          <a:xfrm>
            <a:off x="6293445" y="3121566"/>
            <a:ext cx="0" cy="61436"/>
          </a:xfrm>
          <a:custGeom>
            <a:avLst/>
            <a:gdLst/>
            <a:ahLst/>
            <a:cxnLst/>
            <a:rect l="l" t="t" r="r" b="b"/>
            <a:pathLst>
              <a:path h="81914">
                <a:moveTo>
                  <a:pt x="0" y="0"/>
                </a:moveTo>
                <a:lnTo>
                  <a:pt x="0" y="81290"/>
                </a:lnTo>
              </a:path>
            </a:pathLst>
          </a:custGeom>
          <a:ln w="13696">
            <a:solidFill>
              <a:srgbClr val="EFEFEF"/>
            </a:solidFill>
          </a:ln>
        </p:spPr>
        <p:txBody>
          <a:bodyPr wrap="square" lIns="0" tIns="0" rIns="0" bIns="0" rtlCol="0"/>
          <a:lstStyle/>
          <a:p>
            <a:endParaRPr/>
          </a:p>
        </p:txBody>
      </p:sp>
      <p:sp>
        <p:nvSpPr>
          <p:cNvPr id="77" name="object 77"/>
          <p:cNvSpPr/>
          <p:nvPr/>
        </p:nvSpPr>
        <p:spPr>
          <a:xfrm>
            <a:off x="6288309" y="3013641"/>
            <a:ext cx="10478" cy="0"/>
          </a:xfrm>
          <a:custGeom>
            <a:avLst/>
            <a:gdLst/>
            <a:ahLst/>
            <a:cxnLst/>
            <a:rect l="l" t="t" r="r" b="b"/>
            <a:pathLst>
              <a:path w="13970">
                <a:moveTo>
                  <a:pt x="0" y="0"/>
                </a:moveTo>
                <a:lnTo>
                  <a:pt x="13696" y="0"/>
                </a:lnTo>
              </a:path>
            </a:pathLst>
          </a:custGeom>
          <a:ln w="5988">
            <a:solidFill>
              <a:srgbClr val="EFEFEF"/>
            </a:solidFill>
          </a:ln>
        </p:spPr>
        <p:txBody>
          <a:bodyPr wrap="square" lIns="0" tIns="0" rIns="0" bIns="0" rtlCol="0"/>
          <a:lstStyle/>
          <a:p>
            <a:endParaRPr/>
          </a:p>
        </p:txBody>
      </p:sp>
      <p:sp>
        <p:nvSpPr>
          <p:cNvPr id="78" name="object 78"/>
          <p:cNvSpPr/>
          <p:nvPr/>
        </p:nvSpPr>
        <p:spPr>
          <a:xfrm>
            <a:off x="6293445" y="2944866"/>
            <a:ext cx="0" cy="32385"/>
          </a:xfrm>
          <a:custGeom>
            <a:avLst/>
            <a:gdLst/>
            <a:ahLst/>
            <a:cxnLst/>
            <a:rect l="l" t="t" r="r" b="b"/>
            <a:pathLst>
              <a:path h="43180">
                <a:moveTo>
                  <a:pt x="0" y="0"/>
                </a:moveTo>
                <a:lnTo>
                  <a:pt x="0" y="43069"/>
                </a:lnTo>
              </a:path>
            </a:pathLst>
          </a:custGeom>
          <a:ln w="13696">
            <a:solidFill>
              <a:srgbClr val="EFEFEF"/>
            </a:solidFill>
          </a:ln>
        </p:spPr>
        <p:txBody>
          <a:bodyPr wrap="square" lIns="0" tIns="0" rIns="0" bIns="0" rtlCol="0"/>
          <a:lstStyle/>
          <a:p>
            <a:endParaRPr/>
          </a:p>
        </p:txBody>
      </p:sp>
      <p:sp>
        <p:nvSpPr>
          <p:cNvPr id="79" name="object 79"/>
          <p:cNvSpPr/>
          <p:nvPr/>
        </p:nvSpPr>
        <p:spPr>
          <a:xfrm>
            <a:off x="6293444" y="2806030"/>
            <a:ext cx="0" cy="33338"/>
          </a:xfrm>
          <a:custGeom>
            <a:avLst/>
            <a:gdLst/>
            <a:ahLst/>
            <a:cxnLst/>
            <a:rect l="l" t="t" r="r" b="b"/>
            <a:pathLst>
              <a:path h="44450">
                <a:moveTo>
                  <a:pt x="0" y="0"/>
                </a:moveTo>
                <a:lnTo>
                  <a:pt x="0" y="43923"/>
                </a:lnTo>
              </a:path>
            </a:pathLst>
          </a:custGeom>
          <a:ln w="13696">
            <a:solidFill>
              <a:srgbClr val="EFEFEF"/>
            </a:solidFill>
          </a:ln>
        </p:spPr>
        <p:txBody>
          <a:bodyPr wrap="square" lIns="0" tIns="0" rIns="0" bIns="0" rtlCol="0"/>
          <a:lstStyle/>
          <a:p>
            <a:endParaRPr/>
          </a:p>
        </p:txBody>
      </p:sp>
      <p:sp>
        <p:nvSpPr>
          <p:cNvPr id="80" name="object 80"/>
          <p:cNvSpPr/>
          <p:nvPr/>
        </p:nvSpPr>
        <p:spPr>
          <a:xfrm>
            <a:off x="6293444" y="2703347"/>
            <a:ext cx="0" cy="68580"/>
          </a:xfrm>
          <a:custGeom>
            <a:avLst/>
            <a:gdLst/>
            <a:ahLst/>
            <a:cxnLst/>
            <a:rect l="l" t="t" r="r" b="b"/>
            <a:pathLst>
              <a:path h="91439">
                <a:moveTo>
                  <a:pt x="0" y="91273"/>
                </a:moveTo>
                <a:lnTo>
                  <a:pt x="0" y="0"/>
                </a:lnTo>
              </a:path>
            </a:pathLst>
          </a:custGeom>
          <a:ln w="13696">
            <a:solidFill>
              <a:srgbClr val="EFEFEF"/>
            </a:solidFill>
          </a:ln>
        </p:spPr>
        <p:txBody>
          <a:bodyPr wrap="square" lIns="0" tIns="0" rIns="0" bIns="0" rtlCol="0"/>
          <a:lstStyle/>
          <a:p>
            <a:endParaRPr/>
          </a:p>
        </p:txBody>
      </p:sp>
      <p:sp>
        <p:nvSpPr>
          <p:cNvPr id="81" name="object 81"/>
          <p:cNvSpPr/>
          <p:nvPr/>
        </p:nvSpPr>
        <p:spPr>
          <a:xfrm>
            <a:off x="6865879" y="2703347"/>
            <a:ext cx="0" cy="2327910"/>
          </a:xfrm>
          <a:custGeom>
            <a:avLst/>
            <a:gdLst/>
            <a:ahLst/>
            <a:cxnLst/>
            <a:rect l="l" t="t" r="r" b="b"/>
            <a:pathLst>
              <a:path h="3103879">
                <a:moveTo>
                  <a:pt x="0" y="0"/>
                </a:moveTo>
                <a:lnTo>
                  <a:pt x="0" y="3103297"/>
                </a:lnTo>
              </a:path>
            </a:pathLst>
          </a:custGeom>
          <a:ln w="13697">
            <a:solidFill>
              <a:srgbClr val="EFEFEF"/>
            </a:solidFill>
            <a:prstDash val="sysDash"/>
          </a:ln>
        </p:spPr>
        <p:txBody>
          <a:bodyPr wrap="square" lIns="0" tIns="0" rIns="0" bIns="0" rtlCol="0"/>
          <a:lstStyle/>
          <a:p>
            <a:endParaRPr/>
          </a:p>
        </p:txBody>
      </p:sp>
      <p:grpSp>
        <p:nvGrpSpPr>
          <p:cNvPr id="82" name="object 82"/>
          <p:cNvGrpSpPr/>
          <p:nvPr/>
        </p:nvGrpSpPr>
        <p:grpSpPr>
          <a:xfrm>
            <a:off x="4004135" y="4783955"/>
            <a:ext cx="2861786" cy="106204"/>
            <a:chOff x="5338846" y="5235606"/>
            <a:chExt cx="3815715" cy="141605"/>
          </a:xfrm>
        </p:grpSpPr>
        <p:sp>
          <p:nvSpPr>
            <p:cNvPr id="83" name="object 83"/>
            <p:cNvSpPr/>
            <p:nvPr/>
          </p:nvSpPr>
          <p:spPr>
            <a:xfrm>
              <a:off x="5338846" y="5235608"/>
              <a:ext cx="1907539" cy="141605"/>
            </a:xfrm>
            <a:custGeom>
              <a:avLst/>
              <a:gdLst/>
              <a:ahLst/>
              <a:cxnLst/>
              <a:rect l="l" t="t" r="r" b="b"/>
              <a:pathLst>
                <a:path w="1907540" h="141604">
                  <a:moveTo>
                    <a:pt x="1907401" y="141189"/>
                  </a:moveTo>
                  <a:lnTo>
                    <a:pt x="0" y="141189"/>
                  </a:lnTo>
                  <a:lnTo>
                    <a:pt x="0" y="0"/>
                  </a:lnTo>
                  <a:lnTo>
                    <a:pt x="1907401" y="0"/>
                  </a:lnTo>
                  <a:lnTo>
                    <a:pt x="1907401" y="141189"/>
                  </a:lnTo>
                  <a:close/>
                </a:path>
              </a:pathLst>
            </a:custGeom>
            <a:solidFill>
              <a:srgbClr val="80C080"/>
            </a:solidFill>
          </p:spPr>
          <p:txBody>
            <a:bodyPr wrap="square" lIns="0" tIns="0" rIns="0" bIns="0" rtlCol="0"/>
            <a:lstStyle/>
            <a:p>
              <a:endParaRPr/>
            </a:p>
          </p:txBody>
        </p:sp>
        <p:sp>
          <p:nvSpPr>
            <p:cNvPr id="84" name="object 84"/>
            <p:cNvSpPr/>
            <p:nvPr/>
          </p:nvSpPr>
          <p:spPr>
            <a:xfrm>
              <a:off x="5343412" y="5240170"/>
              <a:ext cx="1898650" cy="132080"/>
            </a:xfrm>
            <a:custGeom>
              <a:avLst/>
              <a:gdLst/>
              <a:ahLst/>
              <a:cxnLst/>
              <a:rect l="l" t="t" r="r" b="b"/>
              <a:pathLst>
                <a:path w="1898650" h="132079">
                  <a:moveTo>
                    <a:pt x="0" y="0"/>
                  </a:moveTo>
                  <a:lnTo>
                    <a:pt x="1898269" y="0"/>
                  </a:lnTo>
                  <a:lnTo>
                    <a:pt x="1898269" y="132060"/>
                  </a:lnTo>
                  <a:lnTo>
                    <a:pt x="0" y="132060"/>
                  </a:lnTo>
                  <a:lnTo>
                    <a:pt x="0" y="0"/>
                  </a:lnTo>
                  <a:close/>
                </a:path>
              </a:pathLst>
            </a:custGeom>
            <a:ln w="9128">
              <a:solidFill>
                <a:srgbClr val="80C080"/>
              </a:solidFill>
            </a:ln>
          </p:spPr>
          <p:txBody>
            <a:bodyPr wrap="square" lIns="0" tIns="0" rIns="0" bIns="0" rtlCol="0"/>
            <a:lstStyle/>
            <a:p>
              <a:endParaRPr/>
            </a:p>
          </p:txBody>
        </p:sp>
        <p:sp>
          <p:nvSpPr>
            <p:cNvPr id="85" name="object 85"/>
            <p:cNvSpPr/>
            <p:nvPr/>
          </p:nvSpPr>
          <p:spPr>
            <a:xfrm>
              <a:off x="7246248" y="5235608"/>
              <a:ext cx="1908810" cy="141605"/>
            </a:xfrm>
            <a:custGeom>
              <a:avLst/>
              <a:gdLst/>
              <a:ahLst/>
              <a:cxnLst/>
              <a:rect l="l" t="t" r="r" b="b"/>
              <a:pathLst>
                <a:path w="1908809" h="141604">
                  <a:moveTo>
                    <a:pt x="1908256" y="141189"/>
                  </a:moveTo>
                  <a:lnTo>
                    <a:pt x="0" y="141189"/>
                  </a:lnTo>
                  <a:lnTo>
                    <a:pt x="0" y="0"/>
                  </a:lnTo>
                  <a:lnTo>
                    <a:pt x="1908256" y="0"/>
                  </a:lnTo>
                  <a:lnTo>
                    <a:pt x="1908256" y="141189"/>
                  </a:lnTo>
                  <a:close/>
                </a:path>
              </a:pathLst>
            </a:custGeom>
            <a:solidFill>
              <a:srgbClr val="FF4D4D"/>
            </a:solidFill>
          </p:spPr>
          <p:txBody>
            <a:bodyPr wrap="square" lIns="0" tIns="0" rIns="0" bIns="0" rtlCol="0"/>
            <a:lstStyle/>
            <a:p>
              <a:endParaRPr/>
            </a:p>
          </p:txBody>
        </p:sp>
        <p:sp>
          <p:nvSpPr>
            <p:cNvPr id="86" name="object 86"/>
            <p:cNvSpPr/>
            <p:nvPr/>
          </p:nvSpPr>
          <p:spPr>
            <a:xfrm>
              <a:off x="7250814" y="5240170"/>
              <a:ext cx="1899285" cy="132080"/>
            </a:xfrm>
            <a:custGeom>
              <a:avLst/>
              <a:gdLst/>
              <a:ahLst/>
              <a:cxnLst/>
              <a:rect l="l" t="t" r="r" b="b"/>
              <a:pathLst>
                <a:path w="1899284" h="132079">
                  <a:moveTo>
                    <a:pt x="0" y="0"/>
                  </a:moveTo>
                  <a:lnTo>
                    <a:pt x="1899126" y="0"/>
                  </a:lnTo>
                  <a:lnTo>
                    <a:pt x="1899126" y="132060"/>
                  </a:lnTo>
                  <a:lnTo>
                    <a:pt x="0" y="132060"/>
                  </a:lnTo>
                  <a:lnTo>
                    <a:pt x="0" y="0"/>
                  </a:lnTo>
                  <a:close/>
                </a:path>
              </a:pathLst>
            </a:custGeom>
            <a:ln w="9128">
              <a:solidFill>
                <a:srgbClr val="FF4D4D"/>
              </a:solidFill>
            </a:ln>
          </p:spPr>
          <p:txBody>
            <a:bodyPr wrap="square" lIns="0" tIns="0" rIns="0" bIns="0" rtlCol="0"/>
            <a:lstStyle/>
            <a:p>
              <a:endParaRPr/>
            </a:p>
          </p:txBody>
        </p:sp>
      </p:grpSp>
      <p:grpSp>
        <p:nvGrpSpPr>
          <p:cNvPr id="87" name="object 87"/>
          <p:cNvGrpSpPr/>
          <p:nvPr/>
        </p:nvGrpSpPr>
        <p:grpSpPr>
          <a:xfrm>
            <a:off x="4004135" y="4607042"/>
            <a:ext cx="2861786" cy="106204"/>
            <a:chOff x="5338846" y="4999722"/>
            <a:chExt cx="3815715" cy="141605"/>
          </a:xfrm>
        </p:grpSpPr>
        <p:sp>
          <p:nvSpPr>
            <p:cNvPr id="88" name="object 88"/>
            <p:cNvSpPr/>
            <p:nvPr/>
          </p:nvSpPr>
          <p:spPr>
            <a:xfrm>
              <a:off x="5338846" y="4999723"/>
              <a:ext cx="1694814" cy="141605"/>
            </a:xfrm>
            <a:custGeom>
              <a:avLst/>
              <a:gdLst/>
              <a:ahLst/>
              <a:cxnLst/>
              <a:rect l="l" t="t" r="r" b="b"/>
              <a:pathLst>
                <a:path w="1694815" h="141604">
                  <a:moveTo>
                    <a:pt x="1694262" y="141186"/>
                  </a:moveTo>
                  <a:lnTo>
                    <a:pt x="0" y="141186"/>
                  </a:lnTo>
                  <a:lnTo>
                    <a:pt x="0" y="0"/>
                  </a:lnTo>
                  <a:lnTo>
                    <a:pt x="1694262" y="0"/>
                  </a:lnTo>
                  <a:lnTo>
                    <a:pt x="1694262" y="141186"/>
                  </a:lnTo>
                  <a:close/>
                </a:path>
              </a:pathLst>
            </a:custGeom>
            <a:solidFill>
              <a:srgbClr val="80C080"/>
            </a:solidFill>
          </p:spPr>
          <p:txBody>
            <a:bodyPr wrap="square" lIns="0" tIns="0" rIns="0" bIns="0" rtlCol="0"/>
            <a:lstStyle/>
            <a:p>
              <a:endParaRPr/>
            </a:p>
          </p:txBody>
        </p:sp>
        <p:sp>
          <p:nvSpPr>
            <p:cNvPr id="89" name="object 89"/>
            <p:cNvSpPr/>
            <p:nvPr/>
          </p:nvSpPr>
          <p:spPr>
            <a:xfrm>
              <a:off x="5343412" y="5004286"/>
              <a:ext cx="1685289" cy="132080"/>
            </a:xfrm>
            <a:custGeom>
              <a:avLst/>
              <a:gdLst/>
              <a:ahLst/>
              <a:cxnLst/>
              <a:rect l="l" t="t" r="r" b="b"/>
              <a:pathLst>
                <a:path w="1685290" h="132079">
                  <a:moveTo>
                    <a:pt x="0" y="0"/>
                  </a:moveTo>
                  <a:lnTo>
                    <a:pt x="1685131" y="0"/>
                  </a:lnTo>
                  <a:lnTo>
                    <a:pt x="1685131" y="132058"/>
                  </a:lnTo>
                  <a:lnTo>
                    <a:pt x="0" y="132058"/>
                  </a:lnTo>
                  <a:lnTo>
                    <a:pt x="0" y="0"/>
                  </a:lnTo>
                  <a:close/>
                </a:path>
              </a:pathLst>
            </a:custGeom>
            <a:ln w="9128">
              <a:solidFill>
                <a:srgbClr val="80C080"/>
              </a:solidFill>
            </a:ln>
          </p:spPr>
          <p:txBody>
            <a:bodyPr wrap="square" lIns="0" tIns="0" rIns="0" bIns="0" rtlCol="0"/>
            <a:lstStyle/>
            <a:p>
              <a:endParaRPr/>
            </a:p>
          </p:txBody>
        </p:sp>
        <p:sp>
          <p:nvSpPr>
            <p:cNvPr id="90" name="object 90"/>
            <p:cNvSpPr/>
            <p:nvPr/>
          </p:nvSpPr>
          <p:spPr>
            <a:xfrm>
              <a:off x="7033108" y="4999723"/>
              <a:ext cx="2121535" cy="141605"/>
            </a:xfrm>
            <a:custGeom>
              <a:avLst/>
              <a:gdLst/>
              <a:ahLst/>
              <a:cxnLst/>
              <a:rect l="l" t="t" r="r" b="b"/>
              <a:pathLst>
                <a:path w="2121534" h="141604">
                  <a:moveTo>
                    <a:pt x="2121396" y="141186"/>
                  </a:moveTo>
                  <a:lnTo>
                    <a:pt x="0" y="141186"/>
                  </a:lnTo>
                  <a:lnTo>
                    <a:pt x="0" y="0"/>
                  </a:lnTo>
                  <a:lnTo>
                    <a:pt x="2121396" y="0"/>
                  </a:lnTo>
                  <a:lnTo>
                    <a:pt x="2121396" y="141186"/>
                  </a:lnTo>
                  <a:close/>
                </a:path>
              </a:pathLst>
            </a:custGeom>
            <a:solidFill>
              <a:srgbClr val="FF4D4D"/>
            </a:solidFill>
          </p:spPr>
          <p:txBody>
            <a:bodyPr wrap="square" lIns="0" tIns="0" rIns="0" bIns="0" rtlCol="0"/>
            <a:lstStyle/>
            <a:p>
              <a:endParaRPr/>
            </a:p>
          </p:txBody>
        </p:sp>
        <p:sp>
          <p:nvSpPr>
            <p:cNvPr id="91" name="object 91"/>
            <p:cNvSpPr/>
            <p:nvPr/>
          </p:nvSpPr>
          <p:spPr>
            <a:xfrm>
              <a:off x="7037674" y="5004286"/>
              <a:ext cx="2112645" cy="132080"/>
            </a:xfrm>
            <a:custGeom>
              <a:avLst/>
              <a:gdLst/>
              <a:ahLst/>
              <a:cxnLst/>
              <a:rect l="l" t="t" r="r" b="b"/>
              <a:pathLst>
                <a:path w="2112645" h="132079">
                  <a:moveTo>
                    <a:pt x="0" y="0"/>
                  </a:moveTo>
                  <a:lnTo>
                    <a:pt x="2112264" y="0"/>
                  </a:lnTo>
                  <a:lnTo>
                    <a:pt x="2112264" y="132058"/>
                  </a:lnTo>
                  <a:lnTo>
                    <a:pt x="0" y="132058"/>
                  </a:lnTo>
                  <a:lnTo>
                    <a:pt x="0" y="0"/>
                  </a:lnTo>
                  <a:close/>
                </a:path>
              </a:pathLst>
            </a:custGeom>
            <a:ln w="9128">
              <a:solidFill>
                <a:srgbClr val="FF4D4D"/>
              </a:solidFill>
            </a:ln>
          </p:spPr>
          <p:txBody>
            <a:bodyPr wrap="square" lIns="0" tIns="0" rIns="0" bIns="0" rtlCol="0"/>
            <a:lstStyle/>
            <a:p>
              <a:endParaRPr/>
            </a:p>
          </p:txBody>
        </p:sp>
      </p:grpSp>
      <p:grpSp>
        <p:nvGrpSpPr>
          <p:cNvPr id="92" name="object 92"/>
          <p:cNvGrpSpPr/>
          <p:nvPr/>
        </p:nvGrpSpPr>
        <p:grpSpPr>
          <a:xfrm>
            <a:off x="4004136" y="4430341"/>
            <a:ext cx="2861786" cy="106204"/>
            <a:chOff x="5338847" y="4764121"/>
            <a:chExt cx="3815715" cy="141605"/>
          </a:xfrm>
        </p:grpSpPr>
        <p:sp>
          <p:nvSpPr>
            <p:cNvPr id="93" name="object 93"/>
            <p:cNvSpPr/>
            <p:nvPr/>
          </p:nvSpPr>
          <p:spPr>
            <a:xfrm>
              <a:off x="5338847" y="4764121"/>
              <a:ext cx="1694180" cy="141605"/>
            </a:xfrm>
            <a:custGeom>
              <a:avLst/>
              <a:gdLst/>
              <a:ahLst/>
              <a:cxnLst/>
              <a:rect l="l" t="t" r="r" b="b"/>
              <a:pathLst>
                <a:path w="1694179" h="141604">
                  <a:moveTo>
                    <a:pt x="1693975" y="141189"/>
                  </a:moveTo>
                  <a:lnTo>
                    <a:pt x="0" y="141189"/>
                  </a:lnTo>
                  <a:lnTo>
                    <a:pt x="0" y="0"/>
                  </a:lnTo>
                  <a:lnTo>
                    <a:pt x="1693975" y="0"/>
                  </a:lnTo>
                  <a:lnTo>
                    <a:pt x="1693975" y="141189"/>
                  </a:lnTo>
                  <a:close/>
                </a:path>
              </a:pathLst>
            </a:custGeom>
            <a:solidFill>
              <a:srgbClr val="80C080"/>
            </a:solidFill>
          </p:spPr>
          <p:txBody>
            <a:bodyPr wrap="square" lIns="0" tIns="0" rIns="0" bIns="0" rtlCol="0"/>
            <a:lstStyle/>
            <a:p>
              <a:endParaRPr/>
            </a:p>
          </p:txBody>
        </p:sp>
        <p:sp>
          <p:nvSpPr>
            <p:cNvPr id="94" name="object 94"/>
            <p:cNvSpPr/>
            <p:nvPr/>
          </p:nvSpPr>
          <p:spPr>
            <a:xfrm>
              <a:off x="5343412" y="4768686"/>
              <a:ext cx="1685289" cy="132080"/>
            </a:xfrm>
            <a:custGeom>
              <a:avLst/>
              <a:gdLst/>
              <a:ahLst/>
              <a:cxnLst/>
              <a:rect l="l" t="t" r="r" b="b"/>
              <a:pathLst>
                <a:path w="1685290" h="132079">
                  <a:moveTo>
                    <a:pt x="0" y="0"/>
                  </a:moveTo>
                  <a:lnTo>
                    <a:pt x="1684847" y="0"/>
                  </a:lnTo>
                  <a:lnTo>
                    <a:pt x="1684847" y="132060"/>
                  </a:lnTo>
                  <a:lnTo>
                    <a:pt x="0" y="132060"/>
                  </a:lnTo>
                  <a:lnTo>
                    <a:pt x="0" y="0"/>
                  </a:lnTo>
                  <a:close/>
                </a:path>
              </a:pathLst>
            </a:custGeom>
            <a:ln w="9128">
              <a:solidFill>
                <a:srgbClr val="80C080"/>
              </a:solidFill>
            </a:ln>
          </p:spPr>
          <p:txBody>
            <a:bodyPr wrap="square" lIns="0" tIns="0" rIns="0" bIns="0" rtlCol="0"/>
            <a:lstStyle/>
            <a:p>
              <a:endParaRPr/>
            </a:p>
          </p:txBody>
        </p:sp>
        <p:sp>
          <p:nvSpPr>
            <p:cNvPr id="95" name="object 95"/>
            <p:cNvSpPr/>
            <p:nvPr/>
          </p:nvSpPr>
          <p:spPr>
            <a:xfrm>
              <a:off x="7032822" y="4764121"/>
              <a:ext cx="2122170" cy="141605"/>
            </a:xfrm>
            <a:custGeom>
              <a:avLst/>
              <a:gdLst/>
              <a:ahLst/>
              <a:cxnLst/>
              <a:rect l="l" t="t" r="r" b="b"/>
              <a:pathLst>
                <a:path w="2122170" h="141604">
                  <a:moveTo>
                    <a:pt x="2121682" y="141189"/>
                  </a:moveTo>
                  <a:lnTo>
                    <a:pt x="0" y="141189"/>
                  </a:lnTo>
                  <a:lnTo>
                    <a:pt x="0" y="0"/>
                  </a:lnTo>
                  <a:lnTo>
                    <a:pt x="2121682" y="0"/>
                  </a:lnTo>
                  <a:lnTo>
                    <a:pt x="2121682" y="141189"/>
                  </a:lnTo>
                  <a:close/>
                </a:path>
              </a:pathLst>
            </a:custGeom>
            <a:solidFill>
              <a:srgbClr val="FF4D4D"/>
            </a:solidFill>
          </p:spPr>
          <p:txBody>
            <a:bodyPr wrap="square" lIns="0" tIns="0" rIns="0" bIns="0" rtlCol="0"/>
            <a:lstStyle/>
            <a:p>
              <a:endParaRPr/>
            </a:p>
          </p:txBody>
        </p:sp>
        <p:sp>
          <p:nvSpPr>
            <p:cNvPr id="96" name="object 96"/>
            <p:cNvSpPr/>
            <p:nvPr/>
          </p:nvSpPr>
          <p:spPr>
            <a:xfrm>
              <a:off x="7037389" y="4768686"/>
              <a:ext cx="2112645" cy="132080"/>
            </a:xfrm>
            <a:custGeom>
              <a:avLst/>
              <a:gdLst/>
              <a:ahLst/>
              <a:cxnLst/>
              <a:rect l="l" t="t" r="r" b="b"/>
              <a:pathLst>
                <a:path w="2112645" h="132079">
                  <a:moveTo>
                    <a:pt x="0" y="0"/>
                  </a:moveTo>
                  <a:lnTo>
                    <a:pt x="2112550" y="0"/>
                  </a:lnTo>
                  <a:lnTo>
                    <a:pt x="2112550" y="132060"/>
                  </a:lnTo>
                  <a:lnTo>
                    <a:pt x="0" y="132060"/>
                  </a:lnTo>
                  <a:lnTo>
                    <a:pt x="0" y="0"/>
                  </a:lnTo>
                  <a:close/>
                </a:path>
              </a:pathLst>
            </a:custGeom>
            <a:ln w="9128">
              <a:solidFill>
                <a:srgbClr val="FF4D4D"/>
              </a:solidFill>
            </a:ln>
          </p:spPr>
          <p:txBody>
            <a:bodyPr wrap="square" lIns="0" tIns="0" rIns="0" bIns="0" rtlCol="0"/>
            <a:lstStyle/>
            <a:p>
              <a:endParaRPr/>
            </a:p>
          </p:txBody>
        </p:sp>
      </p:grpSp>
      <p:grpSp>
        <p:nvGrpSpPr>
          <p:cNvPr id="97" name="object 97"/>
          <p:cNvGrpSpPr/>
          <p:nvPr/>
        </p:nvGrpSpPr>
        <p:grpSpPr>
          <a:xfrm>
            <a:off x="4004136" y="4253427"/>
            <a:ext cx="2861786" cy="106204"/>
            <a:chOff x="5338847" y="4528236"/>
            <a:chExt cx="3815715" cy="141605"/>
          </a:xfrm>
        </p:grpSpPr>
        <p:sp>
          <p:nvSpPr>
            <p:cNvPr id="98" name="object 98"/>
            <p:cNvSpPr/>
            <p:nvPr/>
          </p:nvSpPr>
          <p:spPr>
            <a:xfrm>
              <a:off x="5338847" y="4528236"/>
              <a:ext cx="1615440" cy="141605"/>
            </a:xfrm>
            <a:custGeom>
              <a:avLst/>
              <a:gdLst/>
              <a:ahLst/>
              <a:cxnLst/>
              <a:rect l="l" t="t" r="r" b="b"/>
              <a:pathLst>
                <a:path w="1615440" h="141604">
                  <a:moveTo>
                    <a:pt x="1615225" y="141189"/>
                  </a:moveTo>
                  <a:lnTo>
                    <a:pt x="0" y="141189"/>
                  </a:lnTo>
                  <a:lnTo>
                    <a:pt x="0" y="0"/>
                  </a:lnTo>
                  <a:lnTo>
                    <a:pt x="1615225" y="0"/>
                  </a:lnTo>
                  <a:lnTo>
                    <a:pt x="1615225" y="141189"/>
                  </a:lnTo>
                  <a:close/>
                </a:path>
              </a:pathLst>
            </a:custGeom>
            <a:solidFill>
              <a:srgbClr val="80C080"/>
            </a:solidFill>
          </p:spPr>
          <p:txBody>
            <a:bodyPr wrap="square" lIns="0" tIns="0" rIns="0" bIns="0" rtlCol="0"/>
            <a:lstStyle/>
            <a:p>
              <a:endParaRPr/>
            </a:p>
          </p:txBody>
        </p:sp>
        <p:sp>
          <p:nvSpPr>
            <p:cNvPr id="99" name="object 99"/>
            <p:cNvSpPr/>
            <p:nvPr/>
          </p:nvSpPr>
          <p:spPr>
            <a:xfrm>
              <a:off x="5343411" y="4532801"/>
              <a:ext cx="1606550" cy="132080"/>
            </a:xfrm>
            <a:custGeom>
              <a:avLst/>
              <a:gdLst/>
              <a:ahLst/>
              <a:cxnLst/>
              <a:rect l="l" t="t" r="r" b="b"/>
              <a:pathLst>
                <a:path w="1606550" h="132079">
                  <a:moveTo>
                    <a:pt x="0" y="0"/>
                  </a:moveTo>
                  <a:lnTo>
                    <a:pt x="1606096" y="0"/>
                  </a:lnTo>
                  <a:lnTo>
                    <a:pt x="1606096" y="132060"/>
                  </a:lnTo>
                  <a:lnTo>
                    <a:pt x="0" y="132060"/>
                  </a:lnTo>
                  <a:lnTo>
                    <a:pt x="0" y="0"/>
                  </a:lnTo>
                  <a:close/>
                </a:path>
              </a:pathLst>
            </a:custGeom>
            <a:ln w="9128">
              <a:solidFill>
                <a:srgbClr val="80C080"/>
              </a:solidFill>
            </a:ln>
          </p:spPr>
          <p:txBody>
            <a:bodyPr wrap="square" lIns="0" tIns="0" rIns="0" bIns="0" rtlCol="0"/>
            <a:lstStyle/>
            <a:p>
              <a:endParaRPr/>
            </a:p>
          </p:txBody>
        </p:sp>
        <p:sp>
          <p:nvSpPr>
            <p:cNvPr id="100" name="object 100"/>
            <p:cNvSpPr/>
            <p:nvPr/>
          </p:nvSpPr>
          <p:spPr>
            <a:xfrm>
              <a:off x="6954072" y="4528236"/>
              <a:ext cx="2200910" cy="141605"/>
            </a:xfrm>
            <a:custGeom>
              <a:avLst/>
              <a:gdLst/>
              <a:ahLst/>
              <a:cxnLst/>
              <a:rect l="l" t="t" r="r" b="b"/>
              <a:pathLst>
                <a:path w="2200909" h="141604">
                  <a:moveTo>
                    <a:pt x="2200431" y="141189"/>
                  </a:moveTo>
                  <a:lnTo>
                    <a:pt x="0" y="141189"/>
                  </a:lnTo>
                  <a:lnTo>
                    <a:pt x="0" y="0"/>
                  </a:lnTo>
                  <a:lnTo>
                    <a:pt x="2200431" y="0"/>
                  </a:lnTo>
                  <a:lnTo>
                    <a:pt x="2200431" y="141189"/>
                  </a:lnTo>
                  <a:close/>
                </a:path>
              </a:pathLst>
            </a:custGeom>
            <a:solidFill>
              <a:srgbClr val="FF4D4D"/>
            </a:solidFill>
          </p:spPr>
          <p:txBody>
            <a:bodyPr wrap="square" lIns="0" tIns="0" rIns="0" bIns="0" rtlCol="0"/>
            <a:lstStyle/>
            <a:p>
              <a:endParaRPr/>
            </a:p>
          </p:txBody>
        </p:sp>
        <p:sp>
          <p:nvSpPr>
            <p:cNvPr id="101" name="object 101"/>
            <p:cNvSpPr/>
            <p:nvPr/>
          </p:nvSpPr>
          <p:spPr>
            <a:xfrm>
              <a:off x="6958638" y="4532801"/>
              <a:ext cx="2191385" cy="132080"/>
            </a:xfrm>
            <a:custGeom>
              <a:avLst/>
              <a:gdLst/>
              <a:ahLst/>
              <a:cxnLst/>
              <a:rect l="l" t="t" r="r" b="b"/>
              <a:pathLst>
                <a:path w="2191384" h="132079">
                  <a:moveTo>
                    <a:pt x="0" y="0"/>
                  </a:moveTo>
                  <a:lnTo>
                    <a:pt x="2191299" y="0"/>
                  </a:lnTo>
                  <a:lnTo>
                    <a:pt x="2191299" y="132060"/>
                  </a:lnTo>
                  <a:lnTo>
                    <a:pt x="0" y="132060"/>
                  </a:lnTo>
                  <a:lnTo>
                    <a:pt x="0" y="0"/>
                  </a:lnTo>
                  <a:close/>
                </a:path>
              </a:pathLst>
            </a:custGeom>
            <a:ln w="9128">
              <a:solidFill>
                <a:srgbClr val="FF4D4D"/>
              </a:solidFill>
            </a:ln>
          </p:spPr>
          <p:txBody>
            <a:bodyPr wrap="square" lIns="0" tIns="0" rIns="0" bIns="0" rtlCol="0"/>
            <a:lstStyle/>
            <a:p>
              <a:endParaRPr/>
            </a:p>
          </p:txBody>
        </p:sp>
      </p:grpSp>
      <p:grpSp>
        <p:nvGrpSpPr>
          <p:cNvPr id="102" name="object 102"/>
          <p:cNvGrpSpPr/>
          <p:nvPr/>
        </p:nvGrpSpPr>
        <p:grpSpPr>
          <a:xfrm>
            <a:off x="4004136" y="4076727"/>
            <a:ext cx="2861786" cy="106204"/>
            <a:chOff x="5338847" y="4292636"/>
            <a:chExt cx="3815715" cy="141605"/>
          </a:xfrm>
        </p:grpSpPr>
        <p:sp>
          <p:nvSpPr>
            <p:cNvPr id="103" name="object 103"/>
            <p:cNvSpPr/>
            <p:nvPr/>
          </p:nvSpPr>
          <p:spPr>
            <a:xfrm>
              <a:off x="5338847" y="4292636"/>
              <a:ext cx="1569085" cy="141605"/>
            </a:xfrm>
            <a:custGeom>
              <a:avLst/>
              <a:gdLst/>
              <a:ahLst/>
              <a:cxnLst/>
              <a:rect l="l" t="t" r="r" b="b"/>
              <a:pathLst>
                <a:path w="1569084" h="141604">
                  <a:moveTo>
                    <a:pt x="1569003" y="141189"/>
                  </a:moveTo>
                  <a:lnTo>
                    <a:pt x="0" y="141189"/>
                  </a:lnTo>
                  <a:lnTo>
                    <a:pt x="0" y="0"/>
                  </a:lnTo>
                  <a:lnTo>
                    <a:pt x="1569003" y="0"/>
                  </a:lnTo>
                  <a:lnTo>
                    <a:pt x="1569003" y="141189"/>
                  </a:lnTo>
                  <a:close/>
                </a:path>
              </a:pathLst>
            </a:custGeom>
            <a:solidFill>
              <a:srgbClr val="80C080"/>
            </a:solidFill>
          </p:spPr>
          <p:txBody>
            <a:bodyPr wrap="square" lIns="0" tIns="0" rIns="0" bIns="0" rtlCol="0"/>
            <a:lstStyle/>
            <a:p>
              <a:endParaRPr/>
            </a:p>
          </p:txBody>
        </p:sp>
        <p:sp>
          <p:nvSpPr>
            <p:cNvPr id="104" name="object 104"/>
            <p:cNvSpPr/>
            <p:nvPr/>
          </p:nvSpPr>
          <p:spPr>
            <a:xfrm>
              <a:off x="5343411" y="4297202"/>
              <a:ext cx="1560195" cy="132080"/>
            </a:xfrm>
            <a:custGeom>
              <a:avLst/>
              <a:gdLst/>
              <a:ahLst/>
              <a:cxnLst/>
              <a:rect l="l" t="t" r="r" b="b"/>
              <a:pathLst>
                <a:path w="1560195" h="132079">
                  <a:moveTo>
                    <a:pt x="0" y="0"/>
                  </a:moveTo>
                  <a:lnTo>
                    <a:pt x="1559873" y="0"/>
                  </a:lnTo>
                  <a:lnTo>
                    <a:pt x="1559873" y="132058"/>
                  </a:lnTo>
                  <a:lnTo>
                    <a:pt x="0" y="132058"/>
                  </a:lnTo>
                  <a:lnTo>
                    <a:pt x="0" y="0"/>
                  </a:lnTo>
                  <a:close/>
                </a:path>
              </a:pathLst>
            </a:custGeom>
            <a:ln w="9128">
              <a:solidFill>
                <a:srgbClr val="80C080"/>
              </a:solidFill>
            </a:ln>
          </p:spPr>
          <p:txBody>
            <a:bodyPr wrap="square" lIns="0" tIns="0" rIns="0" bIns="0" rtlCol="0"/>
            <a:lstStyle/>
            <a:p>
              <a:endParaRPr/>
            </a:p>
          </p:txBody>
        </p:sp>
        <p:sp>
          <p:nvSpPr>
            <p:cNvPr id="105" name="object 105"/>
            <p:cNvSpPr/>
            <p:nvPr/>
          </p:nvSpPr>
          <p:spPr>
            <a:xfrm>
              <a:off x="6907851" y="4292636"/>
              <a:ext cx="2247265" cy="141605"/>
            </a:xfrm>
            <a:custGeom>
              <a:avLst/>
              <a:gdLst/>
              <a:ahLst/>
              <a:cxnLst/>
              <a:rect l="l" t="t" r="r" b="b"/>
              <a:pathLst>
                <a:path w="2247265" h="141604">
                  <a:moveTo>
                    <a:pt x="2246653" y="141189"/>
                  </a:moveTo>
                  <a:lnTo>
                    <a:pt x="0" y="141189"/>
                  </a:lnTo>
                  <a:lnTo>
                    <a:pt x="0" y="0"/>
                  </a:lnTo>
                  <a:lnTo>
                    <a:pt x="2246653" y="0"/>
                  </a:lnTo>
                  <a:lnTo>
                    <a:pt x="2246653" y="141189"/>
                  </a:lnTo>
                  <a:close/>
                </a:path>
              </a:pathLst>
            </a:custGeom>
            <a:solidFill>
              <a:srgbClr val="FF4D4D"/>
            </a:solidFill>
          </p:spPr>
          <p:txBody>
            <a:bodyPr wrap="square" lIns="0" tIns="0" rIns="0" bIns="0" rtlCol="0"/>
            <a:lstStyle/>
            <a:p>
              <a:endParaRPr/>
            </a:p>
          </p:txBody>
        </p:sp>
        <p:sp>
          <p:nvSpPr>
            <p:cNvPr id="106" name="object 106"/>
            <p:cNvSpPr/>
            <p:nvPr/>
          </p:nvSpPr>
          <p:spPr>
            <a:xfrm>
              <a:off x="6912415" y="4297202"/>
              <a:ext cx="2237740" cy="132080"/>
            </a:xfrm>
            <a:custGeom>
              <a:avLst/>
              <a:gdLst/>
              <a:ahLst/>
              <a:cxnLst/>
              <a:rect l="l" t="t" r="r" b="b"/>
              <a:pathLst>
                <a:path w="2237740" h="132079">
                  <a:moveTo>
                    <a:pt x="0" y="0"/>
                  </a:moveTo>
                  <a:lnTo>
                    <a:pt x="2237522" y="0"/>
                  </a:lnTo>
                  <a:lnTo>
                    <a:pt x="2237522" y="132058"/>
                  </a:lnTo>
                  <a:lnTo>
                    <a:pt x="0" y="132058"/>
                  </a:lnTo>
                  <a:lnTo>
                    <a:pt x="0" y="0"/>
                  </a:lnTo>
                  <a:close/>
                </a:path>
              </a:pathLst>
            </a:custGeom>
            <a:ln w="9128">
              <a:solidFill>
                <a:srgbClr val="FF4D4D"/>
              </a:solidFill>
            </a:ln>
          </p:spPr>
          <p:txBody>
            <a:bodyPr wrap="square" lIns="0" tIns="0" rIns="0" bIns="0" rtlCol="0"/>
            <a:lstStyle/>
            <a:p>
              <a:endParaRPr/>
            </a:p>
          </p:txBody>
        </p:sp>
      </p:grpSp>
      <p:grpSp>
        <p:nvGrpSpPr>
          <p:cNvPr id="107" name="object 107"/>
          <p:cNvGrpSpPr/>
          <p:nvPr/>
        </p:nvGrpSpPr>
        <p:grpSpPr>
          <a:xfrm>
            <a:off x="4004135" y="3899814"/>
            <a:ext cx="2861786" cy="106204"/>
            <a:chOff x="5338846" y="4056752"/>
            <a:chExt cx="3815715" cy="141605"/>
          </a:xfrm>
        </p:grpSpPr>
        <p:sp>
          <p:nvSpPr>
            <p:cNvPr id="108" name="object 108"/>
            <p:cNvSpPr/>
            <p:nvPr/>
          </p:nvSpPr>
          <p:spPr>
            <a:xfrm>
              <a:off x="5338847" y="4056753"/>
              <a:ext cx="1425575" cy="141605"/>
            </a:xfrm>
            <a:custGeom>
              <a:avLst/>
              <a:gdLst/>
              <a:ahLst/>
              <a:cxnLst/>
              <a:rect l="l" t="t" r="r" b="b"/>
              <a:pathLst>
                <a:path w="1425575" h="141604">
                  <a:moveTo>
                    <a:pt x="1425201" y="141189"/>
                  </a:moveTo>
                  <a:lnTo>
                    <a:pt x="0" y="141189"/>
                  </a:lnTo>
                  <a:lnTo>
                    <a:pt x="0" y="0"/>
                  </a:lnTo>
                  <a:lnTo>
                    <a:pt x="1425201" y="0"/>
                  </a:lnTo>
                  <a:lnTo>
                    <a:pt x="1425201" y="141189"/>
                  </a:lnTo>
                  <a:close/>
                </a:path>
              </a:pathLst>
            </a:custGeom>
            <a:solidFill>
              <a:srgbClr val="80C080"/>
            </a:solidFill>
          </p:spPr>
          <p:txBody>
            <a:bodyPr wrap="square" lIns="0" tIns="0" rIns="0" bIns="0" rtlCol="0"/>
            <a:lstStyle/>
            <a:p>
              <a:endParaRPr/>
            </a:p>
          </p:txBody>
        </p:sp>
        <p:sp>
          <p:nvSpPr>
            <p:cNvPr id="109" name="object 109"/>
            <p:cNvSpPr/>
            <p:nvPr/>
          </p:nvSpPr>
          <p:spPr>
            <a:xfrm>
              <a:off x="5343411" y="4061316"/>
              <a:ext cx="1416685" cy="132080"/>
            </a:xfrm>
            <a:custGeom>
              <a:avLst/>
              <a:gdLst/>
              <a:ahLst/>
              <a:cxnLst/>
              <a:rect l="l" t="t" r="r" b="b"/>
              <a:pathLst>
                <a:path w="1416684" h="132079">
                  <a:moveTo>
                    <a:pt x="0" y="0"/>
                  </a:moveTo>
                  <a:lnTo>
                    <a:pt x="1416069" y="0"/>
                  </a:lnTo>
                  <a:lnTo>
                    <a:pt x="1416069" y="132060"/>
                  </a:lnTo>
                  <a:lnTo>
                    <a:pt x="0" y="132060"/>
                  </a:lnTo>
                  <a:lnTo>
                    <a:pt x="0" y="0"/>
                  </a:lnTo>
                  <a:close/>
                </a:path>
              </a:pathLst>
            </a:custGeom>
            <a:ln w="9128">
              <a:solidFill>
                <a:srgbClr val="80C080"/>
              </a:solidFill>
            </a:ln>
          </p:spPr>
          <p:txBody>
            <a:bodyPr wrap="square" lIns="0" tIns="0" rIns="0" bIns="0" rtlCol="0"/>
            <a:lstStyle/>
            <a:p>
              <a:endParaRPr/>
            </a:p>
          </p:txBody>
        </p:sp>
        <p:sp>
          <p:nvSpPr>
            <p:cNvPr id="110" name="object 110"/>
            <p:cNvSpPr/>
            <p:nvPr/>
          </p:nvSpPr>
          <p:spPr>
            <a:xfrm>
              <a:off x="6764045" y="4056753"/>
              <a:ext cx="2390775" cy="141605"/>
            </a:xfrm>
            <a:custGeom>
              <a:avLst/>
              <a:gdLst/>
              <a:ahLst/>
              <a:cxnLst/>
              <a:rect l="l" t="t" r="r" b="b"/>
              <a:pathLst>
                <a:path w="2390775" h="141604">
                  <a:moveTo>
                    <a:pt x="2390456" y="141189"/>
                  </a:moveTo>
                  <a:lnTo>
                    <a:pt x="0" y="141189"/>
                  </a:lnTo>
                  <a:lnTo>
                    <a:pt x="0" y="0"/>
                  </a:lnTo>
                  <a:lnTo>
                    <a:pt x="2390456" y="0"/>
                  </a:lnTo>
                  <a:lnTo>
                    <a:pt x="2390456" y="141189"/>
                  </a:lnTo>
                  <a:close/>
                </a:path>
              </a:pathLst>
            </a:custGeom>
            <a:solidFill>
              <a:srgbClr val="FF4D4D"/>
            </a:solidFill>
          </p:spPr>
          <p:txBody>
            <a:bodyPr wrap="square" lIns="0" tIns="0" rIns="0" bIns="0" rtlCol="0"/>
            <a:lstStyle/>
            <a:p>
              <a:endParaRPr/>
            </a:p>
          </p:txBody>
        </p:sp>
        <p:sp>
          <p:nvSpPr>
            <p:cNvPr id="111" name="object 111"/>
            <p:cNvSpPr/>
            <p:nvPr/>
          </p:nvSpPr>
          <p:spPr>
            <a:xfrm>
              <a:off x="6768611" y="4061316"/>
              <a:ext cx="2381885" cy="132080"/>
            </a:xfrm>
            <a:custGeom>
              <a:avLst/>
              <a:gdLst/>
              <a:ahLst/>
              <a:cxnLst/>
              <a:rect l="l" t="t" r="r" b="b"/>
              <a:pathLst>
                <a:path w="2381884" h="132079">
                  <a:moveTo>
                    <a:pt x="0" y="0"/>
                  </a:moveTo>
                  <a:lnTo>
                    <a:pt x="2381326" y="0"/>
                  </a:lnTo>
                  <a:lnTo>
                    <a:pt x="2381326" y="132060"/>
                  </a:lnTo>
                  <a:lnTo>
                    <a:pt x="0" y="132060"/>
                  </a:lnTo>
                  <a:lnTo>
                    <a:pt x="0" y="0"/>
                  </a:lnTo>
                  <a:close/>
                </a:path>
              </a:pathLst>
            </a:custGeom>
            <a:ln w="9128">
              <a:solidFill>
                <a:srgbClr val="FF4D4D"/>
              </a:solidFill>
            </a:ln>
          </p:spPr>
          <p:txBody>
            <a:bodyPr wrap="square" lIns="0" tIns="0" rIns="0" bIns="0" rtlCol="0"/>
            <a:lstStyle/>
            <a:p>
              <a:endParaRPr/>
            </a:p>
          </p:txBody>
        </p:sp>
      </p:grpSp>
      <p:grpSp>
        <p:nvGrpSpPr>
          <p:cNvPr id="112" name="object 112"/>
          <p:cNvGrpSpPr/>
          <p:nvPr/>
        </p:nvGrpSpPr>
        <p:grpSpPr>
          <a:xfrm>
            <a:off x="4004135" y="3723115"/>
            <a:ext cx="2861786" cy="106204"/>
            <a:chOff x="5338846" y="3821153"/>
            <a:chExt cx="3815715" cy="141605"/>
          </a:xfrm>
        </p:grpSpPr>
        <p:sp>
          <p:nvSpPr>
            <p:cNvPr id="113" name="object 113"/>
            <p:cNvSpPr/>
            <p:nvPr/>
          </p:nvSpPr>
          <p:spPr>
            <a:xfrm>
              <a:off x="5338847" y="3821153"/>
              <a:ext cx="871219" cy="141605"/>
            </a:xfrm>
            <a:custGeom>
              <a:avLst/>
              <a:gdLst/>
              <a:ahLst/>
              <a:cxnLst/>
              <a:rect l="l" t="t" r="r" b="b"/>
              <a:pathLst>
                <a:path w="871220" h="141604">
                  <a:moveTo>
                    <a:pt x="870812" y="141189"/>
                  </a:moveTo>
                  <a:lnTo>
                    <a:pt x="0" y="141189"/>
                  </a:lnTo>
                  <a:lnTo>
                    <a:pt x="0" y="0"/>
                  </a:lnTo>
                  <a:lnTo>
                    <a:pt x="870812" y="0"/>
                  </a:lnTo>
                  <a:lnTo>
                    <a:pt x="870812" y="141189"/>
                  </a:lnTo>
                  <a:close/>
                </a:path>
              </a:pathLst>
            </a:custGeom>
            <a:solidFill>
              <a:srgbClr val="80C080"/>
            </a:solidFill>
          </p:spPr>
          <p:txBody>
            <a:bodyPr wrap="square" lIns="0" tIns="0" rIns="0" bIns="0" rtlCol="0"/>
            <a:lstStyle/>
            <a:p>
              <a:endParaRPr/>
            </a:p>
          </p:txBody>
        </p:sp>
        <p:sp>
          <p:nvSpPr>
            <p:cNvPr id="114" name="object 114"/>
            <p:cNvSpPr/>
            <p:nvPr/>
          </p:nvSpPr>
          <p:spPr>
            <a:xfrm>
              <a:off x="5343411" y="3825717"/>
              <a:ext cx="861694" cy="132080"/>
            </a:xfrm>
            <a:custGeom>
              <a:avLst/>
              <a:gdLst/>
              <a:ahLst/>
              <a:cxnLst/>
              <a:rect l="l" t="t" r="r" b="b"/>
              <a:pathLst>
                <a:path w="861695" h="132079">
                  <a:moveTo>
                    <a:pt x="0" y="0"/>
                  </a:moveTo>
                  <a:lnTo>
                    <a:pt x="861683" y="0"/>
                  </a:lnTo>
                  <a:lnTo>
                    <a:pt x="861683" y="132058"/>
                  </a:lnTo>
                  <a:lnTo>
                    <a:pt x="0" y="132058"/>
                  </a:lnTo>
                  <a:lnTo>
                    <a:pt x="0" y="0"/>
                  </a:lnTo>
                  <a:close/>
                </a:path>
              </a:pathLst>
            </a:custGeom>
            <a:ln w="9128">
              <a:solidFill>
                <a:srgbClr val="80C080"/>
              </a:solidFill>
            </a:ln>
          </p:spPr>
          <p:txBody>
            <a:bodyPr wrap="square" lIns="0" tIns="0" rIns="0" bIns="0" rtlCol="0"/>
            <a:lstStyle/>
            <a:p>
              <a:endParaRPr/>
            </a:p>
          </p:txBody>
        </p:sp>
        <p:sp>
          <p:nvSpPr>
            <p:cNvPr id="115" name="object 115"/>
            <p:cNvSpPr/>
            <p:nvPr/>
          </p:nvSpPr>
          <p:spPr>
            <a:xfrm>
              <a:off x="6209659" y="3821153"/>
              <a:ext cx="2945130" cy="141605"/>
            </a:xfrm>
            <a:custGeom>
              <a:avLst/>
              <a:gdLst/>
              <a:ahLst/>
              <a:cxnLst/>
              <a:rect l="l" t="t" r="r" b="b"/>
              <a:pathLst>
                <a:path w="2945129" h="141604">
                  <a:moveTo>
                    <a:pt x="2944842" y="141189"/>
                  </a:moveTo>
                  <a:lnTo>
                    <a:pt x="0" y="141189"/>
                  </a:lnTo>
                  <a:lnTo>
                    <a:pt x="0" y="0"/>
                  </a:lnTo>
                  <a:lnTo>
                    <a:pt x="2944842" y="0"/>
                  </a:lnTo>
                  <a:lnTo>
                    <a:pt x="2944842" y="141189"/>
                  </a:lnTo>
                  <a:close/>
                </a:path>
              </a:pathLst>
            </a:custGeom>
            <a:solidFill>
              <a:srgbClr val="FF4D4D"/>
            </a:solidFill>
          </p:spPr>
          <p:txBody>
            <a:bodyPr wrap="square" lIns="0" tIns="0" rIns="0" bIns="0" rtlCol="0"/>
            <a:lstStyle/>
            <a:p>
              <a:endParaRPr/>
            </a:p>
          </p:txBody>
        </p:sp>
        <p:sp>
          <p:nvSpPr>
            <p:cNvPr id="116" name="object 116"/>
            <p:cNvSpPr/>
            <p:nvPr/>
          </p:nvSpPr>
          <p:spPr>
            <a:xfrm>
              <a:off x="6214225" y="3825717"/>
              <a:ext cx="2936240" cy="132080"/>
            </a:xfrm>
            <a:custGeom>
              <a:avLst/>
              <a:gdLst/>
              <a:ahLst/>
              <a:cxnLst/>
              <a:rect l="l" t="t" r="r" b="b"/>
              <a:pathLst>
                <a:path w="2936240" h="132079">
                  <a:moveTo>
                    <a:pt x="0" y="0"/>
                  </a:moveTo>
                  <a:lnTo>
                    <a:pt x="2935714" y="0"/>
                  </a:lnTo>
                  <a:lnTo>
                    <a:pt x="2935714" y="132058"/>
                  </a:lnTo>
                  <a:lnTo>
                    <a:pt x="0" y="132058"/>
                  </a:lnTo>
                  <a:lnTo>
                    <a:pt x="0" y="0"/>
                  </a:lnTo>
                  <a:close/>
                </a:path>
              </a:pathLst>
            </a:custGeom>
            <a:ln w="9128">
              <a:solidFill>
                <a:srgbClr val="FF4D4D"/>
              </a:solidFill>
            </a:ln>
          </p:spPr>
          <p:txBody>
            <a:bodyPr wrap="square" lIns="0" tIns="0" rIns="0" bIns="0" rtlCol="0"/>
            <a:lstStyle/>
            <a:p>
              <a:endParaRPr/>
            </a:p>
          </p:txBody>
        </p:sp>
      </p:grpSp>
      <p:grpSp>
        <p:nvGrpSpPr>
          <p:cNvPr id="117" name="object 117"/>
          <p:cNvGrpSpPr/>
          <p:nvPr/>
        </p:nvGrpSpPr>
        <p:grpSpPr>
          <a:xfrm>
            <a:off x="4004135" y="3546201"/>
            <a:ext cx="2861786" cy="106204"/>
            <a:chOff x="5338846" y="3585267"/>
            <a:chExt cx="3815715" cy="141605"/>
          </a:xfrm>
        </p:grpSpPr>
        <p:sp>
          <p:nvSpPr>
            <p:cNvPr id="118" name="object 118"/>
            <p:cNvSpPr/>
            <p:nvPr/>
          </p:nvSpPr>
          <p:spPr>
            <a:xfrm>
              <a:off x="5338846" y="3585268"/>
              <a:ext cx="418465" cy="141605"/>
            </a:xfrm>
            <a:custGeom>
              <a:avLst/>
              <a:gdLst/>
              <a:ahLst/>
              <a:cxnLst/>
              <a:rect l="l" t="t" r="r" b="b"/>
              <a:pathLst>
                <a:path w="418464" h="141604">
                  <a:moveTo>
                    <a:pt x="418000" y="141189"/>
                  </a:moveTo>
                  <a:lnTo>
                    <a:pt x="0" y="141189"/>
                  </a:lnTo>
                  <a:lnTo>
                    <a:pt x="0" y="0"/>
                  </a:lnTo>
                  <a:lnTo>
                    <a:pt x="418000" y="0"/>
                  </a:lnTo>
                  <a:lnTo>
                    <a:pt x="418000" y="141189"/>
                  </a:lnTo>
                  <a:close/>
                </a:path>
              </a:pathLst>
            </a:custGeom>
            <a:solidFill>
              <a:srgbClr val="80C080"/>
            </a:solidFill>
          </p:spPr>
          <p:txBody>
            <a:bodyPr wrap="square" lIns="0" tIns="0" rIns="0" bIns="0" rtlCol="0"/>
            <a:lstStyle/>
            <a:p>
              <a:endParaRPr/>
            </a:p>
          </p:txBody>
        </p:sp>
        <p:sp>
          <p:nvSpPr>
            <p:cNvPr id="119" name="object 119"/>
            <p:cNvSpPr/>
            <p:nvPr/>
          </p:nvSpPr>
          <p:spPr>
            <a:xfrm>
              <a:off x="5343411" y="3589832"/>
              <a:ext cx="408940" cy="132080"/>
            </a:xfrm>
            <a:custGeom>
              <a:avLst/>
              <a:gdLst/>
              <a:ahLst/>
              <a:cxnLst/>
              <a:rect l="l" t="t" r="r" b="b"/>
              <a:pathLst>
                <a:path w="408939" h="132079">
                  <a:moveTo>
                    <a:pt x="0" y="0"/>
                  </a:moveTo>
                  <a:lnTo>
                    <a:pt x="408871" y="0"/>
                  </a:lnTo>
                  <a:lnTo>
                    <a:pt x="408871" y="132058"/>
                  </a:lnTo>
                  <a:lnTo>
                    <a:pt x="0" y="132058"/>
                  </a:lnTo>
                  <a:lnTo>
                    <a:pt x="0" y="0"/>
                  </a:lnTo>
                  <a:close/>
                </a:path>
              </a:pathLst>
            </a:custGeom>
            <a:ln w="9129">
              <a:solidFill>
                <a:srgbClr val="80C080"/>
              </a:solidFill>
            </a:ln>
          </p:spPr>
          <p:txBody>
            <a:bodyPr wrap="square" lIns="0" tIns="0" rIns="0" bIns="0" rtlCol="0"/>
            <a:lstStyle/>
            <a:p>
              <a:endParaRPr/>
            </a:p>
          </p:txBody>
        </p:sp>
        <p:sp>
          <p:nvSpPr>
            <p:cNvPr id="120" name="object 120"/>
            <p:cNvSpPr/>
            <p:nvPr/>
          </p:nvSpPr>
          <p:spPr>
            <a:xfrm>
              <a:off x="5756847" y="3585268"/>
              <a:ext cx="3397885" cy="141605"/>
            </a:xfrm>
            <a:custGeom>
              <a:avLst/>
              <a:gdLst/>
              <a:ahLst/>
              <a:cxnLst/>
              <a:rect l="l" t="t" r="r" b="b"/>
              <a:pathLst>
                <a:path w="3397884" h="141604">
                  <a:moveTo>
                    <a:pt x="3397654" y="141189"/>
                  </a:moveTo>
                  <a:lnTo>
                    <a:pt x="0" y="141189"/>
                  </a:lnTo>
                  <a:lnTo>
                    <a:pt x="0" y="0"/>
                  </a:lnTo>
                  <a:lnTo>
                    <a:pt x="3397654" y="0"/>
                  </a:lnTo>
                  <a:lnTo>
                    <a:pt x="3397654" y="141189"/>
                  </a:lnTo>
                  <a:close/>
                </a:path>
              </a:pathLst>
            </a:custGeom>
            <a:solidFill>
              <a:srgbClr val="FF4D4D"/>
            </a:solidFill>
          </p:spPr>
          <p:txBody>
            <a:bodyPr wrap="square" lIns="0" tIns="0" rIns="0" bIns="0" rtlCol="0"/>
            <a:lstStyle/>
            <a:p>
              <a:endParaRPr/>
            </a:p>
          </p:txBody>
        </p:sp>
        <p:sp>
          <p:nvSpPr>
            <p:cNvPr id="121" name="object 121"/>
            <p:cNvSpPr/>
            <p:nvPr/>
          </p:nvSpPr>
          <p:spPr>
            <a:xfrm>
              <a:off x="5761413" y="3589832"/>
              <a:ext cx="3388995" cy="132080"/>
            </a:xfrm>
            <a:custGeom>
              <a:avLst/>
              <a:gdLst/>
              <a:ahLst/>
              <a:cxnLst/>
              <a:rect l="l" t="t" r="r" b="b"/>
              <a:pathLst>
                <a:path w="3388995" h="132079">
                  <a:moveTo>
                    <a:pt x="0" y="0"/>
                  </a:moveTo>
                  <a:lnTo>
                    <a:pt x="3388525" y="0"/>
                  </a:lnTo>
                  <a:lnTo>
                    <a:pt x="3388525" y="132058"/>
                  </a:lnTo>
                  <a:lnTo>
                    <a:pt x="0" y="132058"/>
                  </a:lnTo>
                  <a:lnTo>
                    <a:pt x="0" y="0"/>
                  </a:lnTo>
                  <a:close/>
                </a:path>
              </a:pathLst>
            </a:custGeom>
            <a:ln w="9128">
              <a:solidFill>
                <a:srgbClr val="FF4D4D"/>
              </a:solidFill>
            </a:ln>
          </p:spPr>
          <p:txBody>
            <a:bodyPr wrap="square" lIns="0" tIns="0" rIns="0" bIns="0" rtlCol="0"/>
            <a:lstStyle/>
            <a:p>
              <a:endParaRPr/>
            </a:p>
          </p:txBody>
        </p:sp>
      </p:grpSp>
      <p:grpSp>
        <p:nvGrpSpPr>
          <p:cNvPr id="122" name="object 122"/>
          <p:cNvGrpSpPr/>
          <p:nvPr/>
        </p:nvGrpSpPr>
        <p:grpSpPr>
          <a:xfrm>
            <a:off x="4004135" y="3369501"/>
            <a:ext cx="2861786" cy="106204"/>
            <a:chOff x="5338846" y="3349668"/>
            <a:chExt cx="3815715" cy="141605"/>
          </a:xfrm>
        </p:grpSpPr>
        <p:sp>
          <p:nvSpPr>
            <p:cNvPr id="123" name="object 123"/>
            <p:cNvSpPr/>
            <p:nvPr/>
          </p:nvSpPr>
          <p:spPr>
            <a:xfrm>
              <a:off x="5338846" y="3349669"/>
              <a:ext cx="285750" cy="141605"/>
            </a:xfrm>
            <a:custGeom>
              <a:avLst/>
              <a:gdLst/>
              <a:ahLst/>
              <a:cxnLst/>
              <a:rect l="l" t="t" r="r" b="b"/>
              <a:pathLst>
                <a:path w="285750" h="141604">
                  <a:moveTo>
                    <a:pt x="285325" y="141189"/>
                  </a:moveTo>
                  <a:lnTo>
                    <a:pt x="0" y="141189"/>
                  </a:lnTo>
                  <a:lnTo>
                    <a:pt x="0" y="0"/>
                  </a:lnTo>
                  <a:lnTo>
                    <a:pt x="285325" y="0"/>
                  </a:lnTo>
                  <a:lnTo>
                    <a:pt x="285325" y="141189"/>
                  </a:lnTo>
                  <a:close/>
                </a:path>
              </a:pathLst>
            </a:custGeom>
            <a:solidFill>
              <a:srgbClr val="80C080"/>
            </a:solidFill>
          </p:spPr>
          <p:txBody>
            <a:bodyPr wrap="square" lIns="0" tIns="0" rIns="0" bIns="0" rtlCol="0"/>
            <a:lstStyle/>
            <a:p>
              <a:endParaRPr/>
            </a:p>
          </p:txBody>
        </p:sp>
        <p:sp>
          <p:nvSpPr>
            <p:cNvPr id="124" name="object 124"/>
            <p:cNvSpPr/>
            <p:nvPr/>
          </p:nvSpPr>
          <p:spPr>
            <a:xfrm>
              <a:off x="5343410" y="3354233"/>
              <a:ext cx="276225" cy="132080"/>
            </a:xfrm>
            <a:custGeom>
              <a:avLst/>
              <a:gdLst/>
              <a:ahLst/>
              <a:cxnLst/>
              <a:rect l="l" t="t" r="r" b="b"/>
              <a:pathLst>
                <a:path w="276225" h="132079">
                  <a:moveTo>
                    <a:pt x="0" y="0"/>
                  </a:moveTo>
                  <a:lnTo>
                    <a:pt x="276195" y="0"/>
                  </a:lnTo>
                  <a:lnTo>
                    <a:pt x="276195" y="132060"/>
                  </a:lnTo>
                  <a:lnTo>
                    <a:pt x="0" y="132060"/>
                  </a:lnTo>
                  <a:lnTo>
                    <a:pt x="0" y="0"/>
                  </a:lnTo>
                  <a:close/>
                </a:path>
              </a:pathLst>
            </a:custGeom>
            <a:ln w="9129">
              <a:solidFill>
                <a:srgbClr val="80C080"/>
              </a:solidFill>
            </a:ln>
          </p:spPr>
          <p:txBody>
            <a:bodyPr wrap="square" lIns="0" tIns="0" rIns="0" bIns="0" rtlCol="0"/>
            <a:lstStyle/>
            <a:p>
              <a:endParaRPr/>
            </a:p>
          </p:txBody>
        </p:sp>
        <p:sp>
          <p:nvSpPr>
            <p:cNvPr id="125" name="object 125"/>
            <p:cNvSpPr/>
            <p:nvPr/>
          </p:nvSpPr>
          <p:spPr>
            <a:xfrm>
              <a:off x="5624170" y="3349669"/>
              <a:ext cx="3530600" cy="141605"/>
            </a:xfrm>
            <a:custGeom>
              <a:avLst/>
              <a:gdLst/>
              <a:ahLst/>
              <a:cxnLst/>
              <a:rect l="l" t="t" r="r" b="b"/>
              <a:pathLst>
                <a:path w="3530600" h="141604">
                  <a:moveTo>
                    <a:pt x="3530331" y="141189"/>
                  </a:moveTo>
                  <a:lnTo>
                    <a:pt x="0" y="141189"/>
                  </a:lnTo>
                  <a:lnTo>
                    <a:pt x="0" y="0"/>
                  </a:lnTo>
                  <a:lnTo>
                    <a:pt x="3530331" y="0"/>
                  </a:lnTo>
                  <a:lnTo>
                    <a:pt x="3530331" y="141189"/>
                  </a:lnTo>
                  <a:close/>
                </a:path>
              </a:pathLst>
            </a:custGeom>
            <a:solidFill>
              <a:srgbClr val="FF4D4D"/>
            </a:solidFill>
          </p:spPr>
          <p:txBody>
            <a:bodyPr wrap="square" lIns="0" tIns="0" rIns="0" bIns="0" rtlCol="0"/>
            <a:lstStyle/>
            <a:p>
              <a:endParaRPr/>
            </a:p>
          </p:txBody>
        </p:sp>
        <p:sp>
          <p:nvSpPr>
            <p:cNvPr id="126" name="object 126"/>
            <p:cNvSpPr/>
            <p:nvPr/>
          </p:nvSpPr>
          <p:spPr>
            <a:xfrm>
              <a:off x="5628736" y="3354233"/>
              <a:ext cx="3521710" cy="132080"/>
            </a:xfrm>
            <a:custGeom>
              <a:avLst/>
              <a:gdLst/>
              <a:ahLst/>
              <a:cxnLst/>
              <a:rect l="l" t="t" r="r" b="b"/>
              <a:pathLst>
                <a:path w="3521709" h="132079">
                  <a:moveTo>
                    <a:pt x="0" y="0"/>
                  </a:moveTo>
                  <a:lnTo>
                    <a:pt x="3521202" y="0"/>
                  </a:lnTo>
                  <a:lnTo>
                    <a:pt x="3521202" y="132060"/>
                  </a:lnTo>
                  <a:lnTo>
                    <a:pt x="0" y="132060"/>
                  </a:lnTo>
                  <a:lnTo>
                    <a:pt x="0" y="0"/>
                  </a:lnTo>
                  <a:close/>
                </a:path>
              </a:pathLst>
            </a:custGeom>
            <a:ln w="9128">
              <a:solidFill>
                <a:srgbClr val="FF4D4D"/>
              </a:solidFill>
            </a:ln>
          </p:spPr>
          <p:txBody>
            <a:bodyPr wrap="square" lIns="0" tIns="0" rIns="0" bIns="0" rtlCol="0"/>
            <a:lstStyle/>
            <a:p>
              <a:endParaRPr/>
            </a:p>
          </p:txBody>
        </p:sp>
      </p:grpSp>
      <p:grpSp>
        <p:nvGrpSpPr>
          <p:cNvPr id="127" name="object 127"/>
          <p:cNvGrpSpPr/>
          <p:nvPr/>
        </p:nvGrpSpPr>
        <p:grpSpPr>
          <a:xfrm>
            <a:off x="4004134" y="3192588"/>
            <a:ext cx="2861786" cy="106204"/>
            <a:chOff x="5338845" y="3113783"/>
            <a:chExt cx="3815715" cy="141605"/>
          </a:xfrm>
        </p:grpSpPr>
        <p:sp>
          <p:nvSpPr>
            <p:cNvPr id="128" name="object 128"/>
            <p:cNvSpPr/>
            <p:nvPr/>
          </p:nvSpPr>
          <p:spPr>
            <a:xfrm>
              <a:off x="5338845" y="3113784"/>
              <a:ext cx="155575" cy="141605"/>
            </a:xfrm>
            <a:custGeom>
              <a:avLst/>
              <a:gdLst/>
              <a:ahLst/>
              <a:cxnLst/>
              <a:rect l="l" t="t" r="r" b="b"/>
              <a:pathLst>
                <a:path w="155575" h="141604">
                  <a:moveTo>
                    <a:pt x="155504" y="141189"/>
                  </a:moveTo>
                  <a:lnTo>
                    <a:pt x="0" y="141189"/>
                  </a:lnTo>
                  <a:lnTo>
                    <a:pt x="0" y="0"/>
                  </a:lnTo>
                  <a:lnTo>
                    <a:pt x="155504" y="0"/>
                  </a:lnTo>
                  <a:lnTo>
                    <a:pt x="155504" y="141189"/>
                  </a:lnTo>
                  <a:close/>
                </a:path>
              </a:pathLst>
            </a:custGeom>
            <a:solidFill>
              <a:srgbClr val="80C080"/>
            </a:solidFill>
          </p:spPr>
          <p:txBody>
            <a:bodyPr wrap="square" lIns="0" tIns="0" rIns="0" bIns="0" rtlCol="0"/>
            <a:lstStyle/>
            <a:p>
              <a:endParaRPr/>
            </a:p>
          </p:txBody>
        </p:sp>
        <p:sp>
          <p:nvSpPr>
            <p:cNvPr id="129" name="object 129"/>
            <p:cNvSpPr/>
            <p:nvPr/>
          </p:nvSpPr>
          <p:spPr>
            <a:xfrm>
              <a:off x="5343410" y="3118348"/>
              <a:ext cx="146685" cy="132080"/>
            </a:xfrm>
            <a:custGeom>
              <a:avLst/>
              <a:gdLst/>
              <a:ahLst/>
              <a:cxnLst/>
              <a:rect l="l" t="t" r="r" b="b"/>
              <a:pathLst>
                <a:path w="146685" h="132080">
                  <a:moveTo>
                    <a:pt x="0" y="0"/>
                  </a:moveTo>
                  <a:lnTo>
                    <a:pt x="146372" y="0"/>
                  </a:lnTo>
                  <a:lnTo>
                    <a:pt x="146372" y="132058"/>
                  </a:lnTo>
                  <a:lnTo>
                    <a:pt x="0" y="132058"/>
                  </a:lnTo>
                  <a:lnTo>
                    <a:pt x="0" y="0"/>
                  </a:lnTo>
                  <a:close/>
                </a:path>
              </a:pathLst>
            </a:custGeom>
            <a:ln w="9129">
              <a:solidFill>
                <a:srgbClr val="80C080"/>
              </a:solidFill>
            </a:ln>
          </p:spPr>
          <p:txBody>
            <a:bodyPr wrap="square" lIns="0" tIns="0" rIns="0" bIns="0" rtlCol="0"/>
            <a:lstStyle/>
            <a:p>
              <a:endParaRPr/>
            </a:p>
          </p:txBody>
        </p:sp>
        <p:sp>
          <p:nvSpPr>
            <p:cNvPr id="130" name="object 130"/>
            <p:cNvSpPr/>
            <p:nvPr/>
          </p:nvSpPr>
          <p:spPr>
            <a:xfrm>
              <a:off x="5494348" y="3113784"/>
              <a:ext cx="3660775" cy="141605"/>
            </a:xfrm>
            <a:custGeom>
              <a:avLst/>
              <a:gdLst/>
              <a:ahLst/>
              <a:cxnLst/>
              <a:rect l="l" t="t" r="r" b="b"/>
              <a:pathLst>
                <a:path w="3660775" h="141604">
                  <a:moveTo>
                    <a:pt x="3660153" y="141189"/>
                  </a:moveTo>
                  <a:lnTo>
                    <a:pt x="0" y="141189"/>
                  </a:lnTo>
                  <a:lnTo>
                    <a:pt x="0" y="0"/>
                  </a:lnTo>
                  <a:lnTo>
                    <a:pt x="3660153" y="0"/>
                  </a:lnTo>
                  <a:lnTo>
                    <a:pt x="3660153" y="141189"/>
                  </a:lnTo>
                  <a:close/>
                </a:path>
              </a:pathLst>
            </a:custGeom>
            <a:solidFill>
              <a:srgbClr val="FF4D4D"/>
            </a:solidFill>
          </p:spPr>
          <p:txBody>
            <a:bodyPr wrap="square" lIns="0" tIns="0" rIns="0" bIns="0" rtlCol="0"/>
            <a:lstStyle/>
            <a:p>
              <a:endParaRPr/>
            </a:p>
          </p:txBody>
        </p:sp>
        <p:sp>
          <p:nvSpPr>
            <p:cNvPr id="131" name="object 131"/>
            <p:cNvSpPr/>
            <p:nvPr/>
          </p:nvSpPr>
          <p:spPr>
            <a:xfrm>
              <a:off x="5498914" y="3118348"/>
              <a:ext cx="3651250" cy="132080"/>
            </a:xfrm>
            <a:custGeom>
              <a:avLst/>
              <a:gdLst/>
              <a:ahLst/>
              <a:cxnLst/>
              <a:rect l="l" t="t" r="r" b="b"/>
              <a:pathLst>
                <a:path w="3651250" h="132080">
                  <a:moveTo>
                    <a:pt x="0" y="0"/>
                  </a:moveTo>
                  <a:lnTo>
                    <a:pt x="3651024" y="0"/>
                  </a:lnTo>
                  <a:lnTo>
                    <a:pt x="3651024" y="132058"/>
                  </a:lnTo>
                  <a:lnTo>
                    <a:pt x="0" y="132058"/>
                  </a:lnTo>
                  <a:lnTo>
                    <a:pt x="0" y="0"/>
                  </a:lnTo>
                  <a:close/>
                </a:path>
              </a:pathLst>
            </a:custGeom>
            <a:ln w="9128">
              <a:solidFill>
                <a:srgbClr val="FF4D4D"/>
              </a:solidFill>
            </a:ln>
          </p:spPr>
          <p:txBody>
            <a:bodyPr wrap="square" lIns="0" tIns="0" rIns="0" bIns="0" rtlCol="0"/>
            <a:lstStyle/>
            <a:p>
              <a:endParaRPr/>
            </a:p>
          </p:txBody>
        </p:sp>
      </p:grpSp>
      <p:grpSp>
        <p:nvGrpSpPr>
          <p:cNvPr id="132" name="object 132"/>
          <p:cNvGrpSpPr/>
          <p:nvPr/>
        </p:nvGrpSpPr>
        <p:grpSpPr>
          <a:xfrm>
            <a:off x="4004134" y="3015886"/>
            <a:ext cx="2861786" cy="105728"/>
            <a:chOff x="5338844" y="2878182"/>
            <a:chExt cx="3815715" cy="140970"/>
          </a:xfrm>
        </p:grpSpPr>
        <p:sp>
          <p:nvSpPr>
            <p:cNvPr id="133" name="object 133"/>
            <p:cNvSpPr/>
            <p:nvPr/>
          </p:nvSpPr>
          <p:spPr>
            <a:xfrm>
              <a:off x="5338844" y="2878182"/>
              <a:ext cx="43815" cy="140970"/>
            </a:xfrm>
            <a:custGeom>
              <a:avLst/>
              <a:gdLst/>
              <a:ahLst/>
              <a:cxnLst/>
              <a:rect l="l" t="t" r="r" b="b"/>
              <a:pathLst>
                <a:path w="43814" h="140969">
                  <a:moveTo>
                    <a:pt x="43655" y="140904"/>
                  </a:moveTo>
                  <a:lnTo>
                    <a:pt x="0" y="140904"/>
                  </a:lnTo>
                  <a:lnTo>
                    <a:pt x="0" y="0"/>
                  </a:lnTo>
                  <a:lnTo>
                    <a:pt x="43655" y="0"/>
                  </a:lnTo>
                  <a:lnTo>
                    <a:pt x="43655" y="140904"/>
                  </a:lnTo>
                  <a:close/>
                </a:path>
              </a:pathLst>
            </a:custGeom>
            <a:solidFill>
              <a:srgbClr val="80C080"/>
            </a:solidFill>
          </p:spPr>
          <p:txBody>
            <a:bodyPr wrap="square" lIns="0" tIns="0" rIns="0" bIns="0" rtlCol="0"/>
            <a:lstStyle/>
            <a:p>
              <a:endParaRPr/>
            </a:p>
          </p:txBody>
        </p:sp>
        <p:sp>
          <p:nvSpPr>
            <p:cNvPr id="134" name="object 134"/>
            <p:cNvSpPr/>
            <p:nvPr/>
          </p:nvSpPr>
          <p:spPr>
            <a:xfrm>
              <a:off x="5343410" y="2882747"/>
              <a:ext cx="34925" cy="132080"/>
            </a:xfrm>
            <a:custGeom>
              <a:avLst/>
              <a:gdLst/>
              <a:ahLst/>
              <a:cxnLst/>
              <a:rect l="l" t="t" r="r" b="b"/>
              <a:pathLst>
                <a:path w="34925" h="132080">
                  <a:moveTo>
                    <a:pt x="0" y="0"/>
                  </a:moveTo>
                  <a:lnTo>
                    <a:pt x="34524" y="0"/>
                  </a:lnTo>
                  <a:lnTo>
                    <a:pt x="34524" y="131774"/>
                  </a:lnTo>
                  <a:lnTo>
                    <a:pt x="0" y="131774"/>
                  </a:lnTo>
                  <a:lnTo>
                    <a:pt x="0" y="0"/>
                  </a:lnTo>
                  <a:close/>
                </a:path>
              </a:pathLst>
            </a:custGeom>
            <a:ln w="9130">
              <a:solidFill>
                <a:srgbClr val="80C080"/>
              </a:solidFill>
            </a:ln>
          </p:spPr>
          <p:txBody>
            <a:bodyPr wrap="square" lIns="0" tIns="0" rIns="0" bIns="0" rtlCol="0"/>
            <a:lstStyle/>
            <a:p>
              <a:endParaRPr/>
            </a:p>
          </p:txBody>
        </p:sp>
        <p:sp>
          <p:nvSpPr>
            <p:cNvPr id="135" name="object 135"/>
            <p:cNvSpPr/>
            <p:nvPr/>
          </p:nvSpPr>
          <p:spPr>
            <a:xfrm>
              <a:off x="5382499" y="2878182"/>
              <a:ext cx="3772535" cy="140970"/>
            </a:xfrm>
            <a:custGeom>
              <a:avLst/>
              <a:gdLst/>
              <a:ahLst/>
              <a:cxnLst/>
              <a:rect l="l" t="t" r="r" b="b"/>
              <a:pathLst>
                <a:path w="3772534" h="140969">
                  <a:moveTo>
                    <a:pt x="3772003" y="140904"/>
                  </a:moveTo>
                  <a:lnTo>
                    <a:pt x="0" y="140904"/>
                  </a:lnTo>
                  <a:lnTo>
                    <a:pt x="0" y="0"/>
                  </a:lnTo>
                  <a:lnTo>
                    <a:pt x="3772003" y="0"/>
                  </a:lnTo>
                  <a:lnTo>
                    <a:pt x="3772003" y="140904"/>
                  </a:lnTo>
                  <a:close/>
                </a:path>
              </a:pathLst>
            </a:custGeom>
            <a:solidFill>
              <a:srgbClr val="FF4D4D"/>
            </a:solidFill>
          </p:spPr>
          <p:txBody>
            <a:bodyPr wrap="square" lIns="0" tIns="0" rIns="0" bIns="0" rtlCol="0"/>
            <a:lstStyle/>
            <a:p>
              <a:endParaRPr/>
            </a:p>
          </p:txBody>
        </p:sp>
        <p:sp>
          <p:nvSpPr>
            <p:cNvPr id="136" name="object 136"/>
            <p:cNvSpPr/>
            <p:nvPr/>
          </p:nvSpPr>
          <p:spPr>
            <a:xfrm>
              <a:off x="5387065" y="2882747"/>
              <a:ext cx="3763010" cy="132080"/>
            </a:xfrm>
            <a:custGeom>
              <a:avLst/>
              <a:gdLst/>
              <a:ahLst/>
              <a:cxnLst/>
              <a:rect l="l" t="t" r="r" b="b"/>
              <a:pathLst>
                <a:path w="3763009" h="132080">
                  <a:moveTo>
                    <a:pt x="0" y="0"/>
                  </a:moveTo>
                  <a:lnTo>
                    <a:pt x="3762872" y="0"/>
                  </a:lnTo>
                  <a:lnTo>
                    <a:pt x="3762872" y="131774"/>
                  </a:lnTo>
                  <a:lnTo>
                    <a:pt x="0" y="131774"/>
                  </a:lnTo>
                  <a:lnTo>
                    <a:pt x="0" y="0"/>
                  </a:lnTo>
                  <a:close/>
                </a:path>
              </a:pathLst>
            </a:custGeom>
            <a:ln w="9128">
              <a:solidFill>
                <a:srgbClr val="FF4D4D"/>
              </a:solidFill>
            </a:ln>
          </p:spPr>
          <p:txBody>
            <a:bodyPr wrap="square" lIns="0" tIns="0" rIns="0" bIns="0" rtlCol="0"/>
            <a:lstStyle/>
            <a:p>
              <a:endParaRPr/>
            </a:p>
          </p:txBody>
        </p:sp>
      </p:grpSp>
      <p:grpSp>
        <p:nvGrpSpPr>
          <p:cNvPr id="137" name="object 137"/>
          <p:cNvGrpSpPr/>
          <p:nvPr/>
        </p:nvGrpSpPr>
        <p:grpSpPr>
          <a:xfrm>
            <a:off x="4003985" y="2838826"/>
            <a:ext cx="2862263" cy="106204"/>
            <a:chOff x="5338647" y="2642101"/>
            <a:chExt cx="3816350" cy="141605"/>
          </a:xfrm>
        </p:grpSpPr>
        <p:sp>
          <p:nvSpPr>
            <p:cNvPr id="138" name="object 138"/>
            <p:cNvSpPr/>
            <p:nvPr/>
          </p:nvSpPr>
          <p:spPr>
            <a:xfrm>
              <a:off x="5338844" y="2642297"/>
              <a:ext cx="3815715" cy="141605"/>
            </a:xfrm>
            <a:custGeom>
              <a:avLst/>
              <a:gdLst/>
              <a:ahLst/>
              <a:cxnLst/>
              <a:rect l="l" t="t" r="r" b="b"/>
              <a:pathLst>
                <a:path w="3815715" h="141605">
                  <a:moveTo>
                    <a:pt x="3815658" y="141190"/>
                  </a:moveTo>
                  <a:lnTo>
                    <a:pt x="0" y="141190"/>
                  </a:lnTo>
                  <a:lnTo>
                    <a:pt x="0" y="0"/>
                  </a:lnTo>
                  <a:lnTo>
                    <a:pt x="3815658" y="0"/>
                  </a:lnTo>
                  <a:lnTo>
                    <a:pt x="3815658" y="141190"/>
                  </a:lnTo>
                  <a:close/>
                </a:path>
              </a:pathLst>
            </a:custGeom>
            <a:solidFill>
              <a:srgbClr val="FF4D4D"/>
            </a:solidFill>
          </p:spPr>
          <p:txBody>
            <a:bodyPr wrap="square" lIns="0" tIns="0" rIns="0" bIns="0" rtlCol="0"/>
            <a:lstStyle/>
            <a:p>
              <a:endParaRPr/>
            </a:p>
          </p:txBody>
        </p:sp>
        <p:sp>
          <p:nvSpPr>
            <p:cNvPr id="139" name="object 139"/>
            <p:cNvSpPr/>
            <p:nvPr/>
          </p:nvSpPr>
          <p:spPr>
            <a:xfrm>
              <a:off x="5343410" y="2646864"/>
              <a:ext cx="3806825" cy="132080"/>
            </a:xfrm>
            <a:custGeom>
              <a:avLst/>
              <a:gdLst/>
              <a:ahLst/>
              <a:cxnLst/>
              <a:rect l="l" t="t" r="r" b="b"/>
              <a:pathLst>
                <a:path w="3806825" h="132080">
                  <a:moveTo>
                    <a:pt x="0" y="0"/>
                  </a:moveTo>
                  <a:lnTo>
                    <a:pt x="3806527" y="0"/>
                  </a:lnTo>
                  <a:lnTo>
                    <a:pt x="3806527" y="132060"/>
                  </a:lnTo>
                  <a:lnTo>
                    <a:pt x="0" y="132060"/>
                  </a:lnTo>
                  <a:lnTo>
                    <a:pt x="0" y="0"/>
                  </a:lnTo>
                  <a:close/>
                </a:path>
              </a:pathLst>
            </a:custGeom>
            <a:ln w="9128">
              <a:solidFill>
                <a:srgbClr val="FF4D4D"/>
              </a:solidFill>
            </a:ln>
          </p:spPr>
          <p:txBody>
            <a:bodyPr wrap="square" lIns="0" tIns="0" rIns="0" bIns="0" rtlCol="0"/>
            <a:lstStyle/>
            <a:p>
              <a:endParaRPr/>
            </a:p>
          </p:txBody>
        </p:sp>
      </p:grpSp>
      <p:sp>
        <p:nvSpPr>
          <p:cNvPr id="140" name="object 140"/>
          <p:cNvSpPr txBox="1"/>
          <p:nvPr/>
        </p:nvSpPr>
        <p:spPr>
          <a:xfrm>
            <a:off x="6048294" y="4734859"/>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50.0</a:t>
            </a:r>
            <a:endParaRPr sz="750">
              <a:latin typeface="Arial"/>
              <a:cs typeface="Arial"/>
            </a:endParaRPr>
          </a:p>
        </p:txBody>
      </p:sp>
      <p:sp>
        <p:nvSpPr>
          <p:cNvPr id="141" name="object 141"/>
          <p:cNvSpPr txBox="1"/>
          <p:nvPr/>
        </p:nvSpPr>
        <p:spPr>
          <a:xfrm>
            <a:off x="5968472" y="4557946"/>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55.6</a:t>
            </a:r>
            <a:endParaRPr sz="750">
              <a:latin typeface="Arial"/>
              <a:cs typeface="Arial"/>
            </a:endParaRPr>
          </a:p>
        </p:txBody>
      </p:sp>
      <p:sp>
        <p:nvSpPr>
          <p:cNvPr id="142" name="object 142"/>
          <p:cNvSpPr txBox="1"/>
          <p:nvPr/>
        </p:nvSpPr>
        <p:spPr>
          <a:xfrm>
            <a:off x="5968259" y="4381031"/>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55.6</a:t>
            </a:r>
            <a:endParaRPr sz="750">
              <a:latin typeface="Arial"/>
              <a:cs typeface="Arial"/>
            </a:endParaRPr>
          </a:p>
        </p:txBody>
      </p:sp>
      <p:sp>
        <p:nvSpPr>
          <p:cNvPr id="143" name="object 143"/>
          <p:cNvSpPr txBox="1"/>
          <p:nvPr/>
        </p:nvSpPr>
        <p:spPr>
          <a:xfrm>
            <a:off x="5938728" y="4204331"/>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57.7</a:t>
            </a:r>
            <a:endParaRPr sz="750">
              <a:latin typeface="Arial"/>
              <a:cs typeface="Arial"/>
            </a:endParaRPr>
          </a:p>
        </p:txBody>
      </p:sp>
      <p:sp>
        <p:nvSpPr>
          <p:cNvPr id="144" name="object 144"/>
          <p:cNvSpPr txBox="1"/>
          <p:nvPr/>
        </p:nvSpPr>
        <p:spPr>
          <a:xfrm>
            <a:off x="5921393" y="4027418"/>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58.9</a:t>
            </a:r>
            <a:endParaRPr sz="750">
              <a:latin typeface="Arial"/>
              <a:cs typeface="Arial"/>
            </a:endParaRPr>
          </a:p>
        </p:txBody>
      </p:sp>
      <p:sp>
        <p:nvSpPr>
          <p:cNvPr id="145" name="object 145"/>
          <p:cNvSpPr txBox="1"/>
          <p:nvPr/>
        </p:nvSpPr>
        <p:spPr>
          <a:xfrm>
            <a:off x="5867467" y="3850718"/>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62.6</a:t>
            </a:r>
            <a:endParaRPr sz="750">
              <a:latin typeface="Arial"/>
              <a:cs typeface="Arial"/>
            </a:endParaRPr>
          </a:p>
        </p:txBody>
      </p:sp>
      <p:sp>
        <p:nvSpPr>
          <p:cNvPr id="146" name="object 146"/>
          <p:cNvSpPr txBox="1"/>
          <p:nvPr/>
        </p:nvSpPr>
        <p:spPr>
          <a:xfrm>
            <a:off x="5659463" y="3673804"/>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77.2</a:t>
            </a:r>
            <a:endParaRPr sz="750">
              <a:latin typeface="Arial"/>
              <a:cs typeface="Arial"/>
            </a:endParaRPr>
          </a:p>
        </p:txBody>
      </p:sp>
      <p:sp>
        <p:nvSpPr>
          <p:cNvPr id="147" name="object 147"/>
          <p:cNvSpPr txBox="1"/>
          <p:nvPr/>
        </p:nvSpPr>
        <p:spPr>
          <a:xfrm>
            <a:off x="5489765" y="3497105"/>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89.0</a:t>
            </a:r>
            <a:endParaRPr sz="750">
              <a:latin typeface="Arial"/>
              <a:cs typeface="Arial"/>
            </a:endParaRPr>
          </a:p>
        </p:txBody>
      </p:sp>
      <p:sp>
        <p:nvSpPr>
          <p:cNvPr id="148" name="object 148"/>
          <p:cNvSpPr txBox="1"/>
          <p:nvPr/>
        </p:nvSpPr>
        <p:spPr>
          <a:xfrm>
            <a:off x="5439904" y="3320191"/>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92.5</a:t>
            </a:r>
            <a:endParaRPr sz="750">
              <a:latin typeface="Arial"/>
              <a:cs typeface="Arial"/>
            </a:endParaRPr>
          </a:p>
        </p:txBody>
      </p:sp>
      <p:sp>
        <p:nvSpPr>
          <p:cNvPr id="149" name="object 149"/>
          <p:cNvSpPr txBox="1"/>
          <p:nvPr/>
        </p:nvSpPr>
        <p:spPr>
          <a:xfrm>
            <a:off x="5391327" y="3143492"/>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95.9</a:t>
            </a:r>
            <a:endParaRPr sz="750">
              <a:latin typeface="Arial"/>
              <a:cs typeface="Arial"/>
            </a:endParaRPr>
          </a:p>
        </p:txBody>
      </p:sp>
      <p:sp>
        <p:nvSpPr>
          <p:cNvPr id="150" name="object 150"/>
          <p:cNvSpPr txBox="1"/>
          <p:nvPr/>
        </p:nvSpPr>
        <p:spPr>
          <a:xfrm>
            <a:off x="5349383" y="2966578"/>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98.9</a:t>
            </a:r>
            <a:endParaRPr sz="750">
              <a:latin typeface="Arial"/>
              <a:cs typeface="Arial"/>
            </a:endParaRPr>
          </a:p>
        </p:txBody>
      </p:sp>
      <p:sp>
        <p:nvSpPr>
          <p:cNvPr id="151" name="object 151"/>
          <p:cNvSpPr txBox="1"/>
          <p:nvPr/>
        </p:nvSpPr>
        <p:spPr>
          <a:xfrm>
            <a:off x="5306865" y="2789664"/>
            <a:ext cx="256223" cy="124554"/>
          </a:xfrm>
          <a:prstGeom prst="rect">
            <a:avLst/>
          </a:prstGeom>
        </p:spPr>
        <p:txBody>
          <a:bodyPr vert="horz" wrap="square" lIns="0" tIns="9049" rIns="0" bIns="0" rtlCol="0">
            <a:spAutoFit/>
          </a:bodyPr>
          <a:lstStyle/>
          <a:p>
            <a:pPr marL="9525">
              <a:spcBef>
                <a:spcPts val="71"/>
              </a:spcBef>
            </a:pPr>
            <a:r>
              <a:rPr sz="750" spc="-8" dirty="0">
                <a:solidFill>
                  <a:srgbClr val="FFFFFF"/>
                </a:solidFill>
                <a:latin typeface="Arial"/>
                <a:cs typeface="Arial"/>
              </a:rPr>
              <a:t>100.0</a:t>
            </a:r>
            <a:endParaRPr sz="750">
              <a:latin typeface="Arial"/>
              <a:cs typeface="Arial"/>
            </a:endParaRPr>
          </a:p>
        </p:txBody>
      </p:sp>
      <p:sp>
        <p:nvSpPr>
          <p:cNvPr id="152" name="object 152"/>
          <p:cNvSpPr/>
          <p:nvPr/>
        </p:nvSpPr>
        <p:spPr>
          <a:xfrm>
            <a:off x="4004127" y="5030822"/>
            <a:ext cx="2981801" cy="47625"/>
          </a:xfrm>
          <a:custGeom>
            <a:avLst/>
            <a:gdLst/>
            <a:ahLst/>
            <a:cxnLst/>
            <a:rect l="l" t="t" r="r" b="b"/>
            <a:pathLst>
              <a:path w="3975734" h="63500">
                <a:moveTo>
                  <a:pt x="0" y="0"/>
                </a:moveTo>
                <a:lnTo>
                  <a:pt x="3975439" y="0"/>
                </a:lnTo>
              </a:path>
              <a:path w="3975734" h="63500">
                <a:moveTo>
                  <a:pt x="0" y="0"/>
                </a:moveTo>
                <a:lnTo>
                  <a:pt x="0" y="63320"/>
                </a:lnTo>
              </a:path>
            </a:pathLst>
          </a:custGeom>
          <a:ln w="9129">
            <a:solidFill>
              <a:srgbClr val="000000"/>
            </a:solidFill>
          </a:ln>
        </p:spPr>
        <p:txBody>
          <a:bodyPr wrap="square" lIns="0" tIns="0" rIns="0" bIns="0" rtlCol="0"/>
          <a:lstStyle/>
          <a:p>
            <a:endParaRPr/>
          </a:p>
        </p:txBody>
      </p:sp>
      <p:sp>
        <p:nvSpPr>
          <p:cNvPr id="153" name="object 153"/>
          <p:cNvSpPr txBox="1"/>
          <p:nvPr/>
        </p:nvSpPr>
        <p:spPr>
          <a:xfrm>
            <a:off x="3908419" y="5024502"/>
            <a:ext cx="190976" cy="153472"/>
          </a:xfrm>
          <a:prstGeom prst="rect">
            <a:avLst/>
          </a:prstGeom>
        </p:spPr>
        <p:txBody>
          <a:bodyPr vert="horz" wrap="square" lIns="0" tIns="9049" rIns="0" bIns="0" rtlCol="0">
            <a:spAutoFit/>
          </a:bodyPr>
          <a:lstStyle/>
          <a:p>
            <a:pPr marL="9525">
              <a:spcBef>
                <a:spcPts val="71"/>
              </a:spcBef>
            </a:pPr>
            <a:r>
              <a:rPr sz="938" spc="-19" dirty="0">
                <a:latin typeface="Arial"/>
                <a:cs typeface="Arial"/>
              </a:rPr>
              <a:t>0%</a:t>
            </a:r>
            <a:endParaRPr sz="938">
              <a:latin typeface="Arial"/>
              <a:cs typeface="Arial"/>
            </a:endParaRPr>
          </a:p>
        </p:txBody>
      </p:sp>
      <p:sp>
        <p:nvSpPr>
          <p:cNvPr id="154" name="object 154"/>
          <p:cNvSpPr/>
          <p:nvPr/>
        </p:nvSpPr>
        <p:spPr>
          <a:xfrm>
            <a:off x="4576560" y="5030822"/>
            <a:ext cx="0" cy="47625"/>
          </a:xfrm>
          <a:custGeom>
            <a:avLst/>
            <a:gdLst/>
            <a:ahLst/>
            <a:cxnLst/>
            <a:rect l="l" t="t" r="r" b="b"/>
            <a:pathLst>
              <a:path h="63500">
                <a:moveTo>
                  <a:pt x="0" y="0"/>
                </a:moveTo>
                <a:lnTo>
                  <a:pt x="0" y="63320"/>
                </a:lnTo>
              </a:path>
            </a:pathLst>
          </a:custGeom>
          <a:ln w="9130">
            <a:solidFill>
              <a:srgbClr val="000000"/>
            </a:solidFill>
          </a:ln>
        </p:spPr>
        <p:txBody>
          <a:bodyPr wrap="square" lIns="0" tIns="0" rIns="0" bIns="0" rtlCol="0"/>
          <a:lstStyle/>
          <a:p>
            <a:endParaRPr/>
          </a:p>
        </p:txBody>
      </p:sp>
      <p:sp>
        <p:nvSpPr>
          <p:cNvPr id="155" name="object 155"/>
          <p:cNvSpPr txBox="1"/>
          <p:nvPr/>
        </p:nvSpPr>
        <p:spPr>
          <a:xfrm>
            <a:off x="4447749" y="5024502"/>
            <a:ext cx="256699" cy="153472"/>
          </a:xfrm>
          <a:prstGeom prst="rect">
            <a:avLst/>
          </a:prstGeom>
        </p:spPr>
        <p:txBody>
          <a:bodyPr vert="horz" wrap="square" lIns="0" tIns="9049" rIns="0" bIns="0" rtlCol="0">
            <a:spAutoFit/>
          </a:bodyPr>
          <a:lstStyle/>
          <a:p>
            <a:pPr marL="9525">
              <a:spcBef>
                <a:spcPts val="71"/>
              </a:spcBef>
            </a:pPr>
            <a:r>
              <a:rPr sz="938" spc="-19" dirty="0">
                <a:latin typeface="Arial"/>
                <a:cs typeface="Arial"/>
              </a:rPr>
              <a:t>20%</a:t>
            </a:r>
            <a:endParaRPr sz="938">
              <a:latin typeface="Arial"/>
              <a:cs typeface="Arial"/>
            </a:endParaRPr>
          </a:p>
        </p:txBody>
      </p:sp>
      <p:sp>
        <p:nvSpPr>
          <p:cNvPr id="156" name="object 156"/>
          <p:cNvSpPr/>
          <p:nvPr/>
        </p:nvSpPr>
        <p:spPr>
          <a:xfrm>
            <a:off x="5148779" y="5030822"/>
            <a:ext cx="0" cy="47625"/>
          </a:xfrm>
          <a:custGeom>
            <a:avLst/>
            <a:gdLst/>
            <a:ahLst/>
            <a:cxnLst/>
            <a:rect l="l" t="t" r="r" b="b"/>
            <a:pathLst>
              <a:path h="63500">
                <a:moveTo>
                  <a:pt x="0" y="0"/>
                </a:moveTo>
                <a:lnTo>
                  <a:pt x="0" y="63320"/>
                </a:lnTo>
              </a:path>
            </a:pathLst>
          </a:custGeom>
          <a:ln w="9130">
            <a:solidFill>
              <a:srgbClr val="000000"/>
            </a:solidFill>
          </a:ln>
        </p:spPr>
        <p:txBody>
          <a:bodyPr wrap="square" lIns="0" tIns="0" rIns="0" bIns="0" rtlCol="0"/>
          <a:lstStyle/>
          <a:p>
            <a:endParaRPr/>
          </a:p>
        </p:txBody>
      </p:sp>
      <p:sp>
        <p:nvSpPr>
          <p:cNvPr id="157" name="object 157"/>
          <p:cNvSpPr txBox="1"/>
          <p:nvPr/>
        </p:nvSpPr>
        <p:spPr>
          <a:xfrm>
            <a:off x="5019969" y="5024502"/>
            <a:ext cx="256699" cy="153472"/>
          </a:xfrm>
          <a:prstGeom prst="rect">
            <a:avLst/>
          </a:prstGeom>
        </p:spPr>
        <p:txBody>
          <a:bodyPr vert="horz" wrap="square" lIns="0" tIns="9049" rIns="0" bIns="0" rtlCol="0">
            <a:spAutoFit/>
          </a:bodyPr>
          <a:lstStyle/>
          <a:p>
            <a:pPr marL="9525">
              <a:spcBef>
                <a:spcPts val="71"/>
              </a:spcBef>
            </a:pPr>
            <a:r>
              <a:rPr sz="938" spc="-19" dirty="0">
                <a:latin typeface="Arial"/>
                <a:cs typeface="Arial"/>
              </a:rPr>
              <a:t>40%</a:t>
            </a:r>
            <a:endParaRPr sz="938">
              <a:latin typeface="Arial"/>
              <a:cs typeface="Arial"/>
            </a:endParaRPr>
          </a:p>
        </p:txBody>
      </p:sp>
      <p:sp>
        <p:nvSpPr>
          <p:cNvPr id="158" name="object 158"/>
          <p:cNvSpPr/>
          <p:nvPr/>
        </p:nvSpPr>
        <p:spPr>
          <a:xfrm>
            <a:off x="5721213" y="5030822"/>
            <a:ext cx="0" cy="47625"/>
          </a:xfrm>
          <a:custGeom>
            <a:avLst/>
            <a:gdLst/>
            <a:ahLst/>
            <a:cxnLst/>
            <a:rect l="l" t="t" r="r" b="b"/>
            <a:pathLst>
              <a:path h="63500">
                <a:moveTo>
                  <a:pt x="0" y="0"/>
                </a:moveTo>
                <a:lnTo>
                  <a:pt x="0" y="63320"/>
                </a:lnTo>
              </a:path>
            </a:pathLst>
          </a:custGeom>
          <a:ln w="9130">
            <a:solidFill>
              <a:srgbClr val="000000"/>
            </a:solidFill>
          </a:ln>
        </p:spPr>
        <p:txBody>
          <a:bodyPr wrap="square" lIns="0" tIns="0" rIns="0" bIns="0" rtlCol="0"/>
          <a:lstStyle/>
          <a:p>
            <a:endParaRPr/>
          </a:p>
        </p:txBody>
      </p:sp>
      <p:sp>
        <p:nvSpPr>
          <p:cNvPr id="159" name="object 159"/>
          <p:cNvSpPr txBox="1"/>
          <p:nvPr/>
        </p:nvSpPr>
        <p:spPr>
          <a:xfrm>
            <a:off x="5592402" y="5024502"/>
            <a:ext cx="256699" cy="153472"/>
          </a:xfrm>
          <a:prstGeom prst="rect">
            <a:avLst/>
          </a:prstGeom>
        </p:spPr>
        <p:txBody>
          <a:bodyPr vert="horz" wrap="square" lIns="0" tIns="9049" rIns="0" bIns="0" rtlCol="0">
            <a:spAutoFit/>
          </a:bodyPr>
          <a:lstStyle/>
          <a:p>
            <a:pPr marL="9525">
              <a:spcBef>
                <a:spcPts val="71"/>
              </a:spcBef>
            </a:pPr>
            <a:r>
              <a:rPr sz="938" spc="-19" dirty="0">
                <a:latin typeface="Arial"/>
                <a:cs typeface="Arial"/>
              </a:rPr>
              <a:t>60%</a:t>
            </a:r>
            <a:endParaRPr sz="938">
              <a:latin typeface="Arial"/>
              <a:cs typeface="Arial"/>
            </a:endParaRPr>
          </a:p>
        </p:txBody>
      </p:sp>
      <p:sp>
        <p:nvSpPr>
          <p:cNvPr id="160" name="object 160"/>
          <p:cNvSpPr/>
          <p:nvPr/>
        </p:nvSpPr>
        <p:spPr>
          <a:xfrm>
            <a:off x="6293432" y="5030822"/>
            <a:ext cx="0" cy="47625"/>
          </a:xfrm>
          <a:custGeom>
            <a:avLst/>
            <a:gdLst/>
            <a:ahLst/>
            <a:cxnLst/>
            <a:rect l="l" t="t" r="r" b="b"/>
            <a:pathLst>
              <a:path h="63500">
                <a:moveTo>
                  <a:pt x="0" y="0"/>
                </a:moveTo>
                <a:lnTo>
                  <a:pt x="0" y="63320"/>
                </a:lnTo>
              </a:path>
            </a:pathLst>
          </a:custGeom>
          <a:ln w="9130">
            <a:solidFill>
              <a:srgbClr val="000000"/>
            </a:solidFill>
          </a:ln>
        </p:spPr>
        <p:txBody>
          <a:bodyPr wrap="square" lIns="0" tIns="0" rIns="0" bIns="0" rtlCol="0"/>
          <a:lstStyle/>
          <a:p>
            <a:endParaRPr/>
          </a:p>
        </p:txBody>
      </p:sp>
      <p:sp>
        <p:nvSpPr>
          <p:cNvPr id="161" name="object 161"/>
          <p:cNvSpPr txBox="1"/>
          <p:nvPr/>
        </p:nvSpPr>
        <p:spPr>
          <a:xfrm>
            <a:off x="6164621" y="5024502"/>
            <a:ext cx="256699" cy="153472"/>
          </a:xfrm>
          <a:prstGeom prst="rect">
            <a:avLst/>
          </a:prstGeom>
        </p:spPr>
        <p:txBody>
          <a:bodyPr vert="horz" wrap="square" lIns="0" tIns="9049" rIns="0" bIns="0" rtlCol="0">
            <a:spAutoFit/>
          </a:bodyPr>
          <a:lstStyle/>
          <a:p>
            <a:pPr marL="9525">
              <a:spcBef>
                <a:spcPts val="71"/>
              </a:spcBef>
            </a:pPr>
            <a:r>
              <a:rPr sz="938" spc="-19" dirty="0">
                <a:latin typeface="Arial"/>
                <a:cs typeface="Arial"/>
              </a:rPr>
              <a:t>80%</a:t>
            </a:r>
            <a:endParaRPr sz="938">
              <a:latin typeface="Arial"/>
              <a:cs typeface="Arial"/>
            </a:endParaRPr>
          </a:p>
        </p:txBody>
      </p:sp>
      <p:sp>
        <p:nvSpPr>
          <p:cNvPr id="162" name="object 162"/>
          <p:cNvSpPr/>
          <p:nvPr/>
        </p:nvSpPr>
        <p:spPr>
          <a:xfrm>
            <a:off x="6865866" y="5030822"/>
            <a:ext cx="0" cy="47625"/>
          </a:xfrm>
          <a:custGeom>
            <a:avLst/>
            <a:gdLst/>
            <a:ahLst/>
            <a:cxnLst/>
            <a:rect l="l" t="t" r="r" b="b"/>
            <a:pathLst>
              <a:path h="63500">
                <a:moveTo>
                  <a:pt x="0" y="0"/>
                </a:moveTo>
                <a:lnTo>
                  <a:pt x="0" y="63320"/>
                </a:lnTo>
              </a:path>
            </a:pathLst>
          </a:custGeom>
          <a:ln w="9130">
            <a:solidFill>
              <a:srgbClr val="000000"/>
            </a:solidFill>
          </a:ln>
        </p:spPr>
        <p:txBody>
          <a:bodyPr wrap="square" lIns="0" tIns="0" rIns="0" bIns="0" rtlCol="0"/>
          <a:lstStyle/>
          <a:p>
            <a:endParaRPr/>
          </a:p>
        </p:txBody>
      </p:sp>
      <p:sp>
        <p:nvSpPr>
          <p:cNvPr id="163" name="object 163"/>
          <p:cNvSpPr txBox="1"/>
          <p:nvPr/>
        </p:nvSpPr>
        <p:spPr>
          <a:xfrm>
            <a:off x="6704522" y="5024502"/>
            <a:ext cx="322898" cy="153472"/>
          </a:xfrm>
          <a:prstGeom prst="rect">
            <a:avLst/>
          </a:prstGeom>
        </p:spPr>
        <p:txBody>
          <a:bodyPr vert="horz" wrap="square" lIns="0" tIns="9049" rIns="0" bIns="0" rtlCol="0">
            <a:spAutoFit/>
          </a:bodyPr>
          <a:lstStyle/>
          <a:p>
            <a:pPr marL="9525">
              <a:spcBef>
                <a:spcPts val="71"/>
              </a:spcBef>
            </a:pPr>
            <a:r>
              <a:rPr sz="938" spc="-15" dirty="0">
                <a:latin typeface="Arial"/>
                <a:cs typeface="Arial"/>
              </a:rPr>
              <a:t>100%</a:t>
            </a:r>
            <a:endParaRPr sz="938">
              <a:latin typeface="Arial"/>
              <a:cs typeface="Arial"/>
            </a:endParaRPr>
          </a:p>
        </p:txBody>
      </p:sp>
      <p:sp>
        <p:nvSpPr>
          <p:cNvPr id="164" name="object 164"/>
          <p:cNvSpPr/>
          <p:nvPr/>
        </p:nvSpPr>
        <p:spPr>
          <a:xfrm>
            <a:off x="4004123" y="2698000"/>
            <a:ext cx="0" cy="2333149"/>
          </a:xfrm>
          <a:custGeom>
            <a:avLst/>
            <a:gdLst/>
            <a:ahLst/>
            <a:cxnLst/>
            <a:rect l="l" t="t" r="r" b="b"/>
            <a:pathLst>
              <a:path h="3110865">
                <a:moveTo>
                  <a:pt x="0" y="3110428"/>
                </a:moveTo>
                <a:lnTo>
                  <a:pt x="0" y="0"/>
                </a:lnTo>
              </a:path>
            </a:pathLst>
          </a:custGeom>
          <a:ln w="9130">
            <a:solidFill>
              <a:srgbClr val="000000"/>
            </a:solidFill>
          </a:ln>
        </p:spPr>
        <p:txBody>
          <a:bodyPr wrap="square" lIns="0" tIns="0" rIns="0" bIns="0" rtlCol="0"/>
          <a:lstStyle/>
          <a:p>
            <a:endParaRPr/>
          </a:p>
        </p:txBody>
      </p:sp>
      <p:sp>
        <p:nvSpPr>
          <p:cNvPr id="165" name="object 165"/>
          <p:cNvSpPr txBox="1"/>
          <p:nvPr/>
        </p:nvSpPr>
        <p:spPr>
          <a:xfrm>
            <a:off x="560313" y="2744447"/>
            <a:ext cx="3428524" cy="2135521"/>
          </a:xfrm>
          <a:prstGeom prst="rect">
            <a:avLst/>
          </a:prstGeom>
        </p:spPr>
        <p:txBody>
          <a:bodyPr vert="horz" wrap="square" lIns="0" tIns="9525" rIns="0" bIns="0" rtlCol="0">
            <a:spAutoFit/>
          </a:bodyPr>
          <a:lstStyle/>
          <a:p>
            <a:pPr marL="1609725" marR="21907" indent="-516255" algn="r">
              <a:lnSpc>
                <a:spcPct val="154800"/>
              </a:lnSpc>
              <a:spcBef>
                <a:spcPts val="75"/>
              </a:spcBef>
            </a:pPr>
            <a:r>
              <a:rPr sz="750" dirty="0">
                <a:latin typeface="Arial"/>
                <a:cs typeface="Arial"/>
              </a:rPr>
              <a:t>Culinary</a:t>
            </a:r>
            <a:r>
              <a:rPr sz="750" spc="180" dirty="0">
                <a:latin typeface="Arial"/>
                <a:cs typeface="Arial"/>
              </a:rPr>
              <a:t> </a:t>
            </a:r>
            <a:r>
              <a:rPr sz="750" dirty="0">
                <a:latin typeface="Arial"/>
                <a:cs typeface="Arial"/>
              </a:rPr>
              <a:t>Entertainment</a:t>
            </a:r>
            <a:r>
              <a:rPr sz="750" spc="176" dirty="0">
                <a:latin typeface="Arial"/>
                <a:cs typeface="Arial"/>
              </a:rPr>
              <a:t> </a:t>
            </a:r>
            <a:r>
              <a:rPr sz="750" dirty="0">
                <a:latin typeface="Arial"/>
                <a:cs typeface="Arial"/>
              </a:rPr>
              <a:t>and</a:t>
            </a:r>
            <a:r>
              <a:rPr sz="750" spc="-11" dirty="0">
                <a:latin typeface="Arial"/>
                <a:cs typeface="Arial"/>
              </a:rPr>
              <a:t> </a:t>
            </a:r>
            <a:r>
              <a:rPr sz="750" dirty="0">
                <a:latin typeface="Arial"/>
                <a:cs typeface="Arial"/>
              </a:rPr>
              <a:t>Personal</a:t>
            </a:r>
            <a:r>
              <a:rPr sz="750" spc="-15" dirty="0">
                <a:latin typeface="Arial"/>
                <a:cs typeface="Arial"/>
              </a:rPr>
              <a:t> </a:t>
            </a:r>
            <a:r>
              <a:rPr sz="750" dirty="0">
                <a:latin typeface="Arial"/>
                <a:cs typeface="Arial"/>
              </a:rPr>
              <a:t>Services</a:t>
            </a:r>
            <a:r>
              <a:rPr sz="750" spc="180" dirty="0">
                <a:latin typeface="Arial"/>
                <a:cs typeface="Arial"/>
              </a:rPr>
              <a:t> </a:t>
            </a:r>
            <a:r>
              <a:rPr sz="750" spc="-8" dirty="0">
                <a:latin typeface="Arial"/>
                <a:cs typeface="Arial"/>
              </a:rPr>
              <a:t>Other. English</a:t>
            </a:r>
            <a:r>
              <a:rPr sz="750" spc="-23" dirty="0">
                <a:latin typeface="Arial"/>
                <a:cs typeface="Arial"/>
              </a:rPr>
              <a:t> </a:t>
            </a:r>
            <a:r>
              <a:rPr sz="750" dirty="0">
                <a:latin typeface="Arial"/>
                <a:cs typeface="Arial"/>
              </a:rPr>
              <a:t>Language</a:t>
            </a:r>
            <a:r>
              <a:rPr sz="750" spc="-15" dirty="0">
                <a:latin typeface="Arial"/>
                <a:cs typeface="Arial"/>
              </a:rPr>
              <a:t> </a:t>
            </a:r>
            <a:r>
              <a:rPr sz="750" dirty="0">
                <a:latin typeface="Arial"/>
                <a:cs typeface="Arial"/>
              </a:rPr>
              <a:t>and</a:t>
            </a:r>
            <a:r>
              <a:rPr sz="750" spc="-15" dirty="0">
                <a:latin typeface="Arial"/>
                <a:cs typeface="Arial"/>
              </a:rPr>
              <a:t> </a:t>
            </a:r>
            <a:r>
              <a:rPr sz="750" dirty="0">
                <a:latin typeface="Arial"/>
                <a:cs typeface="Arial"/>
              </a:rPr>
              <a:t>Literature</a:t>
            </a:r>
            <a:r>
              <a:rPr sz="750" spc="176" dirty="0">
                <a:latin typeface="Arial"/>
                <a:cs typeface="Arial"/>
              </a:rPr>
              <a:t> </a:t>
            </a:r>
            <a:r>
              <a:rPr sz="750" spc="-8" dirty="0">
                <a:latin typeface="Arial"/>
                <a:cs typeface="Arial"/>
              </a:rPr>
              <a:t>General.</a:t>
            </a:r>
            <a:endParaRPr sz="750">
              <a:latin typeface="Arial"/>
              <a:cs typeface="Arial"/>
            </a:endParaRPr>
          </a:p>
          <a:p>
            <a:pPr marL="851535" marR="13811" indent="-210503" algn="r">
              <a:lnSpc>
                <a:spcPct val="154700"/>
              </a:lnSpc>
            </a:pPr>
            <a:r>
              <a:rPr sz="750" dirty="0">
                <a:latin typeface="Arial"/>
                <a:cs typeface="Arial"/>
              </a:rPr>
              <a:t>Computer</a:t>
            </a:r>
            <a:r>
              <a:rPr sz="750" spc="-23"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Information</a:t>
            </a:r>
            <a:r>
              <a:rPr sz="750" spc="-23" dirty="0">
                <a:latin typeface="Arial"/>
                <a:cs typeface="Arial"/>
              </a:rPr>
              <a:t> </a:t>
            </a:r>
            <a:r>
              <a:rPr sz="750" dirty="0">
                <a:latin typeface="Arial"/>
                <a:cs typeface="Arial"/>
              </a:rPr>
              <a:t>Sciences</a:t>
            </a:r>
            <a:r>
              <a:rPr sz="750" spc="-23" dirty="0">
                <a:latin typeface="Arial"/>
                <a:cs typeface="Arial"/>
              </a:rPr>
              <a:t> </a:t>
            </a:r>
            <a:r>
              <a:rPr sz="750" dirty="0">
                <a:latin typeface="Arial"/>
                <a:cs typeface="Arial"/>
              </a:rPr>
              <a:t>and</a:t>
            </a:r>
            <a:r>
              <a:rPr sz="750" spc="-19" dirty="0">
                <a:latin typeface="Arial"/>
                <a:cs typeface="Arial"/>
              </a:rPr>
              <a:t> </a:t>
            </a:r>
            <a:r>
              <a:rPr sz="750" dirty="0">
                <a:latin typeface="Arial"/>
                <a:cs typeface="Arial"/>
              </a:rPr>
              <a:t>Support</a:t>
            </a:r>
            <a:r>
              <a:rPr sz="750" spc="-23" dirty="0">
                <a:latin typeface="Arial"/>
                <a:cs typeface="Arial"/>
              </a:rPr>
              <a:t> </a:t>
            </a:r>
            <a:r>
              <a:rPr sz="750" dirty="0">
                <a:latin typeface="Arial"/>
                <a:cs typeface="Arial"/>
              </a:rPr>
              <a:t>Services</a:t>
            </a:r>
            <a:r>
              <a:rPr sz="750" spc="165" dirty="0">
                <a:latin typeface="Arial"/>
                <a:cs typeface="Arial"/>
              </a:rPr>
              <a:t> </a:t>
            </a:r>
            <a:r>
              <a:rPr sz="750" spc="-8" dirty="0">
                <a:latin typeface="Arial"/>
                <a:cs typeface="Arial"/>
              </a:rPr>
              <a:t>Other. </a:t>
            </a:r>
            <a:r>
              <a:rPr sz="750" dirty="0">
                <a:latin typeface="Arial"/>
                <a:cs typeface="Arial"/>
              </a:rPr>
              <a:t>Cosmetology</a:t>
            </a:r>
            <a:r>
              <a:rPr sz="750" spc="-26"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Related</a:t>
            </a:r>
            <a:r>
              <a:rPr sz="750" spc="-23" dirty="0">
                <a:latin typeface="Arial"/>
                <a:cs typeface="Arial"/>
              </a:rPr>
              <a:t> </a:t>
            </a:r>
            <a:r>
              <a:rPr sz="750" dirty="0">
                <a:latin typeface="Arial"/>
                <a:cs typeface="Arial"/>
              </a:rPr>
              <a:t>Personal</a:t>
            </a:r>
            <a:r>
              <a:rPr sz="750" spc="-26" dirty="0">
                <a:latin typeface="Arial"/>
                <a:cs typeface="Arial"/>
              </a:rPr>
              <a:t> </a:t>
            </a:r>
            <a:r>
              <a:rPr sz="750" spc="-8" dirty="0">
                <a:latin typeface="Arial"/>
                <a:cs typeface="Arial"/>
              </a:rPr>
              <a:t>Grooming</a:t>
            </a:r>
            <a:r>
              <a:rPr sz="750" spc="-23" dirty="0">
                <a:latin typeface="Arial"/>
                <a:cs typeface="Arial"/>
              </a:rPr>
              <a:t> </a:t>
            </a:r>
            <a:r>
              <a:rPr sz="750" spc="-8" dirty="0">
                <a:latin typeface="Arial"/>
                <a:cs typeface="Arial"/>
              </a:rPr>
              <a:t>Services. </a:t>
            </a:r>
            <a:r>
              <a:rPr sz="750" dirty="0">
                <a:latin typeface="Arial"/>
                <a:cs typeface="Arial"/>
              </a:rPr>
              <a:t>Somatic</a:t>
            </a:r>
            <a:r>
              <a:rPr sz="750" spc="-23" dirty="0">
                <a:latin typeface="Arial"/>
                <a:cs typeface="Arial"/>
              </a:rPr>
              <a:t> </a:t>
            </a:r>
            <a:r>
              <a:rPr sz="750" dirty="0">
                <a:latin typeface="Arial"/>
                <a:cs typeface="Arial"/>
              </a:rPr>
              <a:t>Bodywork</a:t>
            </a:r>
            <a:r>
              <a:rPr sz="750" spc="-23"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Related</a:t>
            </a:r>
            <a:r>
              <a:rPr sz="750" spc="-23" dirty="0">
                <a:latin typeface="Arial"/>
                <a:cs typeface="Arial"/>
              </a:rPr>
              <a:t> </a:t>
            </a:r>
            <a:r>
              <a:rPr sz="750" dirty="0">
                <a:latin typeface="Arial"/>
                <a:cs typeface="Arial"/>
              </a:rPr>
              <a:t>Therapeutic</a:t>
            </a:r>
            <a:r>
              <a:rPr sz="750" spc="-19" dirty="0">
                <a:latin typeface="Arial"/>
                <a:cs typeface="Arial"/>
              </a:rPr>
              <a:t> </a:t>
            </a:r>
            <a:r>
              <a:rPr sz="750" spc="-8" dirty="0">
                <a:latin typeface="Arial"/>
                <a:cs typeface="Arial"/>
              </a:rPr>
              <a:t>Services.</a:t>
            </a:r>
            <a:r>
              <a:rPr sz="750" spc="375" dirty="0">
                <a:latin typeface="Arial"/>
                <a:cs typeface="Arial"/>
              </a:rPr>
              <a:t> </a:t>
            </a:r>
            <a:r>
              <a:rPr sz="750" dirty="0">
                <a:latin typeface="Arial"/>
                <a:cs typeface="Arial"/>
              </a:rPr>
              <a:t>Human</a:t>
            </a:r>
            <a:r>
              <a:rPr sz="750" spc="-23" dirty="0">
                <a:latin typeface="Arial"/>
                <a:cs typeface="Arial"/>
              </a:rPr>
              <a:t> </a:t>
            </a:r>
            <a:r>
              <a:rPr sz="750" dirty="0">
                <a:latin typeface="Arial"/>
                <a:cs typeface="Arial"/>
              </a:rPr>
              <a:t>Development</a:t>
            </a:r>
            <a:r>
              <a:rPr sz="750" spc="169" dirty="0">
                <a:latin typeface="Arial"/>
                <a:cs typeface="Arial"/>
              </a:rPr>
              <a:t> </a:t>
            </a:r>
            <a:r>
              <a:rPr sz="750" dirty="0">
                <a:latin typeface="Arial"/>
                <a:cs typeface="Arial"/>
              </a:rPr>
              <a:t>Family</a:t>
            </a:r>
            <a:r>
              <a:rPr sz="750" spc="-23" dirty="0">
                <a:latin typeface="Arial"/>
                <a:cs typeface="Arial"/>
              </a:rPr>
              <a:t> </a:t>
            </a:r>
            <a:r>
              <a:rPr sz="750" dirty="0">
                <a:latin typeface="Arial"/>
                <a:cs typeface="Arial"/>
              </a:rPr>
              <a:t>Studies</a:t>
            </a:r>
            <a:r>
              <a:rPr sz="750" spc="169" dirty="0">
                <a:latin typeface="Arial"/>
                <a:cs typeface="Arial"/>
              </a:rPr>
              <a:t> </a:t>
            </a:r>
            <a:r>
              <a:rPr sz="750" dirty="0">
                <a:latin typeface="Arial"/>
                <a:cs typeface="Arial"/>
              </a:rPr>
              <a:t>and</a:t>
            </a:r>
            <a:r>
              <a:rPr sz="750" spc="-19" dirty="0">
                <a:latin typeface="Arial"/>
                <a:cs typeface="Arial"/>
              </a:rPr>
              <a:t> </a:t>
            </a:r>
            <a:r>
              <a:rPr sz="750" dirty="0">
                <a:latin typeface="Arial"/>
                <a:cs typeface="Arial"/>
              </a:rPr>
              <a:t>Related</a:t>
            </a:r>
            <a:r>
              <a:rPr sz="750" spc="-23" dirty="0">
                <a:latin typeface="Arial"/>
                <a:cs typeface="Arial"/>
              </a:rPr>
              <a:t> </a:t>
            </a:r>
            <a:r>
              <a:rPr sz="750" spc="-8" dirty="0">
                <a:latin typeface="Arial"/>
                <a:cs typeface="Arial"/>
              </a:rPr>
              <a:t>Services. </a:t>
            </a:r>
            <a:r>
              <a:rPr sz="750" dirty="0">
                <a:latin typeface="Arial"/>
                <a:cs typeface="Arial"/>
              </a:rPr>
              <a:t>Radio</a:t>
            </a:r>
            <a:r>
              <a:rPr sz="750" spc="150" dirty="0">
                <a:latin typeface="Arial"/>
                <a:cs typeface="Arial"/>
              </a:rPr>
              <a:t> </a:t>
            </a:r>
            <a:r>
              <a:rPr sz="750" dirty="0">
                <a:latin typeface="Arial"/>
                <a:cs typeface="Arial"/>
              </a:rPr>
              <a:t>Television</a:t>
            </a:r>
            <a:r>
              <a:rPr sz="750" spc="150" dirty="0">
                <a:latin typeface="Arial"/>
                <a:cs typeface="Arial"/>
              </a:rPr>
              <a:t> </a:t>
            </a:r>
            <a:r>
              <a:rPr sz="750" dirty="0">
                <a:latin typeface="Arial"/>
                <a:cs typeface="Arial"/>
              </a:rPr>
              <a:t>and</a:t>
            </a:r>
            <a:r>
              <a:rPr sz="750" spc="-26" dirty="0">
                <a:latin typeface="Arial"/>
                <a:cs typeface="Arial"/>
              </a:rPr>
              <a:t> </a:t>
            </a:r>
            <a:r>
              <a:rPr sz="750" dirty="0">
                <a:latin typeface="Arial"/>
                <a:cs typeface="Arial"/>
              </a:rPr>
              <a:t>Digital</a:t>
            </a:r>
            <a:r>
              <a:rPr sz="750" spc="-30" dirty="0">
                <a:latin typeface="Arial"/>
                <a:cs typeface="Arial"/>
              </a:rPr>
              <a:t> </a:t>
            </a:r>
            <a:r>
              <a:rPr sz="750" spc="-8" dirty="0">
                <a:latin typeface="Arial"/>
                <a:cs typeface="Arial"/>
              </a:rPr>
              <a:t>Communication.</a:t>
            </a:r>
            <a:endParaRPr sz="750">
              <a:latin typeface="Arial"/>
              <a:cs typeface="Arial"/>
            </a:endParaRPr>
          </a:p>
          <a:p>
            <a:pPr marL="1157764" marR="20479" indent="231458" algn="r">
              <a:lnSpc>
                <a:spcPts val="1395"/>
              </a:lnSpc>
              <a:spcBef>
                <a:spcPts val="127"/>
              </a:spcBef>
            </a:pPr>
            <a:r>
              <a:rPr sz="750" dirty="0">
                <a:latin typeface="Arial"/>
                <a:cs typeface="Arial"/>
              </a:rPr>
              <a:t>Dental</a:t>
            </a:r>
            <a:r>
              <a:rPr sz="750" spc="-23" dirty="0">
                <a:latin typeface="Arial"/>
                <a:cs typeface="Arial"/>
              </a:rPr>
              <a:t> </a:t>
            </a:r>
            <a:r>
              <a:rPr sz="750" dirty="0">
                <a:latin typeface="Arial"/>
                <a:cs typeface="Arial"/>
              </a:rPr>
              <a:t>Support</a:t>
            </a:r>
            <a:r>
              <a:rPr sz="750" spc="-23" dirty="0">
                <a:latin typeface="Arial"/>
                <a:cs typeface="Arial"/>
              </a:rPr>
              <a:t> </a:t>
            </a:r>
            <a:r>
              <a:rPr sz="750" dirty="0">
                <a:latin typeface="Arial"/>
                <a:cs typeface="Arial"/>
              </a:rPr>
              <a:t>Services</a:t>
            </a:r>
            <a:r>
              <a:rPr sz="750" spc="-23"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Allied</a:t>
            </a:r>
            <a:r>
              <a:rPr sz="750" spc="-23" dirty="0">
                <a:latin typeface="Arial"/>
                <a:cs typeface="Arial"/>
              </a:rPr>
              <a:t> </a:t>
            </a:r>
            <a:r>
              <a:rPr sz="750" spc="-8" dirty="0">
                <a:latin typeface="Arial"/>
                <a:cs typeface="Arial"/>
              </a:rPr>
              <a:t>Professions. </a:t>
            </a:r>
            <a:r>
              <a:rPr sz="750" dirty="0">
                <a:latin typeface="Arial"/>
                <a:cs typeface="Arial"/>
              </a:rPr>
              <a:t>Business</a:t>
            </a:r>
            <a:r>
              <a:rPr sz="750" spc="-19" dirty="0">
                <a:latin typeface="Arial"/>
                <a:cs typeface="Arial"/>
              </a:rPr>
              <a:t> </a:t>
            </a:r>
            <a:r>
              <a:rPr sz="750" dirty="0">
                <a:latin typeface="Arial"/>
                <a:cs typeface="Arial"/>
              </a:rPr>
              <a:t>Operations</a:t>
            </a:r>
            <a:r>
              <a:rPr sz="750" spc="-19" dirty="0">
                <a:latin typeface="Arial"/>
                <a:cs typeface="Arial"/>
              </a:rPr>
              <a:t> </a:t>
            </a:r>
            <a:r>
              <a:rPr sz="750" dirty="0">
                <a:latin typeface="Arial"/>
                <a:cs typeface="Arial"/>
              </a:rPr>
              <a:t>Support</a:t>
            </a:r>
            <a:r>
              <a:rPr sz="750" spc="-15" dirty="0">
                <a:latin typeface="Arial"/>
                <a:cs typeface="Arial"/>
              </a:rPr>
              <a:t> </a:t>
            </a:r>
            <a:r>
              <a:rPr sz="750" dirty="0">
                <a:latin typeface="Arial"/>
                <a:cs typeface="Arial"/>
              </a:rPr>
              <a:t>and</a:t>
            </a:r>
            <a:r>
              <a:rPr sz="750" spc="-19" dirty="0">
                <a:latin typeface="Arial"/>
                <a:cs typeface="Arial"/>
              </a:rPr>
              <a:t> </a:t>
            </a:r>
            <a:r>
              <a:rPr sz="750" dirty="0">
                <a:latin typeface="Arial"/>
                <a:cs typeface="Arial"/>
              </a:rPr>
              <a:t>Assistant</a:t>
            </a:r>
            <a:r>
              <a:rPr sz="750" spc="-19" dirty="0">
                <a:latin typeface="Arial"/>
                <a:cs typeface="Arial"/>
              </a:rPr>
              <a:t> </a:t>
            </a:r>
            <a:r>
              <a:rPr sz="750" spc="-8" dirty="0">
                <a:latin typeface="Arial"/>
                <a:cs typeface="Arial"/>
              </a:rPr>
              <a:t>Services.</a:t>
            </a:r>
            <a:endParaRPr sz="750">
              <a:latin typeface="Arial"/>
              <a:cs typeface="Arial"/>
            </a:endParaRPr>
          </a:p>
          <a:p>
            <a:pPr marR="15716" algn="r">
              <a:spcBef>
                <a:spcPts val="360"/>
              </a:spcBef>
            </a:pPr>
            <a:r>
              <a:rPr sz="750" dirty="0">
                <a:latin typeface="Arial"/>
                <a:cs typeface="Arial"/>
              </a:rPr>
              <a:t>Teacher</a:t>
            </a:r>
            <a:r>
              <a:rPr sz="750" spc="-19" dirty="0">
                <a:latin typeface="Arial"/>
                <a:cs typeface="Arial"/>
              </a:rPr>
              <a:t> </a:t>
            </a:r>
            <a:r>
              <a:rPr sz="750" dirty="0">
                <a:latin typeface="Arial"/>
                <a:cs typeface="Arial"/>
              </a:rPr>
              <a:t>Education</a:t>
            </a:r>
            <a:r>
              <a:rPr sz="750" spc="-19" dirty="0">
                <a:latin typeface="Arial"/>
                <a:cs typeface="Arial"/>
              </a:rPr>
              <a:t> </a:t>
            </a:r>
            <a:r>
              <a:rPr sz="750" dirty="0">
                <a:latin typeface="Arial"/>
                <a:cs typeface="Arial"/>
              </a:rPr>
              <a:t>and</a:t>
            </a:r>
            <a:r>
              <a:rPr sz="750" spc="-19" dirty="0">
                <a:latin typeface="Arial"/>
                <a:cs typeface="Arial"/>
              </a:rPr>
              <a:t> </a:t>
            </a:r>
            <a:r>
              <a:rPr sz="750" spc="-8" dirty="0">
                <a:latin typeface="Arial"/>
                <a:cs typeface="Arial"/>
              </a:rPr>
              <a:t>Professional</a:t>
            </a:r>
            <a:r>
              <a:rPr sz="750" spc="-19" dirty="0">
                <a:latin typeface="Arial"/>
                <a:cs typeface="Arial"/>
              </a:rPr>
              <a:t> </a:t>
            </a:r>
            <a:r>
              <a:rPr sz="750" dirty="0">
                <a:latin typeface="Arial"/>
                <a:cs typeface="Arial"/>
              </a:rPr>
              <a:t>Development</a:t>
            </a:r>
            <a:r>
              <a:rPr sz="750" spc="172" dirty="0">
                <a:latin typeface="Arial"/>
                <a:cs typeface="Arial"/>
              </a:rPr>
              <a:t> </a:t>
            </a:r>
            <a:r>
              <a:rPr sz="750" dirty="0">
                <a:latin typeface="Arial"/>
                <a:cs typeface="Arial"/>
              </a:rPr>
              <a:t>Specific</a:t>
            </a:r>
            <a:r>
              <a:rPr sz="750" spc="-19" dirty="0">
                <a:latin typeface="Arial"/>
                <a:cs typeface="Arial"/>
              </a:rPr>
              <a:t> </a:t>
            </a:r>
            <a:r>
              <a:rPr sz="750" dirty="0">
                <a:latin typeface="Arial"/>
                <a:cs typeface="Arial"/>
              </a:rPr>
              <a:t>Levels</a:t>
            </a:r>
            <a:r>
              <a:rPr sz="750" spc="-19" dirty="0">
                <a:latin typeface="Arial"/>
                <a:cs typeface="Arial"/>
              </a:rPr>
              <a:t> </a:t>
            </a:r>
            <a:r>
              <a:rPr sz="750" dirty="0">
                <a:latin typeface="Arial"/>
                <a:cs typeface="Arial"/>
              </a:rPr>
              <a:t>and</a:t>
            </a:r>
            <a:r>
              <a:rPr sz="750" spc="-19" dirty="0">
                <a:latin typeface="Arial"/>
                <a:cs typeface="Arial"/>
              </a:rPr>
              <a:t> </a:t>
            </a:r>
            <a:r>
              <a:rPr sz="750" spc="-8" dirty="0">
                <a:latin typeface="Arial"/>
                <a:cs typeface="Arial"/>
              </a:rPr>
              <a:t>Methods.</a:t>
            </a:r>
            <a:endParaRPr sz="750">
              <a:latin typeface="Arial"/>
              <a:cs typeface="Arial"/>
            </a:endParaRPr>
          </a:p>
          <a:p>
            <a:pPr marL="1510189" marR="3810" indent="-456724" algn="r">
              <a:lnSpc>
                <a:spcPct val="154800"/>
              </a:lnSpc>
            </a:pPr>
            <a:r>
              <a:rPr sz="750" spc="-8" dirty="0">
                <a:latin typeface="Arial"/>
                <a:cs typeface="Arial"/>
              </a:rPr>
              <a:t>Audiovisual</a:t>
            </a:r>
            <a:r>
              <a:rPr sz="750" spc="19" dirty="0">
                <a:latin typeface="Arial"/>
                <a:cs typeface="Arial"/>
              </a:rPr>
              <a:t> </a:t>
            </a:r>
            <a:r>
              <a:rPr sz="750" spc="-8" dirty="0">
                <a:latin typeface="Arial"/>
                <a:cs typeface="Arial"/>
              </a:rPr>
              <a:t>Communications</a:t>
            </a:r>
            <a:r>
              <a:rPr sz="750" spc="26" dirty="0">
                <a:latin typeface="Arial"/>
                <a:cs typeface="Arial"/>
              </a:rPr>
              <a:t> </a:t>
            </a:r>
            <a:r>
              <a:rPr sz="750" spc="-8" dirty="0">
                <a:latin typeface="Arial"/>
                <a:cs typeface="Arial"/>
              </a:rPr>
              <a:t>Technologies/Technicians. </a:t>
            </a:r>
            <a:r>
              <a:rPr sz="750" dirty="0">
                <a:latin typeface="Arial"/>
                <a:cs typeface="Arial"/>
              </a:rPr>
              <a:t>Allied</a:t>
            </a:r>
            <a:r>
              <a:rPr sz="750" spc="-15" dirty="0">
                <a:latin typeface="Arial"/>
                <a:cs typeface="Arial"/>
              </a:rPr>
              <a:t> </a:t>
            </a:r>
            <a:r>
              <a:rPr sz="750" dirty="0">
                <a:latin typeface="Arial"/>
                <a:cs typeface="Arial"/>
              </a:rPr>
              <a:t>Health</a:t>
            </a:r>
            <a:r>
              <a:rPr sz="750" spc="-15" dirty="0">
                <a:latin typeface="Arial"/>
                <a:cs typeface="Arial"/>
              </a:rPr>
              <a:t> </a:t>
            </a:r>
            <a:r>
              <a:rPr sz="750" dirty="0">
                <a:latin typeface="Arial"/>
                <a:cs typeface="Arial"/>
              </a:rPr>
              <a:t>and</a:t>
            </a:r>
            <a:r>
              <a:rPr sz="750" spc="-15" dirty="0">
                <a:latin typeface="Arial"/>
                <a:cs typeface="Arial"/>
              </a:rPr>
              <a:t> </a:t>
            </a:r>
            <a:r>
              <a:rPr sz="750" spc="-8" dirty="0">
                <a:latin typeface="Arial"/>
                <a:cs typeface="Arial"/>
              </a:rPr>
              <a:t>Medical</a:t>
            </a:r>
            <a:r>
              <a:rPr sz="750" spc="-11" dirty="0">
                <a:latin typeface="Arial"/>
                <a:cs typeface="Arial"/>
              </a:rPr>
              <a:t> </a:t>
            </a:r>
            <a:r>
              <a:rPr sz="750" spc="-8" dirty="0">
                <a:latin typeface="Arial"/>
                <a:cs typeface="Arial"/>
              </a:rPr>
              <a:t>Assisting</a:t>
            </a:r>
            <a:r>
              <a:rPr sz="750" spc="-15" dirty="0">
                <a:latin typeface="Arial"/>
                <a:cs typeface="Arial"/>
              </a:rPr>
              <a:t> </a:t>
            </a:r>
            <a:r>
              <a:rPr sz="750" spc="-8" dirty="0">
                <a:latin typeface="Arial"/>
                <a:cs typeface="Arial"/>
              </a:rPr>
              <a:t>Services.</a:t>
            </a:r>
            <a:endParaRPr sz="750">
              <a:latin typeface="Arial"/>
              <a:cs typeface="Arial"/>
            </a:endParaRPr>
          </a:p>
        </p:txBody>
      </p:sp>
      <p:grpSp>
        <p:nvGrpSpPr>
          <p:cNvPr id="166" name="object 166"/>
          <p:cNvGrpSpPr/>
          <p:nvPr/>
        </p:nvGrpSpPr>
        <p:grpSpPr>
          <a:xfrm>
            <a:off x="4552588" y="5503589"/>
            <a:ext cx="274320" cy="119063"/>
            <a:chOff x="6070117" y="6195119"/>
            <a:chExt cx="365760" cy="158750"/>
          </a:xfrm>
        </p:grpSpPr>
        <p:sp>
          <p:nvSpPr>
            <p:cNvPr id="167" name="object 167"/>
            <p:cNvSpPr/>
            <p:nvPr/>
          </p:nvSpPr>
          <p:spPr>
            <a:xfrm>
              <a:off x="6070117" y="6195120"/>
              <a:ext cx="365760" cy="158750"/>
            </a:xfrm>
            <a:custGeom>
              <a:avLst/>
              <a:gdLst/>
              <a:ahLst/>
              <a:cxnLst/>
              <a:rect l="l" t="t" r="r" b="b"/>
              <a:pathLst>
                <a:path w="365760" h="158750">
                  <a:moveTo>
                    <a:pt x="365218" y="158304"/>
                  </a:moveTo>
                  <a:lnTo>
                    <a:pt x="0" y="158304"/>
                  </a:lnTo>
                  <a:lnTo>
                    <a:pt x="0" y="0"/>
                  </a:lnTo>
                  <a:lnTo>
                    <a:pt x="365218" y="0"/>
                  </a:lnTo>
                  <a:lnTo>
                    <a:pt x="365218" y="158304"/>
                  </a:lnTo>
                  <a:close/>
                </a:path>
              </a:pathLst>
            </a:custGeom>
            <a:solidFill>
              <a:srgbClr val="80C080"/>
            </a:solidFill>
          </p:spPr>
          <p:txBody>
            <a:bodyPr wrap="square" lIns="0" tIns="0" rIns="0" bIns="0" rtlCol="0"/>
            <a:lstStyle/>
            <a:p>
              <a:endParaRPr/>
            </a:p>
          </p:txBody>
        </p:sp>
        <p:sp>
          <p:nvSpPr>
            <p:cNvPr id="168" name="object 168"/>
            <p:cNvSpPr/>
            <p:nvPr/>
          </p:nvSpPr>
          <p:spPr>
            <a:xfrm>
              <a:off x="6074682" y="6199683"/>
              <a:ext cx="356235" cy="149225"/>
            </a:xfrm>
            <a:custGeom>
              <a:avLst/>
              <a:gdLst/>
              <a:ahLst/>
              <a:cxnLst/>
              <a:rect l="l" t="t" r="r" b="b"/>
              <a:pathLst>
                <a:path w="356235" h="149225">
                  <a:moveTo>
                    <a:pt x="0" y="0"/>
                  </a:moveTo>
                  <a:lnTo>
                    <a:pt x="356086" y="0"/>
                  </a:lnTo>
                  <a:lnTo>
                    <a:pt x="356086" y="149173"/>
                  </a:lnTo>
                  <a:lnTo>
                    <a:pt x="0" y="149173"/>
                  </a:lnTo>
                  <a:lnTo>
                    <a:pt x="0" y="0"/>
                  </a:lnTo>
                  <a:close/>
                </a:path>
              </a:pathLst>
            </a:custGeom>
            <a:ln w="9129">
              <a:solidFill>
                <a:srgbClr val="80C080"/>
              </a:solidFill>
            </a:ln>
          </p:spPr>
          <p:txBody>
            <a:bodyPr wrap="square" lIns="0" tIns="0" rIns="0" bIns="0" rtlCol="0"/>
            <a:lstStyle/>
            <a:p>
              <a:endParaRPr/>
            </a:p>
          </p:txBody>
        </p:sp>
      </p:grpSp>
      <p:grpSp>
        <p:nvGrpSpPr>
          <p:cNvPr id="169" name="object 169"/>
          <p:cNvGrpSpPr/>
          <p:nvPr/>
        </p:nvGrpSpPr>
        <p:grpSpPr>
          <a:xfrm>
            <a:off x="4552588" y="5669806"/>
            <a:ext cx="274320" cy="119063"/>
            <a:chOff x="6070117" y="6416742"/>
            <a:chExt cx="365760" cy="158750"/>
          </a:xfrm>
        </p:grpSpPr>
        <p:sp>
          <p:nvSpPr>
            <p:cNvPr id="170" name="object 170"/>
            <p:cNvSpPr/>
            <p:nvPr/>
          </p:nvSpPr>
          <p:spPr>
            <a:xfrm>
              <a:off x="6070117" y="6416742"/>
              <a:ext cx="365760" cy="158750"/>
            </a:xfrm>
            <a:custGeom>
              <a:avLst/>
              <a:gdLst/>
              <a:ahLst/>
              <a:cxnLst/>
              <a:rect l="l" t="t" r="r" b="b"/>
              <a:pathLst>
                <a:path w="365760" h="158750">
                  <a:moveTo>
                    <a:pt x="365218" y="158588"/>
                  </a:moveTo>
                  <a:lnTo>
                    <a:pt x="0" y="158588"/>
                  </a:lnTo>
                  <a:lnTo>
                    <a:pt x="0" y="0"/>
                  </a:lnTo>
                  <a:lnTo>
                    <a:pt x="365218" y="0"/>
                  </a:lnTo>
                  <a:lnTo>
                    <a:pt x="365218" y="158588"/>
                  </a:lnTo>
                  <a:close/>
                </a:path>
              </a:pathLst>
            </a:custGeom>
            <a:solidFill>
              <a:srgbClr val="FF4D4D"/>
            </a:solidFill>
          </p:spPr>
          <p:txBody>
            <a:bodyPr wrap="square" lIns="0" tIns="0" rIns="0" bIns="0" rtlCol="0"/>
            <a:lstStyle/>
            <a:p>
              <a:endParaRPr/>
            </a:p>
          </p:txBody>
        </p:sp>
        <p:sp>
          <p:nvSpPr>
            <p:cNvPr id="171" name="object 171"/>
            <p:cNvSpPr/>
            <p:nvPr/>
          </p:nvSpPr>
          <p:spPr>
            <a:xfrm>
              <a:off x="6074682" y="6421307"/>
              <a:ext cx="356235" cy="149860"/>
            </a:xfrm>
            <a:custGeom>
              <a:avLst/>
              <a:gdLst/>
              <a:ahLst/>
              <a:cxnLst/>
              <a:rect l="l" t="t" r="r" b="b"/>
              <a:pathLst>
                <a:path w="356235" h="149859">
                  <a:moveTo>
                    <a:pt x="0" y="0"/>
                  </a:moveTo>
                  <a:lnTo>
                    <a:pt x="356086" y="0"/>
                  </a:lnTo>
                  <a:lnTo>
                    <a:pt x="356086" y="149458"/>
                  </a:lnTo>
                  <a:lnTo>
                    <a:pt x="0" y="149458"/>
                  </a:lnTo>
                  <a:lnTo>
                    <a:pt x="0" y="0"/>
                  </a:lnTo>
                  <a:close/>
                </a:path>
              </a:pathLst>
            </a:custGeom>
            <a:ln w="9129">
              <a:solidFill>
                <a:srgbClr val="FF4D4D"/>
              </a:solidFill>
            </a:ln>
          </p:spPr>
          <p:txBody>
            <a:bodyPr wrap="square" lIns="0" tIns="0" rIns="0" bIns="0" rtlCol="0"/>
            <a:lstStyle/>
            <a:p>
              <a:endParaRPr/>
            </a:p>
          </p:txBody>
        </p:sp>
      </p:grpSp>
      <p:sp>
        <p:nvSpPr>
          <p:cNvPr id="172" name="object 172" descr="$PPTXTitle"/>
          <p:cNvSpPr txBox="1">
            <a:spLocks noGrp="1"/>
          </p:cNvSpPr>
          <p:nvPr>
            <p:ph type="title"/>
          </p:nvPr>
        </p:nvSpPr>
        <p:spPr>
          <a:xfrm>
            <a:off x="533400" y="330196"/>
            <a:ext cx="6708458" cy="1325363"/>
          </a:xfrm>
          <a:prstGeom prst="rect">
            <a:avLst/>
          </a:prstGeom>
        </p:spPr>
        <p:txBody>
          <a:bodyPr vert="horz" wrap="square" lIns="0" tIns="9525" rIns="0" bIns="0" rtlCol="0" anchor="t">
            <a:spAutoFit/>
          </a:bodyPr>
          <a:lstStyle/>
          <a:p>
            <a:pPr marL="9525" marR="3810" algn="ctr">
              <a:spcBef>
                <a:spcPts val="75"/>
              </a:spcBef>
            </a:pPr>
            <a:r>
              <a:rPr dirty="0"/>
              <a:t>Most</a:t>
            </a:r>
            <a:r>
              <a:rPr spc="-68" dirty="0"/>
              <a:t> </a:t>
            </a:r>
            <a:r>
              <a:rPr dirty="0"/>
              <a:t>Common</a:t>
            </a:r>
            <a:r>
              <a:rPr spc="-64" dirty="0"/>
              <a:t> </a:t>
            </a:r>
            <a:r>
              <a:rPr dirty="0"/>
              <a:t>Undergraduate</a:t>
            </a:r>
            <a:r>
              <a:rPr spc="-75" dirty="0"/>
              <a:t> </a:t>
            </a:r>
            <a:r>
              <a:rPr spc="-8" dirty="0"/>
              <a:t>Certificate </a:t>
            </a:r>
            <a:r>
              <a:rPr dirty="0"/>
              <a:t>Programs</a:t>
            </a:r>
            <a:r>
              <a:rPr spc="-45" dirty="0"/>
              <a:t> </a:t>
            </a:r>
            <a:r>
              <a:rPr dirty="0"/>
              <a:t>That</a:t>
            </a:r>
            <a:r>
              <a:rPr spc="-34" dirty="0"/>
              <a:t> </a:t>
            </a:r>
            <a:r>
              <a:rPr spc="-15" dirty="0"/>
              <a:t>Fail</a:t>
            </a:r>
          </a:p>
          <a:p>
            <a:pPr algn="ctr">
              <a:spcBef>
                <a:spcPts val="34"/>
              </a:spcBef>
            </a:pPr>
            <a:r>
              <a:rPr sz="1350" i="1" spc="-8" dirty="0">
                <a:latin typeface="Arial"/>
                <a:cs typeface="Arial"/>
              </a:rPr>
              <a:t>Student-Weighted</a:t>
            </a:r>
            <a:endParaRPr sz="1350" dirty="0">
              <a:latin typeface="Arial"/>
              <a:cs typeface="Arial"/>
            </a:endParaRPr>
          </a:p>
        </p:txBody>
      </p:sp>
      <p:sp>
        <p:nvSpPr>
          <p:cNvPr id="173" name="object 173"/>
          <p:cNvSpPr txBox="1"/>
          <p:nvPr/>
        </p:nvSpPr>
        <p:spPr>
          <a:xfrm>
            <a:off x="7516104" y="3358463"/>
            <a:ext cx="989648" cy="1671131"/>
          </a:xfrm>
          <a:prstGeom prst="rect">
            <a:avLst/>
          </a:prstGeom>
        </p:spPr>
        <p:txBody>
          <a:bodyPr vert="horz" wrap="square" lIns="0" tIns="9049" rIns="0" bIns="0" rtlCol="0">
            <a:spAutoFit/>
          </a:bodyPr>
          <a:lstStyle/>
          <a:p>
            <a:pPr marL="9049" marR="3810" algn="ctr">
              <a:spcBef>
                <a:spcPts val="71"/>
              </a:spcBef>
            </a:pPr>
            <a:r>
              <a:rPr sz="1200" b="1" dirty="0">
                <a:solidFill>
                  <a:srgbClr val="FF0000"/>
                </a:solidFill>
                <a:latin typeface="Calibri"/>
                <a:cs typeface="Calibri"/>
              </a:rPr>
              <a:t>100%</a:t>
            </a:r>
            <a:r>
              <a:rPr sz="1200" b="1" spc="-4" dirty="0">
                <a:solidFill>
                  <a:srgbClr val="FF0000"/>
                </a:solidFill>
                <a:latin typeface="Calibri"/>
                <a:cs typeface="Calibri"/>
              </a:rPr>
              <a:t> </a:t>
            </a:r>
            <a:r>
              <a:rPr sz="1200" dirty="0">
                <a:solidFill>
                  <a:srgbClr val="001E27"/>
                </a:solidFill>
                <a:latin typeface="Calibri"/>
                <a:cs typeface="Calibri"/>
              </a:rPr>
              <a:t>of</a:t>
            </a:r>
            <a:r>
              <a:rPr sz="1200" spc="-8" dirty="0">
                <a:solidFill>
                  <a:srgbClr val="001E27"/>
                </a:solidFill>
                <a:latin typeface="Calibri"/>
                <a:cs typeface="Calibri"/>
              </a:rPr>
              <a:t> </a:t>
            </a:r>
            <a:r>
              <a:rPr sz="1200" dirty="0">
                <a:solidFill>
                  <a:srgbClr val="001E27"/>
                </a:solidFill>
                <a:latin typeface="Calibri"/>
                <a:cs typeface="Calibri"/>
              </a:rPr>
              <a:t>Title</a:t>
            </a:r>
            <a:r>
              <a:rPr sz="1200" spc="-30" dirty="0">
                <a:solidFill>
                  <a:srgbClr val="001E27"/>
                </a:solidFill>
                <a:latin typeface="Calibri"/>
                <a:cs typeface="Calibri"/>
              </a:rPr>
              <a:t> </a:t>
            </a:r>
            <a:r>
              <a:rPr sz="1200" spc="-19" dirty="0">
                <a:solidFill>
                  <a:srgbClr val="001E27"/>
                </a:solidFill>
                <a:latin typeface="Calibri"/>
                <a:cs typeface="Calibri"/>
              </a:rPr>
              <a:t>IV </a:t>
            </a:r>
            <a:r>
              <a:rPr sz="1200" dirty="0">
                <a:solidFill>
                  <a:srgbClr val="001E27"/>
                </a:solidFill>
                <a:latin typeface="Calibri"/>
                <a:cs typeface="Calibri"/>
              </a:rPr>
              <a:t>students</a:t>
            </a:r>
            <a:r>
              <a:rPr sz="1200" spc="-68" dirty="0">
                <a:solidFill>
                  <a:srgbClr val="001E27"/>
                </a:solidFill>
                <a:latin typeface="Calibri"/>
                <a:cs typeface="Calibri"/>
              </a:rPr>
              <a:t> </a:t>
            </a:r>
            <a:r>
              <a:rPr sz="1200" spc="-19" dirty="0">
                <a:solidFill>
                  <a:srgbClr val="001E27"/>
                </a:solidFill>
                <a:latin typeface="Calibri"/>
                <a:cs typeface="Calibri"/>
              </a:rPr>
              <a:t>in </a:t>
            </a:r>
            <a:r>
              <a:rPr sz="1200" spc="-8" dirty="0">
                <a:solidFill>
                  <a:srgbClr val="001E27"/>
                </a:solidFill>
                <a:latin typeface="Calibri"/>
                <a:cs typeface="Calibri"/>
              </a:rPr>
              <a:t>undergraduate certificate programs</a:t>
            </a:r>
            <a:r>
              <a:rPr sz="1200" spc="-30" dirty="0">
                <a:solidFill>
                  <a:srgbClr val="001E27"/>
                </a:solidFill>
                <a:latin typeface="Calibri"/>
                <a:cs typeface="Calibri"/>
              </a:rPr>
              <a:t> </a:t>
            </a:r>
            <a:r>
              <a:rPr sz="1200" spc="-19" dirty="0">
                <a:solidFill>
                  <a:srgbClr val="001E27"/>
                </a:solidFill>
                <a:latin typeface="Calibri"/>
                <a:cs typeface="Calibri"/>
              </a:rPr>
              <a:t>in </a:t>
            </a:r>
            <a:r>
              <a:rPr sz="1200" spc="-8" dirty="0">
                <a:solidFill>
                  <a:srgbClr val="001E27"/>
                </a:solidFill>
                <a:latin typeface="Calibri"/>
                <a:cs typeface="Calibri"/>
              </a:rPr>
              <a:t>“Culinary Entertainment, </a:t>
            </a:r>
            <a:r>
              <a:rPr sz="1200" dirty="0">
                <a:solidFill>
                  <a:srgbClr val="001E27"/>
                </a:solidFill>
                <a:latin typeface="Calibri"/>
                <a:cs typeface="Calibri"/>
              </a:rPr>
              <a:t>Other”</a:t>
            </a:r>
            <a:r>
              <a:rPr sz="1200" spc="4" dirty="0">
                <a:solidFill>
                  <a:srgbClr val="001E27"/>
                </a:solidFill>
                <a:latin typeface="Calibri"/>
                <a:cs typeface="Calibri"/>
              </a:rPr>
              <a:t> </a:t>
            </a:r>
            <a:r>
              <a:rPr sz="1200" dirty="0">
                <a:solidFill>
                  <a:srgbClr val="001E27"/>
                </a:solidFill>
                <a:latin typeface="Calibri"/>
                <a:cs typeface="Calibri"/>
              </a:rPr>
              <a:t>fail</a:t>
            </a:r>
            <a:r>
              <a:rPr sz="1200" spc="-23" dirty="0">
                <a:solidFill>
                  <a:srgbClr val="001E27"/>
                </a:solidFill>
                <a:latin typeface="Calibri"/>
                <a:cs typeface="Calibri"/>
              </a:rPr>
              <a:t> </a:t>
            </a:r>
            <a:r>
              <a:rPr sz="1200" spc="-19" dirty="0">
                <a:solidFill>
                  <a:srgbClr val="001E27"/>
                </a:solidFill>
                <a:latin typeface="Calibri"/>
                <a:cs typeface="Calibri"/>
              </a:rPr>
              <a:t>the </a:t>
            </a:r>
            <a:r>
              <a:rPr sz="1200" dirty="0">
                <a:solidFill>
                  <a:srgbClr val="001E27"/>
                </a:solidFill>
                <a:latin typeface="Calibri"/>
                <a:cs typeface="Calibri"/>
              </a:rPr>
              <a:t>proposed</a:t>
            </a:r>
            <a:r>
              <a:rPr sz="1200" spc="-53" dirty="0">
                <a:solidFill>
                  <a:srgbClr val="001E27"/>
                </a:solidFill>
                <a:latin typeface="Calibri"/>
                <a:cs typeface="Calibri"/>
              </a:rPr>
              <a:t> </a:t>
            </a:r>
            <a:r>
              <a:rPr sz="1200" spc="-15" dirty="0">
                <a:solidFill>
                  <a:srgbClr val="001E27"/>
                </a:solidFill>
                <a:latin typeface="Calibri"/>
                <a:cs typeface="Calibri"/>
              </a:rPr>
              <a:t>rule.</a:t>
            </a:r>
            <a:endParaRPr sz="1200">
              <a:latin typeface="Calibri"/>
              <a:cs typeface="Calibri"/>
            </a:endParaRPr>
          </a:p>
        </p:txBody>
      </p:sp>
      <p:grpSp>
        <p:nvGrpSpPr>
          <p:cNvPr id="174" name="object 174"/>
          <p:cNvGrpSpPr/>
          <p:nvPr/>
        </p:nvGrpSpPr>
        <p:grpSpPr>
          <a:xfrm>
            <a:off x="6894448" y="2912056"/>
            <a:ext cx="681038" cy="420529"/>
            <a:chOff x="9192597" y="2739741"/>
            <a:chExt cx="908050" cy="560705"/>
          </a:xfrm>
        </p:grpSpPr>
        <p:sp>
          <p:nvSpPr>
            <p:cNvPr id="175" name="object 175"/>
            <p:cNvSpPr/>
            <p:nvPr/>
          </p:nvSpPr>
          <p:spPr>
            <a:xfrm>
              <a:off x="9273937" y="2789287"/>
              <a:ext cx="807720" cy="492125"/>
            </a:xfrm>
            <a:custGeom>
              <a:avLst/>
              <a:gdLst/>
              <a:ahLst/>
              <a:cxnLst/>
              <a:rect l="l" t="t" r="r" b="b"/>
              <a:pathLst>
                <a:path w="807720" h="492125">
                  <a:moveTo>
                    <a:pt x="807300" y="491680"/>
                  </a:moveTo>
                  <a:lnTo>
                    <a:pt x="0" y="0"/>
                  </a:lnTo>
                </a:path>
              </a:pathLst>
            </a:custGeom>
            <a:ln w="38100">
              <a:solidFill>
                <a:srgbClr val="FF0000"/>
              </a:solidFill>
            </a:ln>
          </p:spPr>
          <p:txBody>
            <a:bodyPr wrap="square" lIns="0" tIns="0" rIns="0" bIns="0" rtlCol="0"/>
            <a:lstStyle/>
            <a:p>
              <a:endParaRPr/>
            </a:p>
          </p:txBody>
        </p:sp>
        <p:sp>
          <p:nvSpPr>
            <p:cNvPr id="176" name="object 176"/>
            <p:cNvSpPr/>
            <p:nvPr/>
          </p:nvSpPr>
          <p:spPr>
            <a:xfrm>
              <a:off x="9192597" y="2739741"/>
              <a:ext cx="127635" cy="108585"/>
            </a:xfrm>
            <a:custGeom>
              <a:avLst/>
              <a:gdLst/>
              <a:ahLst/>
              <a:cxnLst/>
              <a:rect l="l" t="t" r="r" b="b"/>
              <a:pathLst>
                <a:path w="127634" h="108585">
                  <a:moveTo>
                    <a:pt x="0" y="0"/>
                  </a:moveTo>
                  <a:lnTo>
                    <a:pt x="67881" y="108267"/>
                  </a:lnTo>
                  <a:lnTo>
                    <a:pt x="127342" y="10655"/>
                  </a:lnTo>
                  <a:lnTo>
                    <a:pt x="0" y="0"/>
                  </a:lnTo>
                  <a:close/>
                </a:path>
              </a:pathLst>
            </a:custGeom>
            <a:solidFill>
              <a:srgbClr val="FF0000"/>
            </a:solidFill>
          </p:spPr>
          <p:txBody>
            <a:bodyPr wrap="square" lIns="0" tIns="0" rIns="0" bIns="0" rtlCol="0"/>
            <a:lstStyle/>
            <a:p>
              <a:endParaRPr/>
            </a:p>
          </p:txBody>
        </p:sp>
      </p:grpSp>
      <p:sp>
        <p:nvSpPr>
          <p:cNvPr id="177" name="object 177"/>
          <p:cNvSpPr txBox="1"/>
          <p:nvPr/>
        </p:nvSpPr>
        <p:spPr>
          <a:xfrm>
            <a:off x="2266066" y="2392008"/>
            <a:ext cx="4595813"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34" dirty="0">
                <a:solidFill>
                  <a:srgbClr val="001E27"/>
                </a:solidFill>
                <a:latin typeface="Calibri"/>
                <a:cs typeface="Calibri"/>
              </a:rPr>
              <a:t> </a:t>
            </a:r>
            <a:r>
              <a:rPr sz="1350" b="1" dirty="0">
                <a:solidFill>
                  <a:srgbClr val="001E27"/>
                </a:solidFill>
                <a:latin typeface="Calibri"/>
                <a:cs typeface="Calibri"/>
              </a:rPr>
              <a:t>10.</a:t>
            </a:r>
            <a:r>
              <a:rPr sz="1350" b="1" spc="-15" dirty="0">
                <a:solidFill>
                  <a:srgbClr val="001E27"/>
                </a:solidFill>
                <a:latin typeface="Calibri"/>
                <a:cs typeface="Calibri"/>
              </a:rPr>
              <a:t> </a:t>
            </a:r>
            <a:r>
              <a:rPr sz="1350" b="1" spc="-8" dirty="0">
                <a:solidFill>
                  <a:srgbClr val="001E27"/>
                </a:solidFill>
                <a:latin typeface="Calibri"/>
                <a:cs typeface="Calibri"/>
              </a:rPr>
              <a:t>Pass/Fail</a:t>
            </a:r>
            <a:r>
              <a:rPr sz="1350" b="1" spc="-26" dirty="0">
                <a:solidFill>
                  <a:srgbClr val="001E27"/>
                </a:solidFill>
                <a:latin typeface="Calibri"/>
                <a:cs typeface="Calibri"/>
              </a:rPr>
              <a:t> </a:t>
            </a:r>
            <a:r>
              <a:rPr sz="1350" b="1" dirty="0">
                <a:solidFill>
                  <a:srgbClr val="001E27"/>
                </a:solidFill>
                <a:latin typeface="Calibri"/>
                <a:cs typeface="Calibri"/>
              </a:rPr>
              <a:t>Rates</a:t>
            </a:r>
            <a:r>
              <a:rPr sz="1350" b="1" spc="-23"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CIP4,</a:t>
            </a:r>
            <a:r>
              <a:rPr sz="1350" b="1" spc="-19" dirty="0">
                <a:solidFill>
                  <a:srgbClr val="001E27"/>
                </a:solidFill>
                <a:latin typeface="Calibri"/>
                <a:cs typeface="Calibri"/>
              </a:rPr>
              <a:t> </a:t>
            </a:r>
            <a:r>
              <a:rPr sz="1350" b="1" dirty="0">
                <a:solidFill>
                  <a:srgbClr val="001E27"/>
                </a:solidFill>
                <a:latin typeface="Calibri"/>
                <a:cs typeface="Calibri"/>
              </a:rPr>
              <a:t>OBBB </a:t>
            </a:r>
            <a:r>
              <a:rPr sz="1350" b="1" spc="-30" dirty="0">
                <a:solidFill>
                  <a:srgbClr val="001E27"/>
                </a:solidFill>
                <a:latin typeface="Calibri"/>
                <a:cs typeface="Calibri"/>
              </a:rPr>
              <a:t>Test </a:t>
            </a:r>
            <a:r>
              <a:rPr sz="1350" b="1" dirty="0">
                <a:solidFill>
                  <a:srgbClr val="001E27"/>
                </a:solidFill>
                <a:latin typeface="Calibri"/>
                <a:cs typeface="Calibri"/>
              </a:rPr>
              <a:t>+</a:t>
            </a:r>
            <a:r>
              <a:rPr sz="1350" b="1" spc="-15" dirty="0">
                <a:solidFill>
                  <a:srgbClr val="001E27"/>
                </a:solidFill>
                <a:latin typeface="Calibri"/>
                <a:cs typeface="Calibri"/>
              </a:rPr>
              <a:t> </a:t>
            </a:r>
            <a:r>
              <a:rPr sz="1350" b="1" dirty="0">
                <a:solidFill>
                  <a:srgbClr val="001E27"/>
                </a:solidFill>
                <a:latin typeface="Calibri"/>
                <a:cs typeface="Calibri"/>
              </a:rPr>
              <a:t>Modified</a:t>
            </a:r>
            <a:r>
              <a:rPr sz="1350" b="1" spc="-38" dirty="0">
                <a:solidFill>
                  <a:srgbClr val="001E27"/>
                </a:solidFill>
                <a:latin typeface="Calibri"/>
                <a:cs typeface="Calibri"/>
              </a:rPr>
              <a:t> </a:t>
            </a:r>
            <a:r>
              <a:rPr sz="1350" b="1" dirty="0">
                <a:solidFill>
                  <a:srgbClr val="001E27"/>
                </a:solidFill>
                <a:latin typeface="Calibri"/>
                <a:cs typeface="Calibri"/>
              </a:rPr>
              <a:t>GE</a:t>
            </a:r>
            <a:r>
              <a:rPr sz="1350" b="1" spc="-23"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
        <p:nvSpPr>
          <p:cNvPr id="178" name="object 178"/>
          <p:cNvSpPr txBox="1"/>
          <p:nvPr/>
        </p:nvSpPr>
        <p:spPr>
          <a:xfrm>
            <a:off x="4765791" y="5225539"/>
            <a:ext cx="1464469" cy="141064"/>
          </a:xfrm>
          <a:prstGeom prst="rect">
            <a:avLst/>
          </a:prstGeom>
        </p:spPr>
        <p:txBody>
          <a:bodyPr vert="horz" wrap="square" lIns="0" tIns="0" rIns="0" bIns="0" rtlCol="0">
            <a:spAutoFit/>
          </a:bodyPr>
          <a:lstStyle/>
          <a:p>
            <a:pPr marL="9525">
              <a:lnSpc>
                <a:spcPts val="1110"/>
              </a:lnSpc>
            </a:pPr>
            <a:r>
              <a:rPr sz="938" dirty="0">
                <a:latin typeface="Arial"/>
                <a:cs typeface="Arial"/>
              </a:rPr>
              <a:t>Percent</a:t>
            </a:r>
            <a:r>
              <a:rPr sz="938" spc="-26" dirty="0">
                <a:latin typeface="Arial"/>
                <a:cs typeface="Arial"/>
              </a:rPr>
              <a:t> </a:t>
            </a:r>
            <a:r>
              <a:rPr sz="938" dirty="0">
                <a:latin typeface="Arial"/>
                <a:cs typeface="Arial"/>
              </a:rPr>
              <a:t>of</a:t>
            </a:r>
            <a:r>
              <a:rPr sz="938" spc="-26" dirty="0">
                <a:latin typeface="Arial"/>
                <a:cs typeface="Arial"/>
              </a:rPr>
              <a:t> </a:t>
            </a:r>
            <a:r>
              <a:rPr sz="938" dirty="0">
                <a:latin typeface="Arial"/>
                <a:cs typeface="Arial"/>
              </a:rPr>
              <a:t>Title</a:t>
            </a:r>
            <a:r>
              <a:rPr sz="938" spc="-26" dirty="0">
                <a:latin typeface="Arial"/>
                <a:cs typeface="Arial"/>
              </a:rPr>
              <a:t> </a:t>
            </a:r>
            <a:r>
              <a:rPr sz="938" dirty="0">
                <a:latin typeface="Arial"/>
                <a:cs typeface="Arial"/>
              </a:rPr>
              <a:t>IV</a:t>
            </a:r>
            <a:r>
              <a:rPr sz="938" spc="-26" dirty="0">
                <a:latin typeface="Arial"/>
                <a:cs typeface="Arial"/>
              </a:rPr>
              <a:t> </a:t>
            </a:r>
            <a:r>
              <a:rPr sz="938" spc="-8" dirty="0">
                <a:latin typeface="Arial"/>
                <a:cs typeface="Arial"/>
              </a:rPr>
              <a:t>Students</a:t>
            </a:r>
            <a:endParaRPr sz="938">
              <a:latin typeface="Arial"/>
              <a:cs typeface="Arial"/>
            </a:endParaRPr>
          </a:p>
        </p:txBody>
      </p:sp>
      <p:sp>
        <p:nvSpPr>
          <p:cNvPr id="179" name="object 179"/>
          <p:cNvSpPr txBox="1"/>
          <p:nvPr/>
        </p:nvSpPr>
        <p:spPr>
          <a:xfrm>
            <a:off x="4888235" y="5453554"/>
            <a:ext cx="1500188" cy="311047"/>
          </a:xfrm>
          <a:prstGeom prst="rect">
            <a:avLst/>
          </a:prstGeom>
        </p:spPr>
        <p:txBody>
          <a:bodyPr vert="horz" wrap="square" lIns="0" tIns="0" rIns="0" bIns="0" rtlCol="0">
            <a:spAutoFit/>
          </a:bodyPr>
          <a:lstStyle/>
          <a:p>
            <a:pPr marL="9525">
              <a:lnSpc>
                <a:spcPts val="1110"/>
              </a:lnSpc>
            </a:pPr>
            <a:r>
              <a:rPr sz="938" spc="-8" dirty="0">
                <a:latin typeface="Arial"/>
                <a:cs typeface="Arial"/>
              </a:rPr>
              <a:t>Passes</a:t>
            </a:r>
            <a:endParaRPr sz="938">
              <a:latin typeface="Arial"/>
              <a:cs typeface="Arial"/>
            </a:endParaRPr>
          </a:p>
          <a:p>
            <a:pPr marL="9525">
              <a:spcBef>
                <a:spcPts val="184"/>
              </a:spcBef>
            </a:pPr>
            <a:r>
              <a:rPr sz="938" dirty="0">
                <a:latin typeface="Arial"/>
                <a:cs typeface="Arial"/>
              </a:rPr>
              <a:t>Fails</a:t>
            </a:r>
            <a:r>
              <a:rPr sz="938" spc="-34" dirty="0">
                <a:latin typeface="Arial"/>
                <a:cs typeface="Arial"/>
              </a:rPr>
              <a:t> </a:t>
            </a:r>
            <a:r>
              <a:rPr sz="938" dirty="0">
                <a:latin typeface="Arial"/>
                <a:cs typeface="Arial"/>
              </a:rPr>
              <a:t>(OBBB</a:t>
            </a:r>
            <a:r>
              <a:rPr sz="938" spc="-30" dirty="0">
                <a:latin typeface="Arial"/>
                <a:cs typeface="Arial"/>
              </a:rPr>
              <a:t> </a:t>
            </a:r>
            <a:r>
              <a:rPr sz="938" dirty="0">
                <a:latin typeface="Arial"/>
                <a:cs typeface="Arial"/>
              </a:rPr>
              <a:t>+</a:t>
            </a:r>
            <a:r>
              <a:rPr sz="938" spc="-34" dirty="0">
                <a:latin typeface="Arial"/>
                <a:cs typeface="Arial"/>
              </a:rPr>
              <a:t> </a:t>
            </a:r>
            <a:r>
              <a:rPr sz="938" dirty="0">
                <a:latin typeface="Arial"/>
                <a:cs typeface="Arial"/>
              </a:rPr>
              <a:t>Modified</a:t>
            </a:r>
            <a:r>
              <a:rPr sz="938" spc="-30" dirty="0">
                <a:latin typeface="Arial"/>
                <a:cs typeface="Arial"/>
              </a:rPr>
              <a:t> </a:t>
            </a:r>
            <a:r>
              <a:rPr sz="938" spc="-19" dirty="0">
                <a:latin typeface="Arial"/>
                <a:cs typeface="Arial"/>
              </a:rPr>
              <a:t>GE)</a:t>
            </a:r>
            <a:endParaRPr sz="938">
              <a:latin typeface="Arial"/>
              <a:cs typeface="Arial"/>
            </a:endParaRPr>
          </a:p>
        </p:txBody>
      </p:sp>
      <p:sp>
        <p:nvSpPr>
          <p:cNvPr id="180" name="object 180"/>
          <p:cNvSpPr txBox="1"/>
          <p:nvPr/>
        </p:nvSpPr>
        <p:spPr>
          <a:xfrm>
            <a:off x="8409016" y="5477093"/>
            <a:ext cx="124301" cy="115416"/>
          </a:xfrm>
          <a:prstGeom prst="rect">
            <a:avLst/>
          </a:prstGeom>
        </p:spPr>
        <p:txBody>
          <a:bodyPr vert="horz" wrap="square" lIns="0" tIns="0" rIns="0" bIns="0" rtlCol="0">
            <a:spAutoFit/>
          </a:bodyPr>
          <a:lstStyle/>
          <a:p>
            <a:pPr marL="9525"/>
            <a:r>
              <a:rPr sz="750" spc="-19" dirty="0">
                <a:solidFill>
                  <a:srgbClr val="FFFFFF"/>
                </a:solidFill>
                <a:latin typeface="Arial"/>
                <a:cs typeface="Arial"/>
              </a:rPr>
              <a:t>18</a:t>
            </a:r>
            <a:endParaRPr sz="750">
              <a:latin typeface="Arial"/>
              <a:cs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3719" y="2337814"/>
            <a:ext cx="343853" cy="0"/>
          </a:xfrm>
          <a:custGeom>
            <a:avLst/>
            <a:gdLst/>
            <a:ahLst/>
            <a:cxnLst/>
            <a:rect l="l" t="t" r="r" b="b"/>
            <a:pathLst>
              <a:path w="458469">
                <a:moveTo>
                  <a:pt x="0" y="0"/>
                </a:moveTo>
                <a:lnTo>
                  <a:pt x="458241" y="0"/>
                </a:lnTo>
              </a:path>
            </a:pathLst>
          </a:custGeom>
          <a:ln w="19050">
            <a:solidFill>
              <a:srgbClr val="1FC269"/>
            </a:solidFill>
          </a:ln>
        </p:spPr>
        <p:txBody>
          <a:bodyPr wrap="square" lIns="0" tIns="0" rIns="0" bIns="0" rtlCol="0"/>
          <a:lstStyle/>
          <a:p>
            <a:endParaRPr/>
          </a:p>
        </p:txBody>
      </p:sp>
      <p:sp>
        <p:nvSpPr>
          <p:cNvPr id="3" name="object 3"/>
          <p:cNvSpPr/>
          <p:nvPr/>
        </p:nvSpPr>
        <p:spPr>
          <a:xfrm>
            <a:off x="8279291" y="5400141"/>
            <a:ext cx="864870" cy="274320"/>
          </a:xfrm>
          <a:custGeom>
            <a:avLst/>
            <a:gdLst/>
            <a:ahLst/>
            <a:cxnLst/>
            <a:rect l="l" t="t" r="r" b="b"/>
            <a:pathLst>
              <a:path w="1153159" h="365760">
                <a:moveTo>
                  <a:pt x="1152944" y="0"/>
                </a:moveTo>
                <a:lnTo>
                  <a:pt x="0" y="0"/>
                </a:lnTo>
                <a:lnTo>
                  <a:pt x="0" y="365137"/>
                </a:lnTo>
                <a:lnTo>
                  <a:pt x="1152944" y="365137"/>
                </a:lnTo>
                <a:lnTo>
                  <a:pt x="1152944" y="0"/>
                </a:lnTo>
                <a:close/>
              </a:path>
            </a:pathLst>
          </a:custGeom>
          <a:solidFill>
            <a:srgbClr val="002E3C"/>
          </a:solidFill>
        </p:spPr>
        <p:txBody>
          <a:bodyPr wrap="square" lIns="0" tIns="0" rIns="0" bIns="0" rtlCol="0"/>
          <a:lstStyle/>
          <a:p>
            <a:endParaRPr/>
          </a:p>
        </p:txBody>
      </p:sp>
      <p:sp>
        <p:nvSpPr>
          <p:cNvPr id="4" name="object 4"/>
          <p:cNvSpPr/>
          <p:nvPr/>
        </p:nvSpPr>
        <p:spPr>
          <a:xfrm>
            <a:off x="2994733" y="2697497"/>
            <a:ext cx="0" cy="2331720"/>
          </a:xfrm>
          <a:custGeom>
            <a:avLst/>
            <a:gdLst/>
            <a:ahLst/>
            <a:cxnLst/>
            <a:rect l="l" t="t" r="r" b="b"/>
            <a:pathLst>
              <a:path h="3108960">
                <a:moveTo>
                  <a:pt x="0" y="0"/>
                </a:moveTo>
                <a:lnTo>
                  <a:pt x="0" y="3108803"/>
                </a:lnTo>
              </a:path>
            </a:pathLst>
          </a:custGeom>
          <a:ln w="13720">
            <a:solidFill>
              <a:srgbClr val="EFEFEF"/>
            </a:solidFill>
            <a:prstDash val="sysDash"/>
          </a:ln>
        </p:spPr>
        <p:txBody>
          <a:bodyPr wrap="square" lIns="0" tIns="0" rIns="0" bIns="0" rtlCol="0"/>
          <a:lstStyle/>
          <a:p>
            <a:endParaRPr/>
          </a:p>
        </p:txBody>
      </p:sp>
      <p:sp>
        <p:nvSpPr>
          <p:cNvPr id="5" name="object 5"/>
          <p:cNvSpPr/>
          <p:nvPr/>
        </p:nvSpPr>
        <p:spPr>
          <a:xfrm>
            <a:off x="3744185" y="4960523"/>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6" name="object 6"/>
          <p:cNvSpPr/>
          <p:nvPr/>
        </p:nvSpPr>
        <p:spPr>
          <a:xfrm>
            <a:off x="3744185" y="4889590"/>
            <a:ext cx="0" cy="36671"/>
          </a:xfrm>
          <a:custGeom>
            <a:avLst/>
            <a:gdLst/>
            <a:ahLst/>
            <a:cxnLst/>
            <a:rect l="l" t="t" r="r" b="b"/>
            <a:pathLst>
              <a:path h="48895">
                <a:moveTo>
                  <a:pt x="0" y="0"/>
                </a:moveTo>
                <a:lnTo>
                  <a:pt x="0" y="48860"/>
                </a:lnTo>
              </a:path>
            </a:pathLst>
          </a:custGeom>
          <a:ln w="13720">
            <a:solidFill>
              <a:srgbClr val="EFEFEF"/>
            </a:solidFill>
          </a:ln>
        </p:spPr>
        <p:txBody>
          <a:bodyPr wrap="square" lIns="0" tIns="0" rIns="0" bIns="0" rtlCol="0"/>
          <a:lstStyle/>
          <a:p>
            <a:endParaRPr/>
          </a:p>
        </p:txBody>
      </p:sp>
      <p:sp>
        <p:nvSpPr>
          <p:cNvPr id="7" name="object 7"/>
          <p:cNvSpPr/>
          <p:nvPr/>
        </p:nvSpPr>
        <p:spPr>
          <a:xfrm>
            <a:off x="3744185" y="4754794"/>
            <a:ext cx="0" cy="37148"/>
          </a:xfrm>
          <a:custGeom>
            <a:avLst/>
            <a:gdLst/>
            <a:ahLst/>
            <a:cxnLst/>
            <a:rect l="l" t="t" r="r" b="b"/>
            <a:pathLst>
              <a:path h="49529">
                <a:moveTo>
                  <a:pt x="0" y="0"/>
                </a:moveTo>
                <a:lnTo>
                  <a:pt x="0" y="49146"/>
                </a:lnTo>
              </a:path>
            </a:pathLst>
          </a:custGeom>
          <a:ln w="13720">
            <a:solidFill>
              <a:srgbClr val="EFEFEF"/>
            </a:solidFill>
          </a:ln>
        </p:spPr>
        <p:txBody>
          <a:bodyPr wrap="square" lIns="0" tIns="0" rIns="0" bIns="0" rtlCol="0"/>
          <a:lstStyle/>
          <a:p>
            <a:endParaRPr/>
          </a:p>
        </p:txBody>
      </p:sp>
      <p:sp>
        <p:nvSpPr>
          <p:cNvPr id="8" name="object 8"/>
          <p:cNvSpPr/>
          <p:nvPr/>
        </p:nvSpPr>
        <p:spPr>
          <a:xfrm>
            <a:off x="3744185" y="4562780"/>
            <a:ext cx="0" cy="55245"/>
          </a:xfrm>
          <a:custGeom>
            <a:avLst/>
            <a:gdLst/>
            <a:ahLst/>
            <a:cxnLst/>
            <a:rect l="l" t="t" r="r" b="b"/>
            <a:pathLst>
              <a:path h="73660">
                <a:moveTo>
                  <a:pt x="0" y="0"/>
                </a:moveTo>
                <a:lnTo>
                  <a:pt x="0" y="73148"/>
                </a:lnTo>
              </a:path>
            </a:pathLst>
          </a:custGeom>
          <a:ln w="13720">
            <a:solidFill>
              <a:srgbClr val="EFEFEF"/>
            </a:solidFill>
          </a:ln>
        </p:spPr>
        <p:txBody>
          <a:bodyPr wrap="square" lIns="0" tIns="0" rIns="0" bIns="0" rtlCol="0"/>
          <a:lstStyle/>
          <a:p>
            <a:endParaRPr/>
          </a:p>
        </p:txBody>
      </p:sp>
      <p:sp>
        <p:nvSpPr>
          <p:cNvPr id="9" name="object 9"/>
          <p:cNvSpPr/>
          <p:nvPr/>
        </p:nvSpPr>
        <p:spPr>
          <a:xfrm>
            <a:off x="3744185" y="4446200"/>
            <a:ext cx="0" cy="19050"/>
          </a:xfrm>
          <a:custGeom>
            <a:avLst/>
            <a:gdLst/>
            <a:ahLst/>
            <a:cxnLst/>
            <a:rect l="l" t="t" r="r" b="b"/>
            <a:pathLst>
              <a:path h="25400">
                <a:moveTo>
                  <a:pt x="0" y="0"/>
                </a:moveTo>
                <a:lnTo>
                  <a:pt x="0" y="25144"/>
                </a:lnTo>
              </a:path>
            </a:pathLst>
          </a:custGeom>
          <a:ln w="13720">
            <a:solidFill>
              <a:srgbClr val="EFEFEF"/>
            </a:solidFill>
          </a:ln>
        </p:spPr>
        <p:txBody>
          <a:bodyPr wrap="square" lIns="0" tIns="0" rIns="0" bIns="0" rtlCol="0"/>
          <a:lstStyle/>
          <a:p>
            <a:endParaRPr/>
          </a:p>
        </p:txBody>
      </p:sp>
      <p:sp>
        <p:nvSpPr>
          <p:cNvPr id="10" name="object 10"/>
          <p:cNvSpPr/>
          <p:nvPr/>
        </p:nvSpPr>
        <p:spPr>
          <a:xfrm>
            <a:off x="3744185" y="4399480"/>
            <a:ext cx="0" cy="12859"/>
          </a:xfrm>
          <a:custGeom>
            <a:avLst/>
            <a:gdLst/>
            <a:ahLst/>
            <a:cxnLst/>
            <a:rect l="l" t="t" r="r" b="b"/>
            <a:pathLst>
              <a:path h="17145">
                <a:moveTo>
                  <a:pt x="0" y="0"/>
                </a:moveTo>
                <a:lnTo>
                  <a:pt x="0" y="16575"/>
                </a:lnTo>
              </a:path>
            </a:pathLst>
          </a:custGeom>
          <a:ln w="13720">
            <a:solidFill>
              <a:srgbClr val="EFEFEF"/>
            </a:solidFill>
          </a:ln>
        </p:spPr>
        <p:txBody>
          <a:bodyPr wrap="square" lIns="0" tIns="0" rIns="0" bIns="0" rtlCol="0"/>
          <a:lstStyle/>
          <a:p>
            <a:endParaRPr/>
          </a:p>
        </p:txBody>
      </p:sp>
      <p:sp>
        <p:nvSpPr>
          <p:cNvPr id="11" name="object 11"/>
          <p:cNvSpPr/>
          <p:nvPr/>
        </p:nvSpPr>
        <p:spPr>
          <a:xfrm>
            <a:off x="3744185" y="4240470"/>
            <a:ext cx="0" cy="61436"/>
          </a:xfrm>
          <a:custGeom>
            <a:avLst/>
            <a:gdLst/>
            <a:ahLst/>
            <a:cxnLst/>
            <a:rect l="l" t="t" r="r" b="b"/>
            <a:pathLst>
              <a:path h="81914">
                <a:moveTo>
                  <a:pt x="0" y="0"/>
                </a:moveTo>
                <a:lnTo>
                  <a:pt x="0" y="81720"/>
                </a:lnTo>
              </a:path>
            </a:pathLst>
          </a:custGeom>
          <a:ln w="13720">
            <a:solidFill>
              <a:srgbClr val="EFEFEF"/>
            </a:solidFill>
          </a:ln>
        </p:spPr>
        <p:txBody>
          <a:bodyPr wrap="square" lIns="0" tIns="0" rIns="0" bIns="0" rtlCol="0"/>
          <a:lstStyle/>
          <a:p>
            <a:endParaRPr/>
          </a:p>
        </p:txBody>
      </p:sp>
      <p:sp>
        <p:nvSpPr>
          <p:cNvPr id="12" name="object 12"/>
          <p:cNvSpPr/>
          <p:nvPr/>
        </p:nvSpPr>
        <p:spPr>
          <a:xfrm>
            <a:off x="3739039" y="4138033"/>
            <a:ext cx="10478" cy="0"/>
          </a:xfrm>
          <a:custGeom>
            <a:avLst/>
            <a:gdLst/>
            <a:ahLst/>
            <a:cxnLst/>
            <a:rect l="l" t="t" r="r" b="b"/>
            <a:pathLst>
              <a:path w="13970">
                <a:moveTo>
                  <a:pt x="0" y="0"/>
                </a:moveTo>
                <a:lnTo>
                  <a:pt x="13720" y="0"/>
                </a:lnTo>
              </a:path>
            </a:pathLst>
          </a:custGeom>
          <a:ln w="3175">
            <a:solidFill>
              <a:srgbClr val="EFEFEF"/>
            </a:solidFill>
          </a:ln>
        </p:spPr>
        <p:txBody>
          <a:bodyPr wrap="square" lIns="0" tIns="0" rIns="0" bIns="0" rtlCol="0"/>
          <a:lstStyle/>
          <a:p>
            <a:endParaRPr/>
          </a:p>
        </p:txBody>
      </p:sp>
      <p:sp>
        <p:nvSpPr>
          <p:cNvPr id="13" name="object 13"/>
          <p:cNvSpPr/>
          <p:nvPr/>
        </p:nvSpPr>
        <p:spPr>
          <a:xfrm>
            <a:off x="3744185" y="4072886"/>
            <a:ext cx="0" cy="30480"/>
          </a:xfrm>
          <a:custGeom>
            <a:avLst/>
            <a:gdLst/>
            <a:ahLst/>
            <a:cxnLst/>
            <a:rect l="l" t="t" r="r" b="b"/>
            <a:pathLst>
              <a:path h="40639">
                <a:moveTo>
                  <a:pt x="0" y="0"/>
                </a:moveTo>
                <a:lnTo>
                  <a:pt x="0" y="40574"/>
                </a:lnTo>
              </a:path>
            </a:pathLst>
          </a:custGeom>
          <a:ln w="13720">
            <a:solidFill>
              <a:srgbClr val="EFEFEF"/>
            </a:solidFill>
          </a:ln>
        </p:spPr>
        <p:txBody>
          <a:bodyPr wrap="square" lIns="0" tIns="0" rIns="0" bIns="0" rtlCol="0"/>
          <a:lstStyle/>
          <a:p>
            <a:endParaRPr/>
          </a:p>
        </p:txBody>
      </p:sp>
      <p:sp>
        <p:nvSpPr>
          <p:cNvPr id="14" name="object 14"/>
          <p:cNvSpPr/>
          <p:nvPr/>
        </p:nvSpPr>
        <p:spPr>
          <a:xfrm>
            <a:off x="3744185" y="3931875"/>
            <a:ext cx="0" cy="43339"/>
          </a:xfrm>
          <a:custGeom>
            <a:avLst/>
            <a:gdLst/>
            <a:ahLst/>
            <a:cxnLst/>
            <a:rect l="l" t="t" r="r" b="b"/>
            <a:pathLst>
              <a:path h="57785">
                <a:moveTo>
                  <a:pt x="0" y="0"/>
                </a:moveTo>
                <a:lnTo>
                  <a:pt x="0" y="57433"/>
                </a:lnTo>
              </a:path>
            </a:pathLst>
          </a:custGeom>
          <a:ln w="13720">
            <a:solidFill>
              <a:srgbClr val="EFEFEF"/>
            </a:solidFill>
          </a:ln>
        </p:spPr>
        <p:txBody>
          <a:bodyPr wrap="square" lIns="0" tIns="0" rIns="0" bIns="0" rtlCol="0"/>
          <a:lstStyle/>
          <a:p>
            <a:endParaRPr/>
          </a:p>
        </p:txBody>
      </p:sp>
      <p:sp>
        <p:nvSpPr>
          <p:cNvPr id="15" name="object 15"/>
          <p:cNvSpPr/>
          <p:nvPr/>
        </p:nvSpPr>
        <p:spPr>
          <a:xfrm>
            <a:off x="3744185" y="3746290"/>
            <a:ext cx="0" cy="48577"/>
          </a:xfrm>
          <a:custGeom>
            <a:avLst/>
            <a:gdLst/>
            <a:ahLst/>
            <a:cxnLst/>
            <a:rect l="l" t="t" r="r" b="b"/>
            <a:pathLst>
              <a:path h="64770">
                <a:moveTo>
                  <a:pt x="0" y="0"/>
                </a:moveTo>
                <a:lnTo>
                  <a:pt x="0" y="64576"/>
                </a:lnTo>
              </a:path>
            </a:pathLst>
          </a:custGeom>
          <a:ln w="13720">
            <a:solidFill>
              <a:srgbClr val="EFEFEF"/>
            </a:solidFill>
          </a:ln>
        </p:spPr>
        <p:txBody>
          <a:bodyPr wrap="square" lIns="0" tIns="0" rIns="0" bIns="0" rtlCol="0"/>
          <a:lstStyle/>
          <a:p>
            <a:endParaRPr/>
          </a:p>
        </p:txBody>
      </p:sp>
      <p:sp>
        <p:nvSpPr>
          <p:cNvPr id="16" name="object 16"/>
          <p:cNvSpPr/>
          <p:nvPr/>
        </p:nvSpPr>
        <p:spPr>
          <a:xfrm>
            <a:off x="3744185" y="3623281"/>
            <a:ext cx="0" cy="25241"/>
          </a:xfrm>
          <a:custGeom>
            <a:avLst/>
            <a:gdLst/>
            <a:ahLst/>
            <a:cxnLst/>
            <a:rect l="l" t="t" r="r" b="b"/>
            <a:pathLst>
              <a:path h="33654">
                <a:moveTo>
                  <a:pt x="0" y="0"/>
                </a:moveTo>
                <a:lnTo>
                  <a:pt x="0" y="33431"/>
                </a:lnTo>
              </a:path>
            </a:pathLst>
          </a:custGeom>
          <a:ln w="13720">
            <a:solidFill>
              <a:srgbClr val="EFEFEF"/>
            </a:solidFill>
          </a:ln>
        </p:spPr>
        <p:txBody>
          <a:bodyPr wrap="square" lIns="0" tIns="0" rIns="0" bIns="0" rtlCol="0"/>
          <a:lstStyle/>
          <a:p>
            <a:endParaRPr/>
          </a:p>
        </p:txBody>
      </p:sp>
      <p:sp>
        <p:nvSpPr>
          <p:cNvPr id="17" name="object 17"/>
          <p:cNvSpPr/>
          <p:nvPr/>
        </p:nvSpPr>
        <p:spPr>
          <a:xfrm>
            <a:off x="3739039" y="3585886"/>
            <a:ext cx="10478" cy="0"/>
          </a:xfrm>
          <a:custGeom>
            <a:avLst/>
            <a:gdLst/>
            <a:ahLst/>
            <a:cxnLst/>
            <a:rect l="l" t="t" r="r" b="b"/>
            <a:pathLst>
              <a:path w="13970">
                <a:moveTo>
                  <a:pt x="0" y="0"/>
                </a:moveTo>
                <a:lnTo>
                  <a:pt x="13720" y="0"/>
                </a:lnTo>
              </a:path>
            </a:pathLst>
          </a:custGeom>
          <a:ln w="8285">
            <a:solidFill>
              <a:srgbClr val="EFEFEF"/>
            </a:solidFill>
          </a:ln>
        </p:spPr>
        <p:txBody>
          <a:bodyPr wrap="square" lIns="0" tIns="0" rIns="0" bIns="0" rtlCol="0"/>
          <a:lstStyle/>
          <a:p>
            <a:endParaRPr/>
          </a:p>
        </p:txBody>
      </p:sp>
      <p:sp>
        <p:nvSpPr>
          <p:cNvPr id="18" name="object 18"/>
          <p:cNvSpPr/>
          <p:nvPr/>
        </p:nvSpPr>
        <p:spPr>
          <a:xfrm>
            <a:off x="3744185" y="3419479"/>
            <a:ext cx="0" cy="65723"/>
          </a:xfrm>
          <a:custGeom>
            <a:avLst/>
            <a:gdLst/>
            <a:ahLst/>
            <a:cxnLst/>
            <a:rect l="l" t="t" r="r" b="b"/>
            <a:pathLst>
              <a:path h="87629">
                <a:moveTo>
                  <a:pt x="0" y="0"/>
                </a:moveTo>
                <a:lnTo>
                  <a:pt x="0" y="87436"/>
                </a:lnTo>
              </a:path>
            </a:pathLst>
          </a:custGeom>
          <a:ln w="13720">
            <a:solidFill>
              <a:srgbClr val="EFEFEF"/>
            </a:solidFill>
          </a:ln>
        </p:spPr>
        <p:txBody>
          <a:bodyPr wrap="square" lIns="0" tIns="0" rIns="0" bIns="0" rtlCol="0"/>
          <a:lstStyle/>
          <a:p>
            <a:endParaRPr/>
          </a:p>
        </p:txBody>
      </p:sp>
      <p:sp>
        <p:nvSpPr>
          <p:cNvPr id="19" name="object 19"/>
          <p:cNvSpPr/>
          <p:nvPr/>
        </p:nvSpPr>
        <p:spPr>
          <a:xfrm>
            <a:off x="3739039" y="3318222"/>
            <a:ext cx="10478" cy="0"/>
          </a:xfrm>
          <a:custGeom>
            <a:avLst/>
            <a:gdLst/>
            <a:ahLst/>
            <a:cxnLst/>
            <a:rect l="l" t="t" r="r" b="b"/>
            <a:pathLst>
              <a:path w="13970">
                <a:moveTo>
                  <a:pt x="0" y="0"/>
                </a:moveTo>
                <a:lnTo>
                  <a:pt x="13720" y="0"/>
                </a:lnTo>
              </a:path>
            </a:pathLst>
          </a:custGeom>
          <a:ln w="9430">
            <a:solidFill>
              <a:srgbClr val="EFEFEF"/>
            </a:solidFill>
          </a:ln>
        </p:spPr>
        <p:txBody>
          <a:bodyPr wrap="square" lIns="0" tIns="0" rIns="0" bIns="0" rtlCol="0"/>
          <a:lstStyle/>
          <a:p>
            <a:endParaRPr/>
          </a:p>
        </p:txBody>
      </p:sp>
      <p:sp>
        <p:nvSpPr>
          <p:cNvPr id="20" name="object 20"/>
          <p:cNvSpPr/>
          <p:nvPr/>
        </p:nvSpPr>
        <p:spPr>
          <a:xfrm>
            <a:off x="3744185" y="3256181"/>
            <a:ext cx="0" cy="24288"/>
          </a:xfrm>
          <a:custGeom>
            <a:avLst/>
            <a:gdLst/>
            <a:ahLst/>
            <a:cxnLst/>
            <a:rect l="l" t="t" r="r" b="b"/>
            <a:pathLst>
              <a:path h="32385">
                <a:moveTo>
                  <a:pt x="0" y="0"/>
                </a:moveTo>
                <a:lnTo>
                  <a:pt x="0" y="32288"/>
                </a:lnTo>
              </a:path>
            </a:pathLst>
          </a:custGeom>
          <a:ln w="13720">
            <a:solidFill>
              <a:srgbClr val="EFEFEF"/>
            </a:solidFill>
          </a:ln>
        </p:spPr>
        <p:txBody>
          <a:bodyPr wrap="square" lIns="0" tIns="0" rIns="0" bIns="0" rtlCol="0"/>
          <a:lstStyle/>
          <a:p>
            <a:endParaRPr/>
          </a:p>
        </p:txBody>
      </p:sp>
      <p:sp>
        <p:nvSpPr>
          <p:cNvPr id="21" name="object 21"/>
          <p:cNvSpPr/>
          <p:nvPr/>
        </p:nvSpPr>
        <p:spPr>
          <a:xfrm>
            <a:off x="3744185" y="3108956"/>
            <a:ext cx="0" cy="49530"/>
          </a:xfrm>
          <a:custGeom>
            <a:avLst/>
            <a:gdLst/>
            <a:ahLst/>
            <a:cxnLst/>
            <a:rect l="l" t="t" r="r" b="b"/>
            <a:pathLst>
              <a:path h="66039">
                <a:moveTo>
                  <a:pt x="0" y="0"/>
                </a:moveTo>
                <a:lnTo>
                  <a:pt x="0" y="66003"/>
                </a:lnTo>
              </a:path>
            </a:pathLst>
          </a:custGeom>
          <a:ln w="13720">
            <a:solidFill>
              <a:srgbClr val="EFEFEF"/>
            </a:solidFill>
          </a:ln>
        </p:spPr>
        <p:txBody>
          <a:bodyPr wrap="square" lIns="0" tIns="0" rIns="0" bIns="0" rtlCol="0"/>
          <a:lstStyle/>
          <a:p>
            <a:endParaRPr/>
          </a:p>
        </p:txBody>
      </p:sp>
      <p:sp>
        <p:nvSpPr>
          <p:cNvPr id="22" name="object 22"/>
          <p:cNvSpPr/>
          <p:nvPr/>
        </p:nvSpPr>
        <p:spPr>
          <a:xfrm>
            <a:off x="3744185" y="2929585"/>
            <a:ext cx="0" cy="42386"/>
          </a:xfrm>
          <a:custGeom>
            <a:avLst/>
            <a:gdLst/>
            <a:ahLst/>
            <a:cxnLst/>
            <a:rect l="l" t="t" r="r" b="b"/>
            <a:pathLst>
              <a:path h="56514">
                <a:moveTo>
                  <a:pt x="0" y="0"/>
                </a:moveTo>
                <a:lnTo>
                  <a:pt x="0" y="56291"/>
                </a:lnTo>
              </a:path>
            </a:pathLst>
          </a:custGeom>
          <a:ln w="13720">
            <a:solidFill>
              <a:srgbClr val="EFEFEF"/>
            </a:solidFill>
          </a:ln>
        </p:spPr>
        <p:txBody>
          <a:bodyPr wrap="square" lIns="0" tIns="0" rIns="0" bIns="0" rtlCol="0"/>
          <a:lstStyle/>
          <a:p>
            <a:endParaRPr/>
          </a:p>
        </p:txBody>
      </p:sp>
      <p:sp>
        <p:nvSpPr>
          <p:cNvPr id="23" name="object 23"/>
          <p:cNvSpPr/>
          <p:nvPr/>
        </p:nvSpPr>
        <p:spPr>
          <a:xfrm>
            <a:off x="3744185" y="2800362"/>
            <a:ext cx="0" cy="31433"/>
          </a:xfrm>
          <a:custGeom>
            <a:avLst/>
            <a:gdLst/>
            <a:ahLst/>
            <a:cxnLst/>
            <a:rect l="l" t="t" r="r" b="b"/>
            <a:pathLst>
              <a:path h="41910">
                <a:moveTo>
                  <a:pt x="0" y="0"/>
                </a:moveTo>
                <a:lnTo>
                  <a:pt x="0" y="41716"/>
                </a:lnTo>
              </a:path>
            </a:pathLst>
          </a:custGeom>
          <a:ln w="13720">
            <a:solidFill>
              <a:srgbClr val="EFEFEF"/>
            </a:solidFill>
          </a:ln>
        </p:spPr>
        <p:txBody>
          <a:bodyPr wrap="square" lIns="0" tIns="0" rIns="0" bIns="0" rtlCol="0"/>
          <a:lstStyle/>
          <a:p>
            <a:endParaRPr/>
          </a:p>
        </p:txBody>
      </p:sp>
      <p:sp>
        <p:nvSpPr>
          <p:cNvPr id="24" name="object 24"/>
          <p:cNvSpPr/>
          <p:nvPr/>
        </p:nvSpPr>
        <p:spPr>
          <a:xfrm>
            <a:off x="3744185" y="2697497"/>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25" name="object 25"/>
          <p:cNvSpPr/>
          <p:nvPr/>
        </p:nvSpPr>
        <p:spPr>
          <a:xfrm>
            <a:off x="4493636" y="4960523"/>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26" name="object 26"/>
          <p:cNvSpPr/>
          <p:nvPr/>
        </p:nvSpPr>
        <p:spPr>
          <a:xfrm>
            <a:off x="4493636" y="4889590"/>
            <a:ext cx="0" cy="36671"/>
          </a:xfrm>
          <a:custGeom>
            <a:avLst/>
            <a:gdLst/>
            <a:ahLst/>
            <a:cxnLst/>
            <a:rect l="l" t="t" r="r" b="b"/>
            <a:pathLst>
              <a:path h="48895">
                <a:moveTo>
                  <a:pt x="0" y="0"/>
                </a:moveTo>
                <a:lnTo>
                  <a:pt x="0" y="48860"/>
                </a:lnTo>
              </a:path>
            </a:pathLst>
          </a:custGeom>
          <a:ln w="13720">
            <a:solidFill>
              <a:srgbClr val="EFEFEF"/>
            </a:solidFill>
          </a:ln>
        </p:spPr>
        <p:txBody>
          <a:bodyPr wrap="square" lIns="0" tIns="0" rIns="0" bIns="0" rtlCol="0"/>
          <a:lstStyle/>
          <a:p>
            <a:endParaRPr/>
          </a:p>
        </p:txBody>
      </p:sp>
      <p:sp>
        <p:nvSpPr>
          <p:cNvPr id="27" name="object 27"/>
          <p:cNvSpPr/>
          <p:nvPr/>
        </p:nvSpPr>
        <p:spPr>
          <a:xfrm>
            <a:off x="4493636" y="4754794"/>
            <a:ext cx="0" cy="37148"/>
          </a:xfrm>
          <a:custGeom>
            <a:avLst/>
            <a:gdLst/>
            <a:ahLst/>
            <a:cxnLst/>
            <a:rect l="l" t="t" r="r" b="b"/>
            <a:pathLst>
              <a:path h="49529">
                <a:moveTo>
                  <a:pt x="0" y="0"/>
                </a:moveTo>
                <a:lnTo>
                  <a:pt x="0" y="49146"/>
                </a:lnTo>
              </a:path>
            </a:pathLst>
          </a:custGeom>
          <a:ln w="13720">
            <a:solidFill>
              <a:srgbClr val="EFEFEF"/>
            </a:solidFill>
          </a:ln>
        </p:spPr>
        <p:txBody>
          <a:bodyPr wrap="square" lIns="0" tIns="0" rIns="0" bIns="0" rtlCol="0"/>
          <a:lstStyle/>
          <a:p>
            <a:endParaRPr/>
          </a:p>
        </p:txBody>
      </p:sp>
      <p:sp>
        <p:nvSpPr>
          <p:cNvPr id="28" name="object 28"/>
          <p:cNvSpPr/>
          <p:nvPr/>
        </p:nvSpPr>
        <p:spPr>
          <a:xfrm>
            <a:off x="4493636" y="4562780"/>
            <a:ext cx="0" cy="55245"/>
          </a:xfrm>
          <a:custGeom>
            <a:avLst/>
            <a:gdLst/>
            <a:ahLst/>
            <a:cxnLst/>
            <a:rect l="l" t="t" r="r" b="b"/>
            <a:pathLst>
              <a:path h="73660">
                <a:moveTo>
                  <a:pt x="0" y="0"/>
                </a:moveTo>
                <a:lnTo>
                  <a:pt x="0" y="73148"/>
                </a:lnTo>
              </a:path>
            </a:pathLst>
          </a:custGeom>
          <a:ln w="13720">
            <a:solidFill>
              <a:srgbClr val="EFEFEF"/>
            </a:solidFill>
          </a:ln>
        </p:spPr>
        <p:txBody>
          <a:bodyPr wrap="square" lIns="0" tIns="0" rIns="0" bIns="0" rtlCol="0"/>
          <a:lstStyle/>
          <a:p>
            <a:endParaRPr/>
          </a:p>
        </p:txBody>
      </p:sp>
      <p:sp>
        <p:nvSpPr>
          <p:cNvPr id="29" name="object 29"/>
          <p:cNvSpPr/>
          <p:nvPr/>
        </p:nvSpPr>
        <p:spPr>
          <a:xfrm>
            <a:off x="4493636" y="4446200"/>
            <a:ext cx="0" cy="19050"/>
          </a:xfrm>
          <a:custGeom>
            <a:avLst/>
            <a:gdLst/>
            <a:ahLst/>
            <a:cxnLst/>
            <a:rect l="l" t="t" r="r" b="b"/>
            <a:pathLst>
              <a:path h="25400">
                <a:moveTo>
                  <a:pt x="0" y="0"/>
                </a:moveTo>
                <a:lnTo>
                  <a:pt x="0" y="25144"/>
                </a:lnTo>
              </a:path>
            </a:pathLst>
          </a:custGeom>
          <a:ln w="13720">
            <a:solidFill>
              <a:srgbClr val="EFEFEF"/>
            </a:solidFill>
          </a:ln>
        </p:spPr>
        <p:txBody>
          <a:bodyPr wrap="square" lIns="0" tIns="0" rIns="0" bIns="0" rtlCol="0"/>
          <a:lstStyle/>
          <a:p>
            <a:endParaRPr/>
          </a:p>
        </p:txBody>
      </p:sp>
      <p:sp>
        <p:nvSpPr>
          <p:cNvPr id="30" name="object 30"/>
          <p:cNvSpPr/>
          <p:nvPr/>
        </p:nvSpPr>
        <p:spPr>
          <a:xfrm>
            <a:off x="4493636" y="4399480"/>
            <a:ext cx="0" cy="12859"/>
          </a:xfrm>
          <a:custGeom>
            <a:avLst/>
            <a:gdLst/>
            <a:ahLst/>
            <a:cxnLst/>
            <a:rect l="l" t="t" r="r" b="b"/>
            <a:pathLst>
              <a:path h="17145">
                <a:moveTo>
                  <a:pt x="0" y="0"/>
                </a:moveTo>
                <a:lnTo>
                  <a:pt x="0" y="16575"/>
                </a:lnTo>
              </a:path>
            </a:pathLst>
          </a:custGeom>
          <a:ln w="13720">
            <a:solidFill>
              <a:srgbClr val="EFEFEF"/>
            </a:solidFill>
          </a:ln>
        </p:spPr>
        <p:txBody>
          <a:bodyPr wrap="square" lIns="0" tIns="0" rIns="0" bIns="0" rtlCol="0"/>
          <a:lstStyle/>
          <a:p>
            <a:endParaRPr/>
          </a:p>
        </p:txBody>
      </p:sp>
      <p:sp>
        <p:nvSpPr>
          <p:cNvPr id="31" name="object 31"/>
          <p:cNvSpPr/>
          <p:nvPr/>
        </p:nvSpPr>
        <p:spPr>
          <a:xfrm>
            <a:off x="4493636" y="4240470"/>
            <a:ext cx="0" cy="61436"/>
          </a:xfrm>
          <a:custGeom>
            <a:avLst/>
            <a:gdLst/>
            <a:ahLst/>
            <a:cxnLst/>
            <a:rect l="l" t="t" r="r" b="b"/>
            <a:pathLst>
              <a:path h="81914">
                <a:moveTo>
                  <a:pt x="0" y="0"/>
                </a:moveTo>
                <a:lnTo>
                  <a:pt x="0" y="81720"/>
                </a:lnTo>
              </a:path>
            </a:pathLst>
          </a:custGeom>
          <a:ln w="13720">
            <a:solidFill>
              <a:srgbClr val="EFEFEF"/>
            </a:solidFill>
          </a:ln>
        </p:spPr>
        <p:txBody>
          <a:bodyPr wrap="square" lIns="0" tIns="0" rIns="0" bIns="0" rtlCol="0"/>
          <a:lstStyle/>
          <a:p>
            <a:endParaRPr/>
          </a:p>
        </p:txBody>
      </p:sp>
      <p:sp>
        <p:nvSpPr>
          <p:cNvPr id="32" name="object 32"/>
          <p:cNvSpPr/>
          <p:nvPr/>
        </p:nvSpPr>
        <p:spPr>
          <a:xfrm>
            <a:off x="4488490" y="4138033"/>
            <a:ext cx="10478" cy="0"/>
          </a:xfrm>
          <a:custGeom>
            <a:avLst/>
            <a:gdLst/>
            <a:ahLst/>
            <a:cxnLst/>
            <a:rect l="l" t="t" r="r" b="b"/>
            <a:pathLst>
              <a:path w="13970">
                <a:moveTo>
                  <a:pt x="0" y="0"/>
                </a:moveTo>
                <a:lnTo>
                  <a:pt x="13720" y="0"/>
                </a:lnTo>
              </a:path>
            </a:pathLst>
          </a:custGeom>
          <a:ln w="3175">
            <a:solidFill>
              <a:srgbClr val="EFEFEF"/>
            </a:solidFill>
          </a:ln>
        </p:spPr>
        <p:txBody>
          <a:bodyPr wrap="square" lIns="0" tIns="0" rIns="0" bIns="0" rtlCol="0"/>
          <a:lstStyle/>
          <a:p>
            <a:endParaRPr/>
          </a:p>
        </p:txBody>
      </p:sp>
      <p:sp>
        <p:nvSpPr>
          <p:cNvPr id="33" name="object 33"/>
          <p:cNvSpPr/>
          <p:nvPr/>
        </p:nvSpPr>
        <p:spPr>
          <a:xfrm>
            <a:off x="4493636" y="4072886"/>
            <a:ext cx="0" cy="30480"/>
          </a:xfrm>
          <a:custGeom>
            <a:avLst/>
            <a:gdLst/>
            <a:ahLst/>
            <a:cxnLst/>
            <a:rect l="l" t="t" r="r" b="b"/>
            <a:pathLst>
              <a:path h="40639">
                <a:moveTo>
                  <a:pt x="0" y="0"/>
                </a:moveTo>
                <a:lnTo>
                  <a:pt x="0" y="40574"/>
                </a:lnTo>
              </a:path>
            </a:pathLst>
          </a:custGeom>
          <a:ln w="13720">
            <a:solidFill>
              <a:srgbClr val="EFEFEF"/>
            </a:solidFill>
          </a:ln>
        </p:spPr>
        <p:txBody>
          <a:bodyPr wrap="square" lIns="0" tIns="0" rIns="0" bIns="0" rtlCol="0"/>
          <a:lstStyle/>
          <a:p>
            <a:endParaRPr/>
          </a:p>
        </p:txBody>
      </p:sp>
      <p:sp>
        <p:nvSpPr>
          <p:cNvPr id="34" name="object 34"/>
          <p:cNvSpPr/>
          <p:nvPr/>
        </p:nvSpPr>
        <p:spPr>
          <a:xfrm>
            <a:off x="4493636" y="3931875"/>
            <a:ext cx="0" cy="43339"/>
          </a:xfrm>
          <a:custGeom>
            <a:avLst/>
            <a:gdLst/>
            <a:ahLst/>
            <a:cxnLst/>
            <a:rect l="l" t="t" r="r" b="b"/>
            <a:pathLst>
              <a:path h="57785">
                <a:moveTo>
                  <a:pt x="0" y="0"/>
                </a:moveTo>
                <a:lnTo>
                  <a:pt x="0" y="57433"/>
                </a:lnTo>
              </a:path>
            </a:pathLst>
          </a:custGeom>
          <a:ln w="13720">
            <a:solidFill>
              <a:srgbClr val="EFEFEF"/>
            </a:solidFill>
          </a:ln>
        </p:spPr>
        <p:txBody>
          <a:bodyPr wrap="square" lIns="0" tIns="0" rIns="0" bIns="0" rtlCol="0"/>
          <a:lstStyle/>
          <a:p>
            <a:endParaRPr/>
          </a:p>
        </p:txBody>
      </p:sp>
      <p:sp>
        <p:nvSpPr>
          <p:cNvPr id="35" name="object 35"/>
          <p:cNvSpPr/>
          <p:nvPr/>
        </p:nvSpPr>
        <p:spPr>
          <a:xfrm>
            <a:off x="4493636" y="3746290"/>
            <a:ext cx="0" cy="48577"/>
          </a:xfrm>
          <a:custGeom>
            <a:avLst/>
            <a:gdLst/>
            <a:ahLst/>
            <a:cxnLst/>
            <a:rect l="l" t="t" r="r" b="b"/>
            <a:pathLst>
              <a:path h="64770">
                <a:moveTo>
                  <a:pt x="0" y="0"/>
                </a:moveTo>
                <a:lnTo>
                  <a:pt x="0" y="64576"/>
                </a:lnTo>
              </a:path>
            </a:pathLst>
          </a:custGeom>
          <a:ln w="13720">
            <a:solidFill>
              <a:srgbClr val="EFEFEF"/>
            </a:solidFill>
          </a:ln>
        </p:spPr>
        <p:txBody>
          <a:bodyPr wrap="square" lIns="0" tIns="0" rIns="0" bIns="0" rtlCol="0"/>
          <a:lstStyle/>
          <a:p>
            <a:endParaRPr/>
          </a:p>
        </p:txBody>
      </p:sp>
      <p:sp>
        <p:nvSpPr>
          <p:cNvPr id="36" name="object 36"/>
          <p:cNvSpPr/>
          <p:nvPr/>
        </p:nvSpPr>
        <p:spPr>
          <a:xfrm>
            <a:off x="4493636" y="3623281"/>
            <a:ext cx="0" cy="25241"/>
          </a:xfrm>
          <a:custGeom>
            <a:avLst/>
            <a:gdLst/>
            <a:ahLst/>
            <a:cxnLst/>
            <a:rect l="l" t="t" r="r" b="b"/>
            <a:pathLst>
              <a:path h="33654">
                <a:moveTo>
                  <a:pt x="0" y="0"/>
                </a:moveTo>
                <a:lnTo>
                  <a:pt x="0" y="33431"/>
                </a:lnTo>
              </a:path>
            </a:pathLst>
          </a:custGeom>
          <a:ln w="13720">
            <a:solidFill>
              <a:srgbClr val="EFEFEF"/>
            </a:solidFill>
          </a:ln>
        </p:spPr>
        <p:txBody>
          <a:bodyPr wrap="square" lIns="0" tIns="0" rIns="0" bIns="0" rtlCol="0"/>
          <a:lstStyle/>
          <a:p>
            <a:endParaRPr/>
          </a:p>
        </p:txBody>
      </p:sp>
      <p:sp>
        <p:nvSpPr>
          <p:cNvPr id="37" name="object 37"/>
          <p:cNvSpPr/>
          <p:nvPr/>
        </p:nvSpPr>
        <p:spPr>
          <a:xfrm>
            <a:off x="4488490" y="3585886"/>
            <a:ext cx="10478" cy="0"/>
          </a:xfrm>
          <a:custGeom>
            <a:avLst/>
            <a:gdLst/>
            <a:ahLst/>
            <a:cxnLst/>
            <a:rect l="l" t="t" r="r" b="b"/>
            <a:pathLst>
              <a:path w="13970">
                <a:moveTo>
                  <a:pt x="0" y="0"/>
                </a:moveTo>
                <a:lnTo>
                  <a:pt x="13720" y="0"/>
                </a:lnTo>
              </a:path>
            </a:pathLst>
          </a:custGeom>
          <a:ln w="8285">
            <a:solidFill>
              <a:srgbClr val="EFEFEF"/>
            </a:solidFill>
          </a:ln>
        </p:spPr>
        <p:txBody>
          <a:bodyPr wrap="square" lIns="0" tIns="0" rIns="0" bIns="0" rtlCol="0"/>
          <a:lstStyle/>
          <a:p>
            <a:endParaRPr/>
          </a:p>
        </p:txBody>
      </p:sp>
      <p:sp>
        <p:nvSpPr>
          <p:cNvPr id="38" name="object 38"/>
          <p:cNvSpPr/>
          <p:nvPr/>
        </p:nvSpPr>
        <p:spPr>
          <a:xfrm>
            <a:off x="4493636" y="3419479"/>
            <a:ext cx="0" cy="65723"/>
          </a:xfrm>
          <a:custGeom>
            <a:avLst/>
            <a:gdLst/>
            <a:ahLst/>
            <a:cxnLst/>
            <a:rect l="l" t="t" r="r" b="b"/>
            <a:pathLst>
              <a:path h="87629">
                <a:moveTo>
                  <a:pt x="0" y="0"/>
                </a:moveTo>
                <a:lnTo>
                  <a:pt x="0" y="87436"/>
                </a:lnTo>
              </a:path>
            </a:pathLst>
          </a:custGeom>
          <a:ln w="13720">
            <a:solidFill>
              <a:srgbClr val="EFEFEF"/>
            </a:solidFill>
          </a:ln>
        </p:spPr>
        <p:txBody>
          <a:bodyPr wrap="square" lIns="0" tIns="0" rIns="0" bIns="0" rtlCol="0"/>
          <a:lstStyle/>
          <a:p>
            <a:endParaRPr/>
          </a:p>
        </p:txBody>
      </p:sp>
      <p:sp>
        <p:nvSpPr>
          <p:cNvPr id="39" name="object 39"/>
          <p:cNvSpPr/>
          <p:nvPr/>
        </p:nvSpPr>
        <p:spPr>
          <a:xfrm>
            <a:off x="4488490" y="3318222"/>
            <a:ext cx="10478" cy="0"/>
          </a:xfrm>
          <a:custGeom>
            <a:avLst/>
            <a:gdLst/>
            <a:ahLst/>
            <a:cxnLst/>
            <a:rect l="l" t="t" r="r" b="b"/>
            <a:pathLst>
              <a:path w="13970">
                <a:moveTo>
                  <a:pt x="0" y="0"/>
                </a:moveTo>
                <a:lnTo>
                  <a:pt x="13720" y="0"/>
                </a:lnTo>
              </a:path>
            </a:pathLst>
          </a:custGeom>
          <a:ln w="9430">
            <a:solidFill>
              <a:srgbClr val="EFEFEF"/>
            </a:solidFill>
          </a:ln>
        </p:spPr>
        <p:txBody>
          <a:bodyPr wrap="square" lIns="0" tIns="0" rIns="0" bIns="0" rtlCol="0"/>
          <a:lstStyle/>
          <a:p>
            <a:endParaRPr/>
          </a:p>
        </p:txBody>
      </p:sp>
      <p:sp>
        <p:nvSpPr>
          <p:cNvPr id="40" name="object 40"/>
          <p:cNvSpPr/>
          <p:nvPr/>
        </p:nvSpPr>
        <p:spPr>
          <a:xfrm>
            <a:off x="4493636" y="3256181"/>
            <a:ext cx="0" cy="24288"/>
          </a:xfrm>
          <a:custGeom>
            <a:avLst/>
            <a:gdLst/>
            <a:ahLst/>
            <a:cxnLst/>
            <a:rect l="l" t="t" r="r" b="b"/>
            <a:pathLst>
              <a:path h="32385">
                <a:moveTo>
                  <a:pt x="0" y="0"/>
                </a:moveTo>
                <a:lnTo>
                  <a:pt x="0" y="32288"/>
                </a:lnTo>
              </a:path>
            </a:pathLst>
          </a:custGeom>
          <a:ln w="13720">
            <a:solidFill>
              <a:srgbClr val="EFEFEF"/>
            </a:solidFill>
          </a:ln>
        </p:spPr>
        <p:txBody>
          <a:bodyPr wrap="square" lIns="0" tIns="0" rIns="0" bIns="0" rtlCol="0"/>
          <a:lstStyle/>
          <a:p>
            <a:endParaRPr/>
          </a:p>
        </p:txBody>
      </p:sp>
      <p:sp>
        <p:nvSpPr>
          <p:cNvPr id="41" name="object 41"/>
          <p:cNvSpPr/>
          <p:nvPr/>
        </p:nvSpPr>
        <p:spPr>
          <a:xfrm>
            <a:off x="4493636" y="3108956"/>
            <a:ext cx="0" cy="49530"/>
          </a:xfrm>
          <a:custGeom>
            <a:avLst/>
            <a:gdLst/>
            <a:ahLst/>
            <a:cxnLst/>
            <a:rect l="l" t="t" r="r" b="b"/>
            <a:pathLst>
              <a:path h="66039">
                <a:moveTo>
                  <a:pt x="0" y="0"/>
                </a:moveTo>
                <a:lnTo>
                  <a:pt x="0" y="66003"/>
                </a:lnTo>
              </a:path>
            </a:pathLst>
          </a:custGeom>
          <a:ln w="13720">
            <a:solidFill>
              <a:srgbClr val="EFEFEF"/>
            </a:solidFill>
          </a:ln>
        </p:spPr>
        <p:txBody>
          <a:bodyPr wrap="square" lIns="0" tIns="0" rIns="0" bIns="0" rtlCol="0"/>
          <a:lstStyle/>
          <a:p>
            <a:endParaRPr/>
          </a:p>
        </p:txBody>
      </p:sp>
      <p:sp>
        <p:nvSpPr>
          <p:cNvPr id="42" name="object 42"/>
          <p:cNvSpPr/>
          <p:nvPr/>
        </p:nvSpPr>
        <p:spPr>
          <a:xfrm>
            <a:off x="4493636" y="2929585"/>
            <a:ext cx="0" cy="42386"/>
          </a:xfrm>
          <a:custGeom>
            <a:avLst/>
            <a:gdLst/>
            <a:ahLst/>
            <a:cxnLst/>
            <a:rect l="l" t="t" r="r" b="b"/>
            <a:pathLst>
              <a:path h="56514">
                <a:moveTo>
                  <a:pt x="0" y="0"/>
                </a:moveTo>
                <a:lnTo>
                  <a:pt x="0" y="56291"/>
                </a:lnTo>
              </a:path>
            </a:pathLst>
          </a:custGeom>
          <a:ln w="13720">
            <a:solidFill>
              <a:srgbClr val="EFEFEF"/>
            </a:solidFill>
          </a:ln>
        </p:spPr>
        <p:txBody>
          <a:bodyPr wrap="square" lIns="0" tIns="0" rIns="0" bIns="0" rtlCol="0"/>
          <a:lstStyle/>
          <a:p>
            <a:endParaRPr/>
          </a:p>
        </p:txBody>
      </p:sp>
      <p:sp>
        <p:nvSpPr>
          <p:cNvPr id="43" name="object 43"/>
          <p:cNvSpPr/>
          <p:nvPr/>
        </p:nvSpPr>
        <p:spPr>
          <a:xfrm>
            <a:off x="4493636" y="2800362"/>
            <a:ext cx="0" cy="31433"/>
          </a:xfrm>
          <a:custGeom>
            <a:avLst/>
            <a:gdLst/>
            <a:ahLst/>
            <a:cxnLst/>
            <a:rect l="l" t="t" r="r" b="b"/>
            <a:pathLst>
              <a:path h="41910">
                <a:moveTo>
                  <a:pt x="0" y="0"/>
                </a:moveTo>
                <a:lnTo>
                  <a:pt x="0" y="41716"/>
                </a:lnTo>
              </a:path>
            </a:pathLst>
          </a:custGeom>
          <a:ln w="13720">
            <a:solidFill>
              <a:srgbClr val="EFEFEF"/>
            </a:solidFill>
          </a:ln>
        </p:spPr>
        <p:txBody>
          <a:bodyPr wrap="square" lIns="0" tIns="0" rIns="0" bIns="0" rtlCol="0"/>
          <a:lstStyle/>
          <a:p>
            <a:endParaRPr/>
          </a:p>
        </p:txBody>
      </p:sp>
      <p:sp>
        <p:nvSpPr>
          <p:cNvPr id="44" name="object 44"/>
          <p:cNvSpPr/>
          <p:nvPr/>
        </p:nvSpPr>
        <p:spPr>
          <a:xfrm>
            <a:off x="4493636" y="2697497"/>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45" name="object 45"/>
          <p:cNvSpPr/>
          <p:nvPr/>
        </p:nvSpPr>
        <p:spPr>
          <a:xfrm>
            <a:off x="5243303" y="4960523"/>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46" name="object 46"/>
          <p:cNvSpPr/>
          <p:nvPr/>
        </p:nvSpPr>
        <p:spPr>
          <a:xfrm>
            <a:off x="5243303" y="4889590"/>
            <a:ext cx="0" cy="36671"/>
          </a:xfrm>
          <a:custGeom>
            <a:avLst/>
            <a:gdLst/>
            <a:ahLst/>
            <a:cxnLst/>
            <a:rect l="l" t="t" r="r" b="b"/>
            <a:pathLst>
              <a:path h="48895">
                <a:moveTo>
                  <a:pt x="0" y="0"/>
                </a:moveTo>
                <a:lnTo>
                  <a:pt x="0" y="48860"/>
                </a:lnTo>
              </a:path>
            </a:pathLst>
          </a:custGeom>
          <a:ln w="13720">
            <a:solidFill>
              <a:srgbClr val="EFEFEF"/>
            </a:solidFill>
          </a:ln>
        </p:spPr>
        <p:txBody>
          <a:bodyPr wrap="square" lIns="0" tIns="0" rIns="0" bIns="0" rtlCol="0"/>
          <a:lstStyle/>
          <a:p>
            <a:endParaRPr/>
          </a:p>
        </p:txBody>
      </p:sp>
      <p:sp>
        <p:nvSpPr>
          <p:cNvPr id="47" name="object 47"/>
          <p:cNvSpPr/>
          <p:nvPr/>
        </p:nvSpPr>
        <p:spPr>
          <a:xfrm>
            <a:off x="5243303" y="4754794"/>
            <a:ext cx="0" cy="37148"/>
          </a:xfrm>
          <a:custGeom>
            <a:avLst/>
            <a:gdLst/>
            <a:ahLst/>
            <a:cxnLst/>
            <a:rect l="l" t="t" r="r" b="b"/>
            <a:pathLst>
              <a:path h="49529">
                <a:moveTo>
                  <a:pt x="0" y="0"/>
                </a:moveTo>
                <a:lnTo>
                  <a:pt x="0" y="49146"/>
                </a:lnTo>
              </a:path>
            </a:pathLst>
          </a:custGeom>
          <a:ln w="13720">
            <a:solidFill>
              <a:srgbClr val="EFEFEF"/>
            </a:solidFill>
          </a:ln>
        </p:spPr>
        <p:txBody>
          <a:bodyPr wrap="square" lIns="0" tIns="0" rIns="0" bIns="0" rtlCol="0"/>
          <a:lstStyle/>
          <a:p>
            <a:endParaRPr/>
          </a:p>
        </p:txBody>
      </p:sp>
      <p:sp>
        <p:nvSpPr>
          <p:cNvPr id="48" name="object 48"/>
          <p:cNvSpPr/>
          <p:nvPr/>
        </p:nvSpPr>
        <p:spPr>
          <a:xfrm>
            <a:off x="5243303" y="4562780"/>
            <a:ext cx="0" cy="55245"/>
          </a:xfrm>
          <a:custGeom>
            <a:avLst/>
            <a:gdLst/>
            <a:ahLst/>
            <a:cxnLst/>
            <a:rect l="l" t="t" r="r" b="b"/>
            <a:pathLst>
              <a:path h="73660">
                <a:moveTo>
                  <a:pt x="0" y="0"/>
                </a:moveTo>
                <a:lnTo>
                  <a:pt x="0" y="73148"/>
                </a:lnTo>
              </a:path>
            </a:pathLst>
          </a:custGeom>
          <a:ln w="13720">
            <a:solidFill>
              <a:srgbClr val="EFEFEF"/>
            </a:solidFill>
          </a:ln>
        </p:spPr>
        <p:txBody>
          <a:bodyPr wrap="square" lIns="0" tIns="0" rIns="0" bIns="0" rtlCol="0"/>
          <a:lstStyle/>
          <a:p>
            <a:endParaRPr/>
          </a:p>
        </p:txBody>
      </p:sp>
      <p:sp>
        <p:nvSpPr>
          <p:cNvPr id="49" name="object 49"/>
          <p:cNvSpPr/>
          <p:nvPr/>
        </p:nvSpPr>
        <p:spPr>
          <a:xfrm>
            <a:off x="5243303" y="4446200"/>
            <a:ext cx="0" cy="19050"/>
          </a:xfrm>
          <a:custGeom>
            <a:avLst/>
            <a:gdLst/>
            <a:ahLst/>
            <a:cxnLst/>
            <a:rect l="l" t="t" r="r" b="b"/>
            <a:pathLst>
              <a:path h="25400">
                <a:moveTo>
                  <a:pt x="0" y="0"/>
                </a:moveTo>
                <a:lnTo>
                  <a:pt x="0" y="25144"/>
                </a:lnTo>
              </a:path>
            </a:pathLst>
          </a:custGeom>
          <a:ln w="13720">
            <a:solidFill>
              <a:srgbClr val="EFEFEF"/>
            </a:solidFill>
          </a:ln>
        </p:spPr>
        <p:txBody>
          <a:bodyPr wrap="square" lIns="0" tIns="0" rIns="0" bIns="0" rtlCol="0"/>
          <a:lstStyle/>
          <a:p>
            <a:endParaRPr/>
          </a:p>
        </p:txBody>
      </p:sp>
      <p:sp>
        <p:nvSpPr>
          <p:cNvPr id="50" name="object 50"/>
          <p:cNvSpPr/>
          <p:nvPr/>
        </p:nvSpPr>
        <p:spPr>
          <a:xfrm>
            <a:off x="5243303" y="4399480"/>
            <a:ext cx="0" cy="12859"/>
          </a:xfrm>
          <a:custGeom>
            <a:avLst/>
            <a:gdLst/>
            <a:ahLst/>
            <a:cxnLst/>
            <a:rect l="l" t="t" r="r" b="b"/>
            <a:pathLst>
              <a:path h="17145">
                <a:moveTo>
                  <a:pt x="0" y="0"/>
                </a:moveTo>
                <a:lnTo>
                  <a:pt x="0" y="16575"/>
                </a:lnTo>
              </a:path>
            </a:pathLst>
          </a:custGeom>
          <a:ln w="13720">
            <a:solidFill>
              <a:srgbClr val="EFEFEF"/>
            </a:solidFill>
          </a:ln>
        </p:spPr>
        <p:txBody>
          <a:bodyPr wrap="square" lIns="0" tIns="0" rIns="0" bIns="0" rtlCol="0"/>
          <a:lstStyle/>
          <a:p>
            <a:endParaRPr/>
          </a:p>
        </p:txBody>
      </p:sp>
      <p:sp>
        <p:nvSpPr>
          <p:cNvPr id="51" name="object 51"/>
          <p:cNvSpPr/>
          <p:nvPr/>
        </p:nvSpPr>
        <p:spPr>
          <a:xfrm>
            <a:off x="5243303" y="4240470"/>
            <a:ext cx="0" cy="61436"/>
          </a:xfrm>
          <a:custGeom>
            <a:avLst/>
            <a:gdLst/>
            <a:ahLst/>
            <a:cxnLst/>
            <a:rect l="l" t="t" r="r" b="b"/>
            <a:pathLst>
              <a:path h="81914">
                <a:moveTo>
                  <a:pt x="0" y="0"/>
                </a:moveTo>
                <a:lnTo>
                  <a:pt x="0" y="81720"/>
                </a:lnTo>
              </a:path>
            </a:pathLst>
          </a:custGeom>
          <a:ln w="13720">
            <a:solidFill>
              <a:srgbClr val="EFEFEF"/>
            </a:solidFill>
          </a:ln>
        </p:spPr>
        <p:txBody>
          <a:bodyPr wrap="square" lIns="0" tIns="0" rIns="0" bIns="0" rtlCol="0"/>
          <a:lstStyle/>
          <a:p>
            <a:endParaRPr/>
          </a:p>
        </p:txBody>
      </p:sp>
      <p:sp>
        <p:nvSpPr>
          <p:cNvPr id="52" name="object 52"/>
          <p:cNvSpPr/>
          <p:nvPr/>
        </p:nvSpPr>
        <p:spPr>
          <a:xfrm>
            <a:off x="5238157" y="4138033"/>
            <a:ext cx="10478" cy="0"/>
          </a:xfrm>
          <a:custGeom>
            <a:avLst/>
            <a:gdLst/>
            <a:ahLst/>
            <a:cxnLst/>
            <a:rect l="l" t="t" r="r" b="b"/>
            <a:pathLst>
              <a:path w="13970">
                <a:moveTo>
                  <a:pt x="0" y="0"/>
                </a:moveTo>
                <a:lnTo>
                  <a:pt x="13720" y="0"/>
                </a:lnTo>
              </a:path>
            </a:pathLst>
          </a:custGeom>
          <a:ln w="3175">
            <a:solidFill>
              <a:srgbClr val="EFEFEF"/>
            </a:solidFill>
          </a:ln>
        </p:spPr>
        <p:txBody>
          <a:bodyPr wrap="square" lIns="0" tIns="0" rIns="0" bIns="0" rtlCol="0"/>
          <a:lstStyle/>
          <a:p>
            <a:endParaRPr/>
          </a:p>
        </p:txBody>
      </p:sp>
      <p:sp>
        <p:nvSpPr>
          <p:cNvPr id="53" name="object 53"/>
          <p:cNvSpPr/>
          <p:nvPr/>
        </p:nvSpPr>
        <p:spPr>
          <a:xfrm>
            <a:off x="5243303" y="4072886"/>
            <a:ext cx="0" cy="30480"/>
          </a:xfrm>
          <a:custGeom>
            <a:avLst/>
            <a:gdLst/>
            <a:ahLst/>
            <a:cxnLst/>
            <a:rect l="l" t="t" r="r" b="b"/>
            <a:pathLst>
              <a:path h="40639">
                <a:moveTo>
                  <a:pt x="0" y="0"/>
                </a:moveTo>
                <a:lnTo>
                  <a:pt x="0" y="40574"/>
                </a:lnTo>
              </a:path>
            </a:pathLst>
          </a:custGeom>
          <a:ln w="13720">
            <a:solidFill>
              <a:srgbClr val="EFEFEF"/>
            </a:solidFill>
          </a:ln>
        </p:spPr>
        <p:txBody>
          <a:bodyPr wrap="square" lIns="0" tIns="0" rIns="0" bIns="0" rtlCol="0"/>
          <a:lstStyle/>
          <a:p>
            <a:endParaRPr/>
          </a:p>
        </p:txBody>
      </p:sp>
      <p:sp>
        <p:nvSpPr>
          <p:cNvPr id="54" name="object 54"/>
          <p:cNvSpPr/>
          <p:nvPr/>
        </p:nvSpPr>
        <p:spPr>
          <a:xfrm>
            <a:off x="5243303" y="3931875"/>
            <a:ext cx="0" cy="43339"/>
          </a:xfrm>
          <a:custGeom>
            <a:avLst/>
            <a:gdLst/>
            <a:ahLst/>
            <a:cxnLst/>
            <a:rect l="l" t="t" r="r" b="b"/>
            <a:pathLst>
              <a:path h="57785">
                <a:moveTo>
                  <a:pt x="0" y="0"/>
                </a:moveTo>
                <a:lnTo>
                  <a:pt x="0" y="57433"/>
                </a:lnTo>
              </a:path>
            </a:pathLst>
          </a:custGeom>
          <a:ln w="13720">
            <a:solidFill>
              <a:srgbClr val="EFEFEF"/>
            </a:solidFill>
          </a:ln>
        </p:spPr>
        <p:txBody>
          <a:bodyPr wrap="square" lIns="0" tIns="0" rIns="0" bIns="0" rtlCol="0"/>
          <a:lstStyle/>
          <a:p>
            <a:endParaRPr/>
          </a:p>
        </p:txBody>
      </p:sp>
      <p:sp>
        <p:nvSpPr>
          <p:cNvPr id="55" name="object 55"/>
          <p:cNvSpPr/>
          <p:nvPr/>
        </p:nvSpPr>
        <p:spPr>
          <a:xfrm>
            <a:off x="5243303" y="3746290"/>
            <a:ext cx="0" cy="48577"/>
          </a:xfrm>
          <a:custGeom>
            <a:avLst/>
            <a:gdLst/>
            <a:ahLst/>
            <a:cxnLst/>
            <a:rect l="l" t="t" r="r" b="b"/>
            <a:pathLst>
              <a:path h="64770">
                <a:moveTo>
                  <a:pt x="0" y="0"/>
                </a:moveTo>
                <a:lnTo>
                  <a:pt x="0" y="64576"/>
                </a:lnTo>
              </a:path>
            </a:pathLst>
          </a:custGeom>
          <a:ln w="13720">
            <a:solidFill>
              <a:srgbClr val="EFEFEF"/>
            </a:solidFill>
          </a:ln>
        </p:spPr>
        <p:txBody>
          <a:bodyPr wrap="square" lIns="0" tIns="0" rIns="0" bIns="0" rtlCol="0"/>
          <a:lstStyle/>
          <a:p>
            <a:endParaRPr/>
          </a:p>
        </p:txBody>
      </p:sp>
      <p:sp>
        <p:nvSpPr>
          <p:cNvPr id="56" name="object 56"/>
          <p:cNvSpPr/>
          <p:nvPr/>
        </p:nvSpPr>
        <p:spPr>
          <a:xfrm>
            <a:off x="5243303" y="3623281"/>
            <a:ext cx="0" cy="25241"/>
          </a:xfrm>
          <a:custGeom>
            <a:avLst/>
            <a:gdLst/>
            <a:ahLst/>
            <a:cxnLst/>
            <a:rect l="l" t="t" r="r" b="b"/>
            <a:pathLst>
              <a:path h="33654">
                <a:moveTo>
                  <a:pt x="0" y="0"/>
                </a:moveTo>
                <a:lnTo>
                  <a:pt x="0" y="33431"/>
                </a:lnTo>
              </a:path>
            </a:pathLst>
          </a:custGeom>
          <a:ln w="13720">
            <a:solidFill>
              <a:srgbClr val="EFEFEF"/>
            </a:solidFill>
          </a:ln>
        </p:spPr>
        <p:txBody>
          <a:bodyPr wrap="square" lIns="0" tIns="0" rIns="0" bIns="0" rtlCol="0"/>
          <a:lstStyle/>
          <a:p>
            <a:endParaRPr/>
          </a:p>
        </p:txBody>
      </p:sp>
      <p:sp>
        <p:nvSpPr>
          <p:cNvPr id="57" name="object 57"/>
          <p:cNvSpPr/>
          <p:nvPr/>
        </p:nvSpPr>
        <p:spPr>
          <a:xfrm>
            <a:off x="5238157" y="3585886"/>
            <a:ext cx="10478" cy="0"/>
          </a:xfrm>
          <a:custGeom>
            <a:avLst/>
            <a:gdLst/>
            <a:ahLst/>
            <a:cxnLst/>
            <a:rect l="l" t="t" r="r" b="b"/>
            <a:pathLst>
              <a:path w="13970">
                <a:moveTo>
                  <a:pt x="0" y="0"/>
                </a:moveTo>
                <a:lnTo>
                  <a:pt x="13720" y="0"/>
                </a:lnTo>
              </a:path>
            </a:pathLst>
          </a:custGeom>
          <a:ln w="8285">
            <a:solidFill>
              <a:srgbClr val="EFEFEF"/>
            </a:solidFill>
          </a:ln>
        </p:spPr>
        <p:txBody>
          <a:bodyPr wrap="square" lIns="0" tIns="0" rIns="0" bIns="0" rtlCol="0"/>
          <a:lstStyle/>
          <a:p>
            <a:endParaRPr/>
          </a:p>
        </p:txBody>
      </p:sp>
      <p:sp>
        <p:nvSpPr>
          <p:cNvPr id="58" name="object 58"/>
          <p:cNvSpPr/>
          <p:nvPr/>
        </p:nvSpPr>
        <p:spPr>
          <a:xfrm>
            <a:off x="5243303" y="3419479"/>
            <a:ext cx="0" cy="65723"/>
          </a:xfrm>
          <a:custGeom>
            <a:avLst/>
            <a:gdLst/>
            <a:ahLst/>
            <a:cxnLst/>
            <a:rect l="l" t="t" r="r" b="b"/>
            <a:pathLst>
              <a:path h="87629">
                <a:moveTo>
                  <a:pt x="0" y="0"/>
                </a:moveTo>
                <a:lnTo>
                  <a:pt x="0" y="87436"/>
                </a:lnTo>
              </a:path>
            </a:pathLst>
          </a:custGeom>
          <a:ln w="13720">
            <a:solidFill>
              <a:srgbClr val="EFEFEF"/>
            </a:solidFill>
          </a:ln>
        </p:spPr>
        <p:txBody>
          <a:bodyPr wrap="square" lIns="0" tIns="0" rIns="0" bIns="0" rtlCol="0"/>
          <a:lstStyle/>
          <a:p>
            <a:endParaRPr/>
          </a:p>
        </p:txBody>
      </p:sp>
      <p:sp>
        <p:nvSpPr>
          <p:cNvPr id="59" name="object 59"/>
          <p:cNvSpPr/>
          <p:nvPr/>
        </p:nvSpPr>
        <p:spPr>
          <a:xfrm>
            <a:off x="5238157" y="3318222"/>
            <a:ext cx="10478" cy="0"/>
          </a:xfrm>
          <a:custGeom>
            <a:avLst/>
            <a:gdLst/>
            <a:ahLst/>
            <a:cxnLst/>
            <a:rect l="l" t="t" r="r" b="b"/>
            <a:pathLst>
              <a:path w="13970">
                <a:moveTo>
                  <a:pt x="0" y="0"/>
                </a:moveTo>
                <a:lnTo>
                  <a:pt x="13720" y="0"/>
                </a:lnTo>
              </a:path>
            </a:pathLst>
          </a:custGeom>
          <a:ln w="9430">
            <a:solidFill>
              <a:srgbClr val="EFEFEF"/>
            </a:solidFill>
          </a:ln>
        </p:spPr>
        <p:txBody>
          <a:bodyPr wrap="square" lIns="0" tIns="0" rIns="0" bIns="0" rtlCol="0"/>
          <a:lstStyle/>
          <a:p>
            <a:endParaRPr/>
          </a:p>
        </p:txBody>
      </p:sp>
      <p:sp>
        <p:nvSpPr>
          <p:cNvPr id="60" name="object 60"/>
          <p:cNvSpPr/>
          <p:nvPr/>
        </p:nvSpPr>
        <p:spPr>
          <a:xfrm>
            <a:off x="5243303" y="3256181"/>
            <a:ext cx="0" cy="24288"/>
          </a:xfrm>
          <a:custGeom>
            <a:avLst/>
            <a:gdLst/>
            <a:ahLst/>
            <a:cxnLst/>
            <a:rect l="l" t="t" r="r" b="b"/>
            <a:pathLst>
              <a:path h="32385">
                <a:moveTo>
                  <a:pt x="0" y="0"/>
                </a:moveTo>
                <a:lnTo>
                  <a:pt x="0" y="32288"/>
                </a:lnTo>
              </a:path>
            </a:pathLst>
          </a:custGeom>
          <a:ln w="13720">
            <a:solidFill>
              <a:srgbClr val="EFEFEF"/>
            </a:solidFill>
          </a:ln>
        </p:spPr>
        <p:txBody>
          <a:bodyPr wrap="square" lIns="0" tIns="0" rIns="0" bIns="0" rtlCol="0"/>
          <a:lstStyle/>
          <a:p>
            <a:endParaRPr/>
          </a:p>
        </p:txBody>
      </p:sp>
      <p:sp>
        <p:nvSpPr>
          <p:cNvPr id="61" name="object 61"/>
          <p:cNvSpPr/>
          <p:nvPr/>
        </p:nvSpPr>
        <p:spPr>
          <a:xfrm>
            <a:off x="5243303" y="3108956"/>
            <a:ext cx="0" cy="49530"/>
          </a:xfrm>
          <a:custGeom>
            <a:avLst/>
            <a:gdLst/>
            <a:ahLst/>
            <a:cxnLst/>
            <a:rect l="l" t="t" r="r" b="b"/>
            <a:pathLst>
              <a:path h="66039">
                <a:moveTo>
                  <a:pt x="0" y="0"/>
                </a:moveTo>
                <a:lnTo>
                  <a:pt x="0" y="66003"/>
                </a:lnTo>
              </a:path>
            </a:pathLst>
          </a:custGeom>
          <a:ln w="13720">
            <a:solidFill>
              <a:srgbClr val="EFEFEF"/>
            </a:solidFill>
          </a:ln>
        </p:spPr>
        <p:txBody>
          <a:bodyPr wrap="square" lIns="0" tIns="0" rIns="0" bIns="0" rtlCol="0"/>
          <a:lstStyle/>
          <a:p>
            <a:endParaRPr/>
          </a:p>
        </p:txBody>
      </p:sp>
      <p:sp>
        <p:nvSpPr>
          <p:cNvPr id="62" name="object 62"/>
          <p:cNvSpPr/>
          <p:nvPr/>
        </p:nvSpPr>
        <p:spPr>
          <a:xfrm>
            <a:off x="5243303" y="2929585"/>
            <a:ext cx="0" cy="42386"/>
          </a:xfrm>
          <a:custGeom>
            <a:avLst/>
            <a:gdLst/>
            <a:ahLst/>
            <a:cxnLst/>
            <a:rect l="l" t="t" r="r" b="b"/>
            <a:pathLst>
              <a:path h="56514">
                <a:moveTo>
                  <a:pt x="0" y="0"/>
                </a:moveTo>
                <a:lnTo>
                  <a:pt x="0" y="56291"/>
                </a:lnTo>
              </a:path>
            </a:pathLst>
          </a:custGeom>
          <a:ln w="13720">
            <a:solidFill>
              <a:srgbClr val="EFEFEF"/>
            </a:solidFill>
          </a:ln>
        </p:spPr>
        <p:txBody>
          <a:bodyPr wrap="square" lIns="0" tIns="0" rIns="0" bIns="0" rtlCol="0"/>
          <a:lstStyle/>
          <a:p>
            <a:endParaRPr/>
          </a:p>
        </p:txBody>
      </p:sp>
      <p:sp>
        <p:nvSpPr>
          <p:cNvPr id="63" name="object 63"/>
          <p:cNvSpPr/>
          <p:nvPr/>
        </p:nvSpPr>
        <p:spPr>
          <a:xfrm>
            <a:off x="5243303" y="2800362"/>
            <a:ext cx="0" cy="31433"/>
          </a:xfrm>
          <a:custGeom>
            <a:avLst/>
            <a:gdLst/>
            <a:ahLst/>
            <a:cxnLst/>
            <a:rect l="l" t="t" r="r" b="b"/>
            <a:pathLst>
              <a:path h="41910">
                <a:moveTo>
                  <a:pt x="0" y="0"/>
                </a:moveTo>
                <a:lnTo>
                  <a:pt x="0" y="41716"/>
                </a:lnTo>
              </a:path>
            </a:pathLst>
          </a:custGeom>
          <a:ln w="13720">
            <a:solidFill>
              <a:srgbClr val="EFEFEF"/>
            </a:solidFill>
          </a:ln>
        </p:spPr>
        <p:txBody>
          <a:bodyPr wrap="square" lIns="0" tIns="0" rIns="0" bIns="0" rtlCol="0"/>
          <a:lstStyle/>
          <a:p>
            <a:endParaRPr/>
          </a:p>
        </p:txBody>
      </p:sp>
      <p:sp>
        <p:nvSpPr>
          <p:cNvPr id="64" name="object 64"/>
          <p:cNvSpPr/>
          <p:nvPr/>
        </p:nvSpPr>
        <p:spPr>
          <a:xfrm>
            <a:off x="5243303" y="2697497"/>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65" name="object 65"/>
          <p:cNvSpPr/>
          <p:nvPr/>
        </p:nvSpPr>
        <p:spPr>
          <a:xfrm>
            <a:off x="5992754" y="4960523"/>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66" name="object 66"/>
          <p:cNvSpPr/>
          <p:nvPr/>
        </p:nvSpPr>
        <p:spPr>
          <a:xfrm>
            <a:off x="5992754" y="4889590"/>
            <a:ext cx="0" cy="36671"/>
          </a:xfrm>
          <a:custGeom>
            <a:avLst/>
            <a:gdLst/>
            <a:ahLst/>
            <a:cxnLst/>
            <a:rect l="l" t="t" r="r" b="b"/>
            <a:pathLst>
              <a:path h="48895">
                <a:moveTo>
                  <a:pt x="0" y="0"/>
                </a:moveTo>
                <a:lnTo>
                  <a:pt x="0" y="48860"/>
                </a:lnTo>
              </a:path>
            </a:pathLst>
          </a:custGeom>
          <a:ln w="13720">
            <a:solidFill>
              <a:srgbClr val="EFEFEF"/>
            </a:solidFill>
          </a:ln>
        </p:spPr>
        <p:txBody>
          <a:bodyPr wrap="square" lIns="0" tIns="0" rIns="0" bIns="0" rtlCol="0"/>
          <a:lstStyle/>
          <a:p>
            <a:endParaRPr/>
          </a:p>
        </p:txBody>
      </p:sp>
      <p:sp>
        <p:nvSpPr>
          <p:cNvPr id="67" name="object 67"/>
          <p:cNvSpPr/>
          <p:nvPr/>
        </p:nvSpPr>
        <p:spPr>
          <a:xfrm>
            <a:off x="5992754" y="4754794"/>
            <a:ext cx="0" cy="37148"/>
          </a:xfrm>
          <a:custGeom>
            <a:avLst/>
            <a:gdLst/>
            <a:ahLst/>
            <a:cxnLst/>
            <a:rect l="l" t="t" r="r" b="b"/>
            <a:pathLst>
              <a:path h="49529">
                <a:moveTo>
                  <a:pt x="0" y="0"/>
                </a:moveTo>
                <a:lnTo>
                  <a:pt x="0" y="49146"/>
                </a:lnTo>
              </a:path>
            </a:pathLst>
          </a:custGeom>
          <a:ln w="13720">
            <a:solidFill>
              <a:srgbClr val="EFEFEF"/>
            </a:solidFill>
          </a:ln>
        </p:spPr>
        <p:txBody>
          <a:bodyPr wrap="square" lIns="0" tIns="0" rIns="0" bIns="0" rtlCol="0"/>
          <a:lstStyle/>
          <a:p>
            <a:endParaRPr/>
          </a:p>
        </p:txBody>
      </p:sp>
      <p:sp>
        <p:nvSpPr>
          <p:cNvPr id="68" name="object 68"/>
          <p:cNvSpPr/>
          <p:nvPr/>
        </p:nvSpPr>
        <p:spPr>
          <a:xfrm>
            <a:off x="5992754" y="4562780"/>
            <a:ext cx="0" cy="55245"/>
          </a:xfrm>
          <a:custGeom>
            <a:avLst/>
            <a:gdLst/>
            <a:ahLst/>
            <a:cxnLst/>
            <a:rect l="l" t="t" r="r" b="b"/>
            <a:pathLst>
              <a:path h="73660">
                <a:moveTo>
                  <a:pt x="0" y="0"/>
                </a:moveTo>
                <a:lnTo>
                  <a:pt x="0" y="73148"/>
                </a:lnTo>
              </a:path>
            </a:pathLst>
          </a:custGeom>
          <a:ln w="13720">
            <a:solidFill>
              <a:srgbClr val="EFEFEF"/>
            </a:solidFill>
          </a:ln>
        </p:spPr>
        <p:txBody>
          <a:bodyPr wrap="square" lIns="0" tIns="0" rIns="0" bIns="0" rtlCol="0"/>
          <a:lstStyle/>
          <a:p>
            <a:endParaRPr/>
          </a:p>
        </p:txBody>
      </p:sp>
      <p:sp>
        <p:nvSpPr>
          <p:cNvPr id="69" name="object 69"/>
          <p:cNvSpPr/>
          <p:nvPr/>
        </p:nvSpPr>
        <p:spPr>
          <a:xfrm>
            <a:off x="5992754" y="4446200"/>
            <a:ext cx="0" cy="19050"/>
          </a:xfrm>
          <a:custGeom>
            <a:avLst/>
            <a:gdLst/>
            <a:ahLst/>
            <a:cxnLst/>
            <a:rect l="l" t="t" r="r" b="b"/>
            <a:pathLst>
              <a:path h="25400">
                <a:moveTo>
                  <a:pt x="0" y="0"/>
                </a:moveTo>
                <a:lnTo>
                  <a:pt x="0" y="25144"/>
                </a:lnTo>
              </a:path>
            </a:pathLst>
          </a:custGeom>
          <a:ln w="13720">
            <a:solidFill>
              <a:srgbClr val="EFEFEF"/>
            </a:solidFill>
          </a:ln>
        </p:spPr>
        <p:txBody>
          <a:bodyPr wrap="square" lIns="0" tIns="0" rIns="0" bIns="0" rtlCol="0"/>
          <a:lstStyle/>
          <a:p>
            <a:endParaRPr/>
          </a:p>
        </p:txBody>
      </p:sp>
      <p:sp>
        <p:nvSpPr>
          <p:cNvPr id="70" name="object 70"/>
          <p:cNvSpPr/>
          <p:nvPr/>
        </p:nvSpPr>
        <p:spPr>
          <a:xfrm>
            <a:off x="5992754" y="4399480"/>
            <a:ext cx="0" cy="12859"/>
          </a:xfrm>
          <a:custGeom>
            <a:avLst/>
            <a:gdLst/>
            <a:ahLst/>
            <a:cxnLst/>
            <a:rect l="l" t="t" r="r" b="b"/>
            <a:pathLst>
              <a:path h="17145">
                <a:moveTo>
                  <a:pt x="0" y="0"/>
                </a:moveTo>
                <a:lnTo>
                  <a:pt x="0" y="16575"/>
                </a:lnTo>
              </a:path>
            </a:pathLst>
          </a:custGeom>
          <a:ln w="13720">
            <a:solidFill>
              <a:srgbClr val="EFEFEF"/>
            </a:solidFill>
          </a:ln>
        </p:spPr>
        <p:txBody>
          <a:bodyPr wrap="square" lIns="0" tIns="0" rIns="0" bIns="0" rtlCol="0"/>
          <a:lstStyle/>
          <a:p>
            <a:endParaRPr/>
          </a:p>
        </p:txBody>
      </p:sp>
      <p:sp>
        <p:nvSpPr>
          <p:cNvPr id="71" name="object 71"/>
          <p:cNvSpPr/>
          <p:nvPr/>
        </p:nvSpPr>
        <p:spPr>
          <a:xfrm>
            <a:off x="5992754" y="4240470"/>
            <a:ext cx="0" cy="61436"/>
          </a:xfrm>
          <a:custGeom>
            <a:avLst/>
            <a:gdLst/>
            <a:ahLst/>
            <a:cxnLst/>
            <a:rect l="l" t="t" r="r" b="b"/>
            <a:pathLst>
              <a:path h="81914">
                <a:moveTo>
                  <a:pt x="0" y="0"/>
                </a:moveTo>
                <a:lnTo>
                  <a:pt x="0" y="81720"/>
                </a:lnTo>
              </a:path>
            </a:pathLst>
          </a:custGeom>
          <a:ln w="13720">
            <a:solidFill>
              <a:srgbClr val="EFEFEF"/>
            </a:solidFill>
          </a:ln>
        </p:spPr>
        <p:txBody>
          <a:bodyPr wrap="square" lIns="0" tIns="0" rIns="0" bIns="0" rtlCol="0"/>
          <a:lstStyle/>
          <a:p>
            <a:endParaRPr/>
          </a:p>
        </p:txBody>
      </p:sp>
      <p:sp>
        <p:nvSpPr>
          <p:cNvPr id="72" name="object 72"/>
          <p:cNvSpPr/>
          <p:nvPr/>
        </p:nvSpPr>
        <p:spPr>
          <a:xfrm>
            <a:off x="5987608" y="4138033"/>
            <a:ext cx="10478" cy="0"/>
          </a:xfrm>
          <a:custGeom>
            <a:avLst/>
            <a:gdLst/>
            <a:ahLst/>
            <a:cxnLst/>
            <a:rect l="l" t="t" r="r" b="b"/>
            <a:pathLst>
              <a:path w="13970">
                <a:moveTo>
                  <a:pt x="0" y="0"/>
                </a:moveTo>
                <a:lnTo>
                  <a:pt x="13720" y="0"/>
                </a:lnTo>
              </a:path>
            </a:pathLst>
          </a:custGeom>
          <a:ln w="3175">
            <a:solidFill>
              <a:srgbClr val="EFEFEF"/>
            </a:solidFill>
          </a:ln>
        </p:spPr>
        <p:txBody>
          <a:bodyPr wrap="square" lIns="0" tIns="0" rIns="0" bIns="0" rtlCol="0"/>
          <a:lstStyle/>
          <a:p>
            <a:endParaRPr/>
          </a:p>
        </p:txBody>
      </p:sp>
      <p:sp>
        <p:nvSpPr>
          <p:cNvPr id="73" name="object 73"/>
          <p:cNvSpPr/>
          <p:nvPr/>
        </p:nvSpPr>
        <p:spPr>
          <a:xfrm>
            <a:off x="5992754" y="4072886"/>
            <a:ext cx="0" cy="30480"/>
          </a:xfrm>
          <a:custGeom>
            <a:avLst/>
            <a:gdLst/>
            <a:ahLst/>
            <a:cxnLst/>
            <a:rect l="l" t="t" r="r" b="b"/>
            <a:pathLst>
              <a:path h="40639">
                <a:moveTo>
                  <a:pt x="0" y="0"/>
                </a:moveTo>
                <a:lnTo>
                  <a:pt x="0" y="40574"/>
                </a:lnTo>
              </a:path>
            </a:pathLst>
          </a:custGeom>
          <a:ln w="13720">
            <a:solidFill>
              <a:srgbClr val="EFEFEF"/>
            </a:solidFill>
          </a:ln>
        </p:spPr>
        <p:txBody>
          <a:bodyPr wrap="square" lIns="0" tIns="0" rIns="0" bIns="0" rtlCol="0"/>
          <a:lstStyle/>
          <a:p>
            <a:endParaRPr/>
          </a:p>
        </p:txBody>
      </p:sp>
      <p:sp>
        <p:nvSpPr>
          <p:cNvPr id="74" name="object 74"/>
          <p:cNvSpPr/>
          <p:nvPr/>
        </p:nvSpPr>
        <p:spPr>
          <a:xfrm>
            <a:off x="5992754" y="3931875"/>
            <a:ext cx="0" cy="43339"/>
          </a:xfrm>
          <a:custGeom>
            <a:avLst/>
            <a:gdLst/>
            <a:ahLst/>
            <a:cxnLst/>
            <a:rect l="l" t="t" r="r" b="b"/>
            <a:pathLst>
              <a:path h="57785">
                <a:moveTo>
                  <a:pt x="0" y="0"/>
                </a:moveTo>
                <a:lnTo>
                  <a:pt x="0" y="57433"/>
                </a:lnTo>
              </a:path>
            </a:pathLst>
          </a:custGeom>
          <a:ln w="13720">
            <a:solidFill>
              <a:srgbClr val="EFEFEF"/>
            </a:solidFill>
          </a:ln>
        </p:spPr>
        <p:txBody>
          <a:bodyPr wrap="square" lIns="0" tIns="0" rIns="0" bIns="0" rtlCol="0"/>
          <a:lstStyle/>
          <a:p>
            <a:endParaRPr/>
          </a:p>
        </p:txBody>
      </p:sp>
      <p:sp>
        <p:nvSpPr>
          <p:cNvPr id="75" name="object 75"/>
          <p:cNvSpPr/>
          <p:nvPr/>
        </p:nvSpPr>
        <p:spPr>
          <a:xfrm>
            <a:off x="5992754" y="3746290"/>
            <a:ext cx="0" cy="48577"/>
          </a:xfrm>
          <a:custGeom>
            <a:avLst/>
            <a:gdLst/>
            <a:ahLst/>
            <a:cxnLst/>
            <a:rect l="l" t="t" r="r" b="b"/>
            <a:pathLst>
              <a:path h="64770">
                <a:moveTo>
                  <a:pt x="0" y="0"/>
                </a:moveTo>
                <a:lnTo>
                  <a:pt x="0" y="64576"/>
                </a:lnTo>
              </a:path>
            </a:pathLst>
          </a:custGeom>
          <a:ln w="13720">
            <a:solidFill>
              <a:srgbClr val="EFEFEF"/>
            </a:solidFill>
          </a:ln>
        </p:spPr>
        <p:txBody>
          <a:bodyPr wrap="square" lIns="0" tIns="0" rIns="0" bIns="0" rtlCol="0"/>
          <a:lstStyle/>
          <a:p>
            <a:endParaRPr/>
          </a:p>
        </p:txBody>
      </p:sp>
      <p:sp>
        <p:nvSpPr>
          <p:cNvPr id="76" name="object 76"/>
          <p:cNvSpPr/>
          <p:nvPr/>
        </p:nvSpPr>
        <p:spPr>
          <a:xfrm>
            <a:off x="5992754" y="3623281"/>
            <a:ext cx="0" cy="25241"/>
          </a:xfrm>
          <a:custGeom>
            <a:avLst/>
            <a:gdLst/>
            <a:ahLst/>
            <a:cxnLst/>
            <a:rect l="l" t="t" r="r" b="b"/>
            <a:pathLst>
              <a:path h="33654">
                <a:moveTo>
                  <a:pt x="0" y="0"/>
                </a:moveTo>
                <a:lnTo>
                  <a:pt x="0" y="33431"/>
                </a:lnTo>
              </a:path>
            </a:pathLst>
          </a:custGeom>
          <a:ln w="13720">
            <a:solidFill>
              <a:srgbClr val="EFEFEF"/>
            </a:solidFill>
          </a:ln>
        </p:spPr>
        <p:txBody>
          <a:bodyPr wrap="square" lIns="0" tIns="0" rIns="0" bIns="0" rtlCol="0"/>
          <a:lstStyle/>
          <a:p>
            <a:endParaRPr/>
          </a:p>
        </p:txBody>
      </p:sp>
      <p:sp>
        <p:nvSpPr>
          <p:cNvPr id="77" name="object 77"/>
          <p:cNvSpPr/>
          <p:nvPr/>
        </p:nvSpPr>
        <p:spPr>
          <a:xfrm>
            <a:off x="5987608" y="3585886"/>
            <a:ext cx="10478" cy="0"/>
          </a:xfrm>
          <a:custGeom>
            <a:avLst/>
            <a:gdLst/>
            <a:ahLst/>
            <a:cxnLst/>
            <a:rect l="l" t="t" r="r" b="b"/>
            <a:pathLst>
              <a:path w="13970">
                <a:moveTo>
                  <a:pt x="0" y="0"/>
                </a:moveTo>
                <a:lnTo>
                  <a:pt x="13720" y="0"/>
                </a:lnTo>
              </a:path>
            </a:pathLst>
          </a:custGeom>
          <a:ln w="8285">
            <a:solidFill>
              <a:srgbClr val="EFEFEF"/>
            </a:solidFill>
          </a:ln>
        </p:spPr>
        <p:txBody>
          <a:bodyPr wrap="square" lIns="0" tIns="0" rIns="0" bIns="0" rtlCol="0"/>
          <a:lstStyle/>
          <a:p>
            <a:endParaRPr/>
          </a:p>
        </p:txBody>
      </p:sp>
      <p:sp>
        <p:nvSpPr>
          <p:cNvPr id="78" name="object 78"/>
          <p:cNvSpPr/>
          <p:nvPr/>
        </p:nvSpPr>
        <p:spPr>
          <a:xfrm>
            <a:off x="5992754" y="3419479"/>
            <a:ext cx="0" cy="65723"/>
          </a:xfrm>
          <a:custGeom>
            <a:avLst/>
            <a:gdLst/>
            <a:ahLst/>
            <a:cxnLst/>
            <a:rect l="l" t="t" r="r" b="b"/>
            <a:pathLst>
              <a:path h="87629">
                <a:moveTo>
                  <a:pt x="0" y="0"/>
                </a:moveTo>
                <a:lnTo>
                  <a:pt x="0" y="87436"/>
                </a:lnTo>
              </a:path>
            </a:pathLst>
          </a:custGeom>
          <a:ln w="13720">
            <a:solidFill>
              <a:srgbClr val="EFEFEF"/>
            </a:solidFill>
          </a:ln>
        </p:spPr>
        <p:txBody>
          <a:bodyPr wrap="square" lIns="0" tIns="0" rIns="0" bIns="0" rtlCol="0"/>
          <a:lstStyle/>
          <a:p>
            <a:endParaRPr/>
          </a:p>
        </p:txBody>
      </p:sp>
      <p:sp>
        <p:nvSpPr>
          <p:cNvPr id="79" name="object 79"/>
          <p:cNvSpPr/>
          <p:nvPr/>
        </p:nvSpPr>
        <p:spPr>
          <a:xfrm>
            <a:off x="5987608" y="3318222"/>
            <a:ext cx="10478" cy="0"/>
          </a:xfrm>
          <a:custGeom>
            <a:avLst/>
            <a:gdLst/>
            <a:ahLst/>
            <a:cxnLst/>
            <a:rect l="l" t="t" r="r" b="b"/>
            <a:pathLst>
              <a:path w="13970">
                <a:moveTo>
                  <a:pt x="0" y="0"/>
                </a:moveTo>
                <a:lnTo>
                  <a:pt x="13720" y="0"/>
                </a:lnTo>
              </a:path>
            </a:pathLst>
          </a:custGeom>
          <a:ln w="9430">
            <a:solidFill>
              <a:srgbClr val="EFEFEF"/>
            </a:solidFill>
          </a:ln>
        </p:spPr>
        <p:txBody>
          <a:bodyPr wrap="square" lIns="0" tIns="0" rIns="0" bIns="0" rtlCol="0"/>
          <a:lstStyle/>
          <a:p>
            <a:endParaRPr/>
          </a:p>
        </p:txBody>
      </p:sp>
      <p:sp>
        <p:nvSpPr>
          <p:cNvPr id="80" name="object 80"/>
          <p:cNvSpPr/>
          <p:nvPr/>
        </p:nvSpPr>
        <p:spPr>
          <a:xfrm>
            <a:off x="5992754" y="3256181"/>
            <a:ext cx="0" cy="24288"/>
          </a:xfrm>
          <a:custGeom>
            <a:avLst/>
            <a:gdLst/>
            <a:ahLst/>
            <a:cxnLst/>
            <a:rect l="l" t="t" r="r" b="b"/>
            <a:pathLst>
              <a:path h="32385">
                <a:moveTo>
                  <a:pt x="0" y="0"/>
                </a:moveTo>
                <a:lnTo>
                  <a:pt x="0" y="32288"/>
                </a:lnTo>
              </a:path>
            </a:pathLst>
          </a:custGeom>
          <a:ln w="13720">
            <a:solidFill>
              <a:srgbClr val="EFEFEF"/>
            </a:solidFill>
          </a:ln>
        </p:spPr>
        <p:txBody>
          <a:bodyPr wrap="square" lIns="0" tIns="0" rIns="0" bIns="0" rtlCol="0"/>
          <a:lstStyle/>
          <a:p>
            <a:endParaRPr/>
          </a:p>
        </p:txBody>
      </p:sp>
      <p:sp>
        <p:nvSpPr>
          <p:cNvPr id="81" name="object 81"/>
          <p:cNvSpPr/>
          <p:nvPr/>
        </p:nvSpPr>
        <p:spPr>
          <a:xfrm>
            <a:off x="5992754" y="3108956"/>
            <a:ext cx="0" cy="49530"/>
          </a:xfrm>
          <a:custGeom>
            <a:avLst/>
            <a:gdLst/>
            <a:ahLst/>
            <a:cxnLst/>
            <a:rect l="l" t="t" r="r" b="b"/>
            <a:pathLst>
              <a:path h="66039">
                <a:moveTo>
                  <a:pt x="0" y="0"/>
                </a:moveTo>
                <a:lnTo>
                  <a:pt x="0" y="66003"/>
                </a:lnTo>
              </a:path>
            </a:pathLst>
          </a:custGeom>
          <a:ln w="13720">
            <a:solidFill>
              <a:srgbClr val="EFEFEF"/>
            </a:solidFill>
          </a:ln>
        </p:spPr>
        <p:txBody>
          <a:bodyPr wrap="square" lIns="0" tIns="0" rIns="0" bIns="0" rtlCol="0"/>
          <a:lstStyle/>
          <a:p>
            <a:endParaRPr/>
          </a:p>
        </p:txBody>
      </p:sp>
      <p:sp>
        <p:nvSpPr>
          <p:cNvPr id="82" name="object 82"/>
          <p:cNvSpPr/>
          <p:nvPr/>
        </p:nvSpPr>
        <p:spPr>
          <a:xfrm>
            <a:off x="5992754" y="2929585"/>
            <a:ext cx="0" cy="42386"/>
          </a:xfrm>
          <a:custGeom>
            <a:avLst/>
            <a:gdLst/>
            <a:ahLst/>
            <a:cxnLst/>
            <a:rect l="l" t="t" r="r" b="b"/>
            <a:pathLst>
              <a:path h="56514">
                <a:moveTo>
                  <a:pt x="0" y="0"/>
                </a:moveTo>
                <a:lnTo>
                  <a:pt x="0" y="56291"/>
                </a:lnTo>
              </a:path>
            </a:pathLst>
          </a:custGeom>
          <a:ln w="13720">
            <a:solidFill>
              <a:srgbClr val="EFEFEF"/>
            </a:solidFill>
          </a:ln>
        </p:spPr>
        <p:txBody>
          <a:bodyPr wrap="square" lIns="0" tIns="0" rIns="0" bIns="0" rtlCol="0"/>
          <a:lstStyle/>
          <a:p>
            <a:endParaRPr/>
          </a:p>
        </p:txBody>
      </p:sp>
      <p:sp>
        <p:nvSpPr>
          <p:cNvPr id="83" name="object 83"/>
          <p:cNvSpPr/>
          <p:nvPr/>
        </p:nvSpPr>
        <p:spPr>
          <a:xfrm>
            <a:off x="5992754" y="2800362"/>
            <a:ext cx="0" cy="31433"/>
          </a:xfrm>
          <a:custGeom>
            <a:avLst/>
            <a:gdLst/>
            <a:ahLst/>
            <a:cxnLst/>
            <a:rect l="l" t="t" r="r" b="b"/>
            <a:pathLst>
              <a:path h="41910">
                <a:moveTo>
                  <a:pt x="0" y="0"/>
                </a:moveTo>
                <a:lnTo>
                  <a:pt x="0" y="41716"/>
                </a:lnTo>
              </a:path>
            </a:pathLst>
          </a:custGeom>
          <a:ln w="13720">
            <a:solidFill>
              <a:srgbClr val="EFEFEF"/>
            </a:solidFill>
          </a:ln>
        </p:spPr>
        <p:txBody>
          <a:bodyPr wrap="square" lIns="0" tIns="0" rIns="0" bIns="0" rtlCol="0"/>
          <a:lstStyle/>
          <a:p>
            <a:endParaRPr/>
          </a:p>
        </p:txBody>
      </p:sp>
      <p:sp>
        <p:nvSpPr>
          <p:cNvPr id="84" name="object 84"/>
          <p:cNvSpPr/>
          <p:nvPr/>
        </p:nvSpPr>
        <p:spPr>
          <a:xfrm>
            <a:off x="5992754" y="2697497"/>
            <a:ext cx="0" cy="68580"/>
          </a:xfrm>
          <a:custGeom>
            <a:avLst/>
            <a:gdLst/>
            <a:ahLst/>
            <a:cxnLst/>
            <a:rect l="l" t="t" r="r" b="b"/>
            <a:pathLst>
              <a:path h="91439">
                <a:moveTo>
                  <a:pt x="0" y="91435"/>
                </a:moveTo>
                <a:lnTo>
                  <a:pt x="0" y="0"/>
                </a:lnTo>
              </a:path>
            </a:pathLst>
          </a:custGeom>
          <a:ln w="13720">
            <a:solidFill>
              <a:srgbClr val="EFEFEF"/>
            </a:solidFill>
          </a:ln>
        </p:spPr>
        <p:txBody>
          <a:bodyPr wrap="square" lIns="0" tIns="0" rIns="0" bIns="0" rtlCol="0"/>
          <a:lstStyle/>
          <a:p>
            <a:endParaRPr/>
          </a:p>
        </p:txBody>
      </p:sp>
      <p:sp>
        <p:nvSpPr>
          <p:cNvPr id="85" name="object 85"/>
          <p:cNvSpPr/>
          <p:nvPr/>
        </p:nvSpPr>
        <p:spPr>
          <a:xfrm>
            <a:off x="6742206" y="2697497"/>
            <a:ext cx="0" cy="2331720"/>
          </a:xfrm>
          <a:custGeom>
            <a:avLst/>
            <a:gdLst/>
            <a:ahLst/>
            <a:cxnLst/>
            <a:rect l="l" t="t" r="r" b="b"/>
            <a:pathLst>
              <a:path h="3108960">
                <a:moveTo>
                  <a:pt x="0" y="0"/>
                </a:moveTo>
                <a:lnTo>
                  <a:pt x="0" y="3108803"/>
                </a:lnTo>
              </a:path>
            </a:pathLst>
          </a:custGeom>
          <a:ln w="13720">
            <a:solidFill>
              <a:srgbClr val="EFEFEF"/>
            </a:solidFill>
            <a:prstDash val="sysDash"/>
          </a:ln>
        </p:spPr>
        <p:txBody>
          <a:bodyPr wrap="square" lIns="0" tIns="0" rIns="0" bIns="0" rtlCol="0"/>
          <a:lstStyle/>
          <a:p>
            <a:endParaRPr/>
          </a:p>
        </p:txBody>
      </p:sp>
      <p:grpSp>
        <p:nvGrpSpPr>
          <p:cNvPr id="86" name="object 86"/>
          <p:cNvGrpSpPr/>
          <p:nvPr/>
        </p:nvGrpSpPr>
        <p:grpSpPr>
          <a:xfrm>
            <a:off x="2994733" y="4791653"/>
            <a:ext cx="3747611" cy="98108"/>
            <a:chOff x="3992977" y="5245871"/>
            <a:chExt cx="4996815" cy="130810"/>
          </a:xfrm>
        </p:grpSpPr>
        <p:sp>
          <p:nvSpPr>
            <p:cNvPr id="87" name="object 87"/>
            <p:cNvSpPr/>
            <p:nvPr/>
          </p:nvSpPr>
          <p:spPr>
            <a:xfrm>
              <a:off x="3992977" y="5245871"/>
              <a:ext cx="3515995" cy="130810"/>
            </a:xfrm>
            <a:custGeom>
              <a:avLst/>
              <a:gdLst/>
              <a:ahLst/>
              <a:cxnLst/>
              <a:rect l="l" t="t" r="r" b="b"/>
              <a:pathLst>
                <a:path w="3515995" h="130810">
                  <a:moveTo>
                    <a:pt x="3515735" y="130581"/>
                  </a:moveTo>
                  <a:lnTo>
                    <a:pt x="0" y="130581"/>
                  </a:lnTo>
                  <a:lnTo>
                    <a:pt x="0" y="0"/>
                  </a:lnTo>
                  <a:lnTo>
                    <a:pt x="3515735" y="0"/>
                  </a:lnTo>
                  <a:lnTo>
                    <a:pt x="3515735" y="130581"/>
                  </a:lnTo>
                  <a:close/>
                </a:path>
              </a:pathLst>
            </a:custGeom>
            <a:solidFill>
              <a:srgbClr val="80C080"/>
            </a:solidFill>
          </p:spPr>
          <p:txBody>
            <a:bodyPr wrap="square" lIns="0" tIns="0" rIns="0" bIns="0" rtlCol="0"/>
            <a:lstStyle/>
            <a:p>
              <a:endParaRPr/>
            </a:p>
          </p:txBody>
        </p:sp>
        <p:sp>
          <p:nvSpPr>
            <p:cNvPr id="88" name="object 88"/>
            <p:cNvSpPr/>
            <p:nvPr/>
          </p:nvSpPr>
          <p:spPr>
            <a:xfrm>
              <a:off x="3997550" y="5250444"/>
              <a:ext cx="3507104" cy="121920"/>
            </a:xfrm>
            <a:custGeom>
              <a:avLst/>
              <a:gdLst/>
              <a:ahLst/>
              <a:cxnLst/>
              <a:rect l="l" t="t" r="r" b="b"/>
              <a:pathLst>
                <a:path w="3507104" h="121920">
                  <a:moveTo>
                    <a:pt x="0" y="0"/>
                  </a:moveTo>
                  <a:lnTo>
                    <a:pt x="3506587" y="0"/>
                  </a:lnTo>
                  <a:lnTo>
                    <a:pt x="3506587" y="121436"/>
                  </a:lnTo>
                  <a:lnTo>
                    <a:pt x="0" y="121436"/>
                  </a:lnTo>
                  <a:lnTo>
                    <a:pt x="0" y="0"/>
                  </a:lnTo>
                  <a:close/>
                </a:path>
              </a:pathLst>
            </a:custGeom>
            <a:ln w="9145">
              <a:solidFill>
                <a:srgbClr val="80C080"/>
              </a:solidFill>
            </a:ln>
          </p:spPr>
          <p:txBody>
            <a:bodyPr wrap="square" lIns="0" tIns="0" rIns="0" bIns="0" rtlCol="0"/>
            <a:lstStyle/>
            <a:p>
              <a:endParaRPr/>
            </a:p>
          </p:txBody>
        </p:sp>
        <p:sp>
          <p:nvSpPr>
            <p:cNvPr id="89" name="object 89"/>
            <p:cNvSpPr/>
            <p:nvPr/>
          </p:nvSpPr>
          <p:spPr>
            <a:xfrm>
              <a:off x="7508712" y="5245871"/>
              <a:ext cx="1481455" cy="130810"/>
            </a:xfrm>
            <a:custGeom>
              <a:avLst/>
              <a:gdLst/>
              <a:ahLst/>
              <a:cxnLst/>
              <a:rect l="l" t="t" r="r" b="b"/>
              <a:pathLst>
                <a:path w="1481454" h="130810">
                  <a:moveTo>
                    <a:pt x="1480893" y="130581"/>
                  </a:moveTo>
                  <a:lnTo>
                    <a:pt x="0" y="130581"/>
                  </a:lnTo>
                  <a:lnTo>
                    <a:pt x="0" y="0"/>
                  </a:lnTo>
                  <a:lnTo>
                    <a:pt x="1480893" y="0"/>
                  </a:lnTo>
                  <a:lnTo>
                    <a:pt x="1480893" y="130581"/>
                  </a:lnTo>
                  <a:close/>
                </a:path>
              </a:pathLst>
            </a:custGeom>
            <a:solidFill>
              <a:srgbClr val="FF4D4D"/>
            </a:solidFill>
          </p:spPr>
          <p:txBody>
            <a:bodyPr wrap="square" lIns="0" tIns="0" rIns="0" bIns="0" rtlCol="0"/>
            <a:lstStyle/>
            <a:p>
              <a:endParaRPr/>
            </a:p>
          </p:txBody>
        </p:sp>
        <p:sp>
          <p:nvSpPr>
            <p:cNvPr id="90" name="object 90"/>
            <p:cNvSpPr/>
            <p:nvPr/>
          </p:nvSpPr>
          <p:spPr>
            <a:xfrm>
              <a:off x="7513284" y="5250444"/>
              <a:ext cx="1471930" cy="121920"/>
            </a:xfrm>
            <a:custGeom>
              <a:avLst/>
              <a:gdLst/>
              <a:ahLst/>
              <a:cxnLst/>
              <a:rect l="l" t="t" r="r" b="b"/>
              <a:pathLst>
                <a:path w="1471929" h="121920">
                  <a:moveTo>
                    <a:pt x="0" y="0"/>
                  </a:moveTo>
                  <a:lnTo>
                    <a:pt x="1471750" y="0"/>
                  </a:lnTo>
                  <a:lnTo>
                    <a:pt x="1471750"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91" name="object 91"/>
          <p:cNvGrpSpPr/>
          <p:nvPr/>
        </p:nvGrpSpPr>
        <p:grpSpPr>
          <a:xfrm>
            <a:off x="2994733" y="4628355"/>
            <a:ext cx="3747611" cy="98108"/>
            <a:chOff x="3992977" y="5028140"/>
            <a:chExt cx="4996815" cy="130810"/>
          </a:xfrm>
        </p:grpSpPr>
        <p:sp>
          <p:nvSpPr>
            <p:cNvPr id="92" name="object 92"/>
            <p:cNvSpPr/>
            <p:nvPr/>
          </p:nvSpPr>
          <p:spPr>
            <a:xfrm>
              <a:off x="3992977" y="5028140"/>
              <a:ext cx="3500754" cy="130810"/>
            </a:xfrm>
            <a:custGeom>
              <a:avLst/>
              <a:gdLst/>
              <a:ahLst/>
              <a:cxnLst/>
              <a:rect l="l" t="t" r="r" b="b"/>
              <a:pathLst>
                <a:path w="3500754" h="130810">
                  <a:moveTo>
                    <a:pt x="3500586" y="130581"/>
                  </a:moveTo>
                  <a:lnTo>
                    <a:pt x="0" y="130581"/>
                  </a:lnTo>
                  <a:lnTo>
                    <a:pt x="0" y="0"/>
                  </a:lnTo>
                  <a:lnTo>
                    <a:pt x="3500586" y="0"/>
                  </a:lnTo>
                  <a:lnTo>
                    <a:pt x="3500586" y="130581"/>
                  </a:lnTo>
                  <a:close/>
                </a:path>
              </a:pathLst>
            </a:custGeom>
            <a:solidFill>
              <a:srgbClr val="80C080"/>
            </a:solidFill>
          </p:spPr>
          <p:txBody>
            <a:bodyPr wrap="square" lIns="0" tIns="0" rIns="0" bIns="0" rtlCol="0"/>
            <a:lstStyle/>
            <a:p>
              <a:endParaRPr/>
            </a:p>
          </p:txBody>
        </p:sp>
        <p:sp>
          <p:nvSpPr>
            <p:cNvPr id="93" name="object 93"/>
            <p:cNvSpPr/>
            <p:nvPr/>
          </p:nvSpPr>
          <p:spPr>
            <a:xfrm>
              <a:off x="3997550" y="5032713"/>
              <a:ext cx="3491865" cy="121920"/>
            </a:xfrm>
            <a:custGeom>
              <a:avLst/>
              <a:gdLst/>
              <a:ahLst/>
              <a:cxnLst/>
              <a:rect l="l" t="t" r="r" b="b"/>
              <a:pathLst>
                <a:path w="3491865" h="121920">
                  <a:moveTo>
                    <a:pt x="0" y="0"/>
                  </a:moveTo>
                  <a:lnTo>
                    <a:pt x="3491439" y="0"/>
                  </a:lnTo>
                  <a:lnTo>
                    <a:pt x="3491439" y="121436"/>
                  </a:lnTo>
                  <a:lnTo>
                    <a:pt x="0" y="121436"/>
                  </a:lnTo>
                  <a:lnTo>
                    <a:pt x="0" y="0"/>
                  </a:lnTo>
                  <a:close/>
                </a:path>
              </a:pathLst>
            </a:custGeom>
            <a:ln w="9145">
              <a:solidFill>
                <a:srgbClr val="80C080"/>
              </a:solidFill>
            </a:ln>
          </p:spPr>
          <p:txBody>
            <a:bodyPr wrap="square" lIns="0" tIns="0" rIns="0" bIns="0" rtlCol="0"/>
            <a:lstStyle/>
            <a:p>
              <a:endParaRPr/>
            </a:p>
          </p:txBody>
        </p:sp>
        <p:sp>
          <p:nvSpPr>
            <p:cNvPr id="94" name="object 94"/>
            <p:cNvSpPr/>
            <p:nvPr/>
          </p:nvSpPr>
          <p:spPr>
            <a:xfrm>
              <a:off x="7493562" y="5028140"/>
              <a:ext cx="1496060" cy="130810"/>
            </a:xfrm>
            <a:custGeom>
              <a:avLst/>
              <a:gdLst/>
              <a:ahLst/>
              <a:cxnLst/>
              <a:rect l="l" t="t" r="r" b="b"/>
              <a:pathLst>
                <a:path w="1496059" h="130810">
                  <a:moveTo>
                    <a:pt x="1496043" y="130581"/>
                  </a:moveTo>
                  <a:lnTo>
                    <a:pt x="0" y="130581"/>
                  </a:lnTo>
                  <a:lnTo>
                    <a:pt x="0" y="0"/>
                  </a:lnTo>
                  <a:lnTo>
                    <a:pt x="1496043" y="0"/>
                  </a:lnTo>
                  <a:lnTo>
                    <a:pt x="1496043" y="130581"/>
                  </a:lnTo>
                  <a:close/>
                </a:path>
              </a:pathLst>
            </a:custGeom>
            <a:solidFill>
              <a:srgbClr val="FF4D4D"/>
            </a:solidFill>
          </p:spPr>
          <p:txBody>
            <a:bodyPr wrap="square" lIns="0" tIns="0" rIns="0" bIns="0" rtlCol="0"/>
            <a:lstStyle/>
            <a:p>
              <a:endParaRPr/>
            </a:p>
          </p:txBody>
        </p:sp>
        <p:sp>
          <p:nvSpPr>
            <p:cNvPr id="95" name="object 95"/>
            <p:cNvSpPr/>
            <p:nvPr/>
          </p:nvSpPr>
          <p:spPr>
            <a:xfrm>
              <a:off x="7498136" y="5032713"/>
              <a:ext cx="1487170" cy="121920"/>
            </a:xfrm>
            <a:custGeom>
              <a:avLst/>
              <a:gdLst/>
              <a:ahLst/>
              <a:cxnLst/>
              <a:rect l="l" t="t" r="r" b="b"/>
              <a:pathLst>
                <a:path w="1487170" h="121920">
                  <a:moveTo>
                    <a:pt x="0" y="0"/>
                  </a:moveTo>
                  <a:lnTo>
                    <a:pt x="1486898" y="0"/>
                  </a:lnTo>
                  <a:lnTo>
                    <a:pt x="1486898"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96" name="object 96"/>
          <p:cNvGrpSpPr/>
          <p:nvPr/>
        </p:nvGrpSpPr>
        <p:grpSpPr>
          <a:xfrm>
            <a:off x="2994733" y="4465057"/>
            <a:ext cx="3747611" cy="98108"/>
            <a:chOff x="3992977" y="4810410"/>
            <a:chExt cx="4996815" cy="130810"/>
          </a:xfrm>
        </p:grpSpPr>
        <p:sp>
          <p:nvSpPr>
            <p:cNvPr id="97" name="object 97"/>
            <p:cNvSpPr/>
            <p:nvPr/>
          </p:nvSpPr>
          <p:spPr>
            <a:xfrm>
              <a:off x="3992977" y="4810410"/>
              <a:ext cx="3488690" cy="130810"/>
            </a:xfrm>
            <a:custGeom>
              <a:avLst/>
              <a:gdLst/>
              <a:ahLst/>
              <a:cxnLst/>
              <a:rect l="l" t="t" r="r" b="b"/>
              <a:pathLst>
                <a:path w="3488690" h="130810">
                  <a:moveTo>
                    <a:pt x="3488580" y="130296"/>
                  </a:moveTo>
                  <a:lnTo>
                    <a:pt x="0" y="130296"/>
                  </a:lnTo>
                  <a:lnTo>
                    <a:pt x="0" y="0"/>
                  </a:lnTo>
                  <a:lnTo>
                    <a:pt x="3488580" y="0"/>
                  </a:lnTo>
                  <a:lnTo>
                    <a:pt x="3488580" y="130296"/>
                  </a:lnTo>
                  <a:close/>
                </a:path>
              </a:pathLst>
            </a:custGeom>
            <a:solidFill>
              <a:srgbClr val="80C080"/>
            </a:solidFill>
          </p:spPr>
          <p:txBody>
            <a:bodyPr wrap="square" lIns="0" tIns="0" rIns="0" bIns="0" rtlCol="0"/>
            <a:lstStyle/>
            <a:p>
              <a:endParaRPr/>
            </a:p>
          </p:txBody>
        </p:sp>
        <p:sp>
          <p:nvSpPr>
            <p:cNvPr id="98" name="object 98"/>
            <p:cNvSpPr/>
            <p:nvPr/>
          </p:nvSpPr>
          <p:spPr>
            <a:xfrm>
              <a:off x="3997550" y="4814983"/>
              <a:ext cx="3479800" cy="121285"/>
            </a:xfrm>
            <a:custGeom>
              <a:avLst/>
              <a:gdLst/>
              <a:ahLst/>
              <a:cxnLst/>
              <a:rect l="l" t="t" r="r" b="b"/>
              <a:pathLst>
                <a:path w="3479800" h="121285">
                  <a:moveTo>
                    <a:pt x="0" y="0"/>
                  </a:moveTo>
                  <a:lnTo>
                    <a:pt x="3479434" y="0"/>
                  </a:lnTo>
                  <a:lnTo>
                    <a:pt x="3479434" y="121151"/>
                  </a:lnTo>
                  <a:lnTo>
                    <a:pt x="0" y="121151"/>
                  </a:lnTo>
                  <a:lnTo>
                    <a:pt x="0" y="0"/>
                  </a:lnTo>
                  <a:close/>
                </a:path>
              </a:pathLst>
            </a:custGeom>
            <a:ln w="9145">
              <a:solidFill>
                <a:srgbClr val="80C080"/>
              </a:solidFill>
            </a:ln>
          </p:spPr>
          <p:txBody>
            <a:bodyPr wrap="square" lIns="0" tIns="0" rIns="0" bIns="0" rtlCol="0"/>
            <a:lstStyle/>
            <a:p>
              <a:endParaRPr/>
            </a:p>
          </p:txBody>
        </p:sp>
        <p:sp>
          <p:nvSpPr>
            <p:cNvPr id="99" name="object 99"/>
            <p:cNvSpPr/>
            <p:nvPr/>
          </p:nvSpPr>
          <p:spPr>
            <a:xfrm>
              <a:off x="7481558" y="4810410"/>
              <a:ext cx="1508125" cy="130810"/>
            </a:xfrm>
            <a:custGeom>
              <a:avLst/>
              <a:gdLst/>
              <a:ahLst/>
              <a:cxnLst/>
              <a:rect l="l" t="t" r="r" b="b"/>
              <a:pathLst>
                <a:path w="1508125" h="130810">
                  <a:moveTo>
                    <a:pt x="1508048" y="130296"/>
                  </a:moveTo>
                  <a:lnTo>
                    <a:pt x="0" y="130296"/>
                  </a:lnTo>
                  <a:lnTo>
                    <a:pt x="0" y="0"/>
                  </a:lnTo>
                  <a:lnTo>
                    <a:pt x="1508048" y="0"/>
                  </a:lnTo>
                  <a:lnTo>
                    <a:pt x="1508048" y="130296"/>
                  </a:lnTo>
                  <a:close/>
                </a:path>
              </a:pathLst>
            </a:custGeom>
            <a:solidFill>
              <a:srgbClr val="FF4D4D"/>
            </a:solidFill>
          </p:spPr>
          <p:txBody>
            <a:bodyPr wrap="square" lIns="0" tIns="0" rIns="0" bIns="0" rtlCol="0"/>
            <a:lstStyle/>
            <a:p>
              <a:endParaRPr/>
            </a:p>
          </p:txBody>
        </p:sp>
        <p:sp>
          <p:nvSpPr>
            <p:cNvPr id="100" name="object 100"/>
            <p:cNvSpPr/>
            <p:nvPr/>
          </p:nvSpPr>
          <p:spPr>
            <a:xfrm>
              <a:off x="7486131" y="4814983"/>
              <a:ext cx="1499235" cy="121285"/>
            </a:xfrm>
            <a:custGeom>
              <a:avLst/>
              <a:gdLst/>
              <a:ahLst/>
              <a:cxnLst/>
              <a:rect l="l" t="t" r="r" b="b"/>
              <a:pathLst>
                <a:path w="1499234" h="121285">
                  <a:moveTo>
                    <a:pt x="0" y="0"/>
                  </a:moveTo>
                  <a:lnTo>
                    <a:pt x="1498903" y="0"/>
                  </a:lnTo>
                  <a:lnTo>
                    <a:pt x="1498903" y="121151"/>
                  </a:lnTo>
                  <a:lnTo>
                    <a:pt x="0" y="121151"/>
                  </a:lnTo>
                  <a:lnTo>
                    <a:pt x="0" y="0"/>
                  </a:lnTo>
                  <a:close/>
                </a:path>
              </a:pathLst>
            </a:custGeom>
            <a:ln w="9145">
              <a:solidFill>
                <a:srgbClr val="FF4D4D"/>
              </a:solidFill>
            </a:ln>
          </p:spPr>
          <p:txBody>
            <a:bodyPr wrap="square" lIns="0" tIns="0" rIns="0" bIns="0" rtlCol="0"/>
            <a:lstStyle/>
            <a:p>
              <a:endParaRPr/>
            </a:p>
          </p:txBody>
        </p:sp>
      </p:grpSp>
      <p:grpSp>
        <p:nvGrpSpPr>
          <p:cNvPr id="101" name="object 101"/>
          <p:cNvGrpSpPr/>
          <p:nvPr/>
        </p:nvGrpSpPr>
        <p:grpSpPr>
          <a:xfrm>
            <a:off x="2994733" y="4301759"/>
            <a:ext cx="3747611" cy="98108"/>
            <a:chOff x="3992977" y="4592679"/>
            <a:chExt cx="4996815" cy="130810"/>
          </a:xfrm>
        </p:grpSpPr>
        <p:sp>
          <p:nvSpPr>
            <p:cNvPr id="102" name="object 102"/>
            <p:cNvSpPr/>
            <p:nvPr/>
          </p:nvSpPr>
          <p:spPr>
            <a:xfrm>
              <a:off x="3992977" y="4592680"/>
              <a:ext cx="3335654" cy="130810"/>
            </a:xfrm>
            <a:custGeom>
              <a:avLst/>
              <a:gdLst/>
              <a:ahLst/>
              <a:cxnLst/>
              <a:rect l="l" t="t" r="r" b="b"/>
              <a:pathLst>
                <a:path w="3335654" h="130810">
                  <a:moveTo>
                    <a:pt x="3335372" y="130293"/>
                  </a:moveTo>
                  <a:lnTo>
                    <a:pt x="0" y="130293"/>
                  </a:lnTo>
                  <a:lnTo>
                    <a:pt x="0" y="0"/>
                  </a:lnTo>
                  <a:lnTo>
                    <a:pt x="3335372" y="0"/>
                  </a:lnTo>
                  <a:lnTo>
                    <a:pt x="3335372" y="130293"/>
                  </a:lnTo>
                  <a:close/>
                </a:path>
              </a:pathLst>
            </a:custGeom>
            <a:solidFill>
              <a:srgbClr val="80C080"/>
            </a:solidFill>
          </p:spPr>
          <p:txBody>
            <a:bodyPr wrap="square" lIns="0" tIns="0" rIns="0" bIns="0" rtlCol="0"/>
            <a:lstStyle/>
            <a:p>
              <a:endParaRPr/>
            </a:p>
          </p:txBody>
        </p:sp>
        <p:sp>
          <p:nvSpPr>
            <p:cNvPr id="103" name="object 103"/>
            <p:cNvSpPr/>
            <p:nvPr/>
          </p:nvSpPr>
          <p:spPr>
            <a:xfrm>
              <a:off x="3997550" y="4597251"/>
              <a:ext cx="3326765" cy="121285"/>
            </a:xfrm>
            <a:custGeom>
              <a:avLst/>
              <a:gdLst/>
              <a:ahLst/>
              <a:cxnLst/>
              <a:rect l="l" t="t" r="r" b="b"/>
              <a:pathLst>
                <a:path w="3326765" h="121285">
                  <a:moveTo>
                    <a:pt x="0" y="0"/>
                  </a:moveTo>
                  <a:lnTo>
                    <a:pt x="3326227" y="0"/>
                  </a:lnTo>
                  <a:lnTo>
                    <a:pt x="3326227" y="121151"/>
                  </a:lnTo>
                  <a:lnTo>
                    <a:pt x="0" y="121151"/>
                  </a:lnTo>
                  <a:lnTo>
                    <a:pt x="0" y="0"/>
                  </a:lnTo>
                  <a:close/>
                </a:path>
              </a:pathLst>
            </a:custGeom>
            <a:ln w="9145">
              <a:solidFill>
                <a:srgbClr val="80C080"/>
              </a:solidFill>
            </a:ln>
          </p:spPr>
          <p:txBody>
            <a:bodyPr wrap="square" lIns="0" tIns="0" rIns="0" bIns="0" rtlCol="0"/>
            <a:lstStyle/>
            <a:p>
              <a:endParaRPr/>
            </a:p>
          </p:txBody>
        </p:sp>
        <p:sp>
          <p:nvSpPr>
            <p:cNvPr id="104" name="object 104"/>
            <p:cNvSpPr/>
            <p:nvPr/>
          </p:nvSpPr>
          <p:spPr>
            <a:xfrm>
              <a:off x="7328350" y="4592680"/>
              <a:ext cx="1661795" cy="130810"/>
            </a:xfrm>
            <a:custGeom>
              <a:avLst/>
              <a:gdLst/>
              <a:ahLst/>
              <a:cxnLst/>
              <a:rect l="l" t="t" r="r" b="b"/>
              <a:pathLst>
                <a:path w="1661795" h="130810">
                  <a:moveTo>
                    <a:pt x="1661257" y="130293"/>
                  </a:moveTo>
                  <a:lnTo>
                    <a:pt x="0" y="130293"/>
                  </a:lnTo>
                  <a:lnTo>
                    <a:pt x="0" y="0"/>
                  </a:lnTo>
                  <a:lnTo>
                    <a:pt x="1661257" y="0"/>
                  </a:lnTo>
                  <a:lnTo>
                    <a:pt x="1661257" y="130293"/>
                  </a:lnTo>
                  <a:close/>
                </a:path>
              </a:pathLst>
            </a:custGeom>
            <a:solidFill>
              <a:srgbClr val="FF4D4D"/>
            </a:solidFill>
          </p:spPr>
          <p:txBody>
            <a:bodyPr wrap="square" lIns="0" tIns="0" rIns="0" bIns="0" rtlCol="0"/>
            <a:lstStyle/>
            <a:p>
              <a:endParaRPr/>
            </a:p>
          </p:txBody>
        </p:sp>
        <p:sp>
          <p:nvSpPr>
            <p:cNvPr id="105" name="object 105"/>
            <p:cNvSpPr/>
            <p:nvPr/>
          </p:nvSpPr>
          <p:spPr>
            <a:xfrm>
              <a:off x="7332924" y="4597251"/>
              <a:ext cx="1652270" cy="121285"/>
            </a:xfrm>
            <a:custGeom>
              <a:avLst/>
              <a:gdLst/>
              <a:ahLst/>
              <a:cxnLst/>
              <a:rect l="l" t="t" r="r" b="b"/>
              <a:pathLst>
                <a:path w="1652270" h="121285">
                  <a:moveTo>
                    <a:pt x="0" y="0"/>
                  </a:moveTo>
                  <a:lnTo>
                    <a:pt x="1652110" y="0"/>
                  </a:lnTo>
                  <a:lnTo>
                    <a:pt x="1652110" y="121151"/>
                  </a:lnTo>
                  <a:lnTo>
                    <a:pt x="0" y="121151"/>
                  </a:lnTo>
                  <a:lnTo>
                    <a:pt x="0" y="0"/>
                  </a:lnTo>
                  <a:close/>
                </a:path>
              </a:pathLst>
            </a:custGeom>
            <a:ln w="9145">
              <a:solidFill>
                <a:srgbClr val="FF4D4D"/>
              </a:solidFill>
            </a:ln>
          </p:spPr>
          <p:txBody>
            <a:bodyPr wrap="square" lIns="0" tIns="0" rIns="0" bIns="0" rtlCol="0"/>
            <a:lstStyle/>
            <a:p>
              <a:endParaRPr/>
            </a:p>
          </p:txBody>
        </p:sp>
      </p:grpSp>
      <p:grpSp>
        <p:nvGrpSpPr>
          <p:cNvPr id="106" name="object 106"/>
          <p:cNvGrpSpPr/>
          <p:nvPr/>
        </p:nvGrpSpPr>
        <p:grpSpPr>
          <a:xfrm>
            <a:off x="2994733" y="4138461"/>
            <a:ext cx="3747611" cy="98108"/>
            <a:chOff x="3992977" y="4374948"/>
            <a:chExt cx="4996815" cy="130810"/>
          </a:xfrm>
        </p:grpSpPr>
        <p:sp>
          <p:nvSpPr>
            <p:cNvPr id="107" name="object 107"/>
            <p:cNvSpPr/>
            <p:nvPr/>
          </p:nvSpPr>
          <p:spPr>
            <a:xfrm>
              <a:off x="3992977" y="4374948"/>
              <a:ext cx="3065780" cy="130810"/>
            </a:xfrm>
            <a:custGeom>
              <a:avLst/>
              <a:gdLst/>
              <a:ahLst/>
              <a:cxnLst/>
              <a:rect l="l" t="t" r="r" b="b"/>
              <a:pathLst>
                <a:path w="3065779" h="130810">
                  <a:moveTo>
                    <a:pt x="3065549" y="130296"/>
                  </a:moveTo>
                  <a:lnTo>
                    <a:pt x="0" y="130296"/>
                  </a:lnTo>
                  <a:lnTo>
                    <a:pt x="0" y="0"/>
                  </a:lnTo>
                  <a:lnTo>
                    <a:pt x="3065549" y="0"/>
                  </a:lnTo>
                  <a:lnTo>
                    <a:pt x="3065549" y="130296"/>
                  </a:lnTo>
                  <a:close/>
                </a:path>
              </a:pathLst>
            </a:custGeom>
            <a:solidFill>
              <a:srgbClr val="80C080"/>
            </a:solidFill>
          </p:spPr>
          <p:txBody>
            <a:bodyPr wrap="square" lIns="0" tIns="0" rIns="0" bIns="0" rtlCol="0"/>
            <a:lstStyle/>
            <a:p>
              <a:endParaRPr/>
            </a:p>
          </p:txBody>
        </p:sp>
        <p:sp>
          <p:nvSpPr>
            <p:cNvPr id="108" name="object 108"/>
            <p:cNvSpPr/>
            <p:nvPr/>
          </p:nvSpPr>
          <p:spPr>
            <a:xfrm>
              <a:off x="3997550" y="4379522"/>
              <a:ext cx="3056890" cy="121285"/>
            </a:xfrm>
            <a:custGeom>
              <a:avLst/>
              <a:gdLst/>
              <a:ahLst/>
              <a:cxnLst/>
              <a:rect l="l" t="t" r="r" b="b"/>
              <a:pathLst>
                <a:path w="3056890" h="121285">
                  <a:moveTo>
                    <a:pt x="0" y="0"/>
                  </a:moveTo>
                  <a:lnTo>
                    <a:pt x="3056402" y="0"/>
                  </a:lnTo>
                  <a:lnTo>
                    <a:pt x="3056402" y="121151"/>
                  </a:lnTo>
                  <a:lnTo>
                    <a:pt x="0" y="121151"/>
                  </a:lnTo>
                  <a:lnTo>
                    <a:pt x="0" y="0"/>
                  </a:lnTo>
                  <a:close/>
                </a:path>
              </a:pathLst>
            </a:custGeom>
            <a:ln w="9145">
              <a:solidFill>
                <a:srgbClr val="80C080"/>
              </a:solidFill>
            </a:ln>
          </p:spPr>
          <p:txBody>
            <a:bodyPr wrap="square" lIns="0" tIns="0" rIns="0" bIns="0" rtlCol="0"/>
            <a:lstStyle/>
            <a:p>
              <a:endParaRPr/>
            </a:p>
          </p:txBody>
        </p:sp>
        <p:sp>
          <p:nvSpPr>
            <p:cNvPr id="109" name="object 109"/>
            <p:cNvSpPr/>
            <p:nvPr/>
          </p:nvSpPr>
          <p:spPr>
            <a:xfrm>
              <a:off x="7058525" y="4374948"/>
              <a:ext cx="1931670" cy="130810"/>
            </a:xfrm>
            <a:custGeom>
              <a:avLst/>
              <a:gdLst/>
              <a:ahLst/>
              <a:cxnLst/>
              <a:rect l="l" t="t" r="r" b="b"/>
              <a:pathLst>
                <a:path w="1931670" h="130810">
                  <a:moveTo>
                    <a:pt x="1931082" y="130296"/>
                  </a:moveTo>
                  <a:lnTo>
                    <a:pt x="0" y="130296"/>
                  </a:lnTo>
                  <a:lnTo>
                    <a:pt x="0" y="0"/>
                  </a:lnTo>
                  <a:lnTo>
                    <a:pt x="1931082" y="0"/>
                  </a:lnTo>
                  <a:lnTo>
                    <a:pt x="1931082" y="130296"/>
                  </a:lnTo>
                  <a:close/>
                </a:path>
              </a:pathLst>
            </a:custGeom>
            <a:solidFill>
              <a:srgbClr val="FF4D4D"/>
            </a:solidFill>
          </p:spPr>
          <p:txBody>
            <a:bodyPr wrap="square" lIns="0" tIns="0" rIns="0" bIns="0" rtlCol="0"/>
            <a:lstStyle/>
            <a:p>
              <a:endParaRPr/>
            </a:p>
          </p:txBody>
        </p:sp>
        <p:sp>
          <p:nvSpPr>
            <p:cNvPr id="110" name="object 110"/>
            <p:cNvSpPr/>
            <p:nvPr/>
          </p:nvSpPr>
          <p:spPr>
            <a:xfrm>
              <a:off x="7063099" y="4379522"/>
              <a:ext cx="1922145" cy="121285"/>
            </a:xfrm>
            <a:custGeom>
              <a:avLst/>
              <a:gdLst/>
              <a:ahLst/>
              <a:cxnLst/>
              <a:rect l="l" t="t" r="r" b="b"/>
              <a:pathLst>
                <a:path w="1922145" h="121285">
                  <a:moveTo>
                    <a:pt x="0" y="0"/>
                  </a:moveTo>
                  <a:lnTo>
                    <a:pt x="1921935" y="0"/>
                  </a:lnTo>
                  <a:lnTo>
                    <a:pt x="1921935" y="121151"/>
                  </a:lnTo>
                  <a:lnTo>
                    <a:pt x="0" y="121151"/>
                  </a:lnTo>
                  <a:lnTo>
                    <a:pt x="0" y="0"/>
                  </a:lnTo>
                  <a:close/>
                </a:path>
              </a:pathLst>
            </a:custGeom>
            <a:ln w="9145">
              <a:solidFill>
                <a:srgbClr val="FF4D4D"/>
              </a:solidFill>
            </a:ln>
          </p:spPr>
          <p:txBody>
            <a:bodyPr wrap="square" lIns="0" tIns="0" rIns="0" bIns="0" rtlCol="0"/>
            <a:lstStyle/>
            <a:p>
              <a:endParaRPr/>
            </a:p>
          </p:txBody>
        </p:sp>
      </p:grpSp>
      <p:grpSp>
        <p:nvGrpSpPr>
          <p:cNvPr id="111" name="object 111"/>
          <p:cNvGrpSpPr/>
          <p:nvPr/>
        </p:nvGrpSpPr>
        <p:grpSpPr>
          <a:xfrm>
            <a:off x="2994733" y="3974949"/>
            <a:ext cx="3747611" cy="98108"/>
            <a:chOff x="3992977" y="4156932"/>
            <a:chExt cx="4996815" cy="130810"/>
          </a:xfrm>
        </p:grpSpPr>
        <p:sp>
          <p:nvSpPr>
            <p:cNvPr id="112" name="object 112"/>
            <p:cNvSpPr/>
            <p:nvPr/>
          </p:nvSpPr>
          <p:spPr>
            <a:xfrm>
              <a:off x="3992977" y="4156933"/>
              <a:ext cx="3020695" cy="130810"/>
            </a:xfrm>
            <a:custGeom>
              <a:avLst/>
              <a:gdLst/>
              <a:ahLst/>
              <a:cxnLst/>
              <a:rect l="l" t="t" r="r" b="b"/>
              <a:pathLst>
                <a:path w="3020695" h="130810">
                  <a:moveTo>
                    <a:pt x="3020101" y="130581"/>
                  </a:moveTo>
                  <a:lnTo>
                    <a:pt x="0" y="130581"/>
                  </a:lnTo>
                  <a:lnTo>
                    <a:pt x="0" y="0"/>
                  </a:lnTo>
                  <a:lnTo>
                    <a:pt x="3020101" y="0"/>
                  </a:lnTo>
                  <a:lnTo>
                    <a:pt x="3020101" y="130581"/>
                  </a:lnTo>
                  <a:close/>
                </a:path>
              </a:pathLst>
            </a:custGeom>
            <a:solidFill>
              <a:srgbClr val="80C080"/>
            </a:solidFill>
          </p:spPr>
          <p:txBody>
            <a:bodyPr wrap="square" lIns="0" tIns="0" rIns="0" bIns="0" rtlCol="0"/>
            <a:lstStyle/>
            <a:p>
              <a:endParaRPr/>
            </a:p>
          </p:txBody>
        </p:sp>
        <p:sp>
          <p:nvSpPr>
            <p:cNvPr id="113" name="object 113"/>
            <p:cNvSpPr/>
            <p:nvPr/>
          </p:nvSpPr>
          <p:spPr>
            <a:xfrm>
              <a:off x="3997550" y="4161505"/>
              <a:ext cx="3011170" cy="121920"/>
            </a:xfrm>
            <a:custGeom>
              <a:avLst/>
              <a:gdLst/>
              <a:ahLst/>
              <a:cxnLst/>
              <a:rect l="l" t="t" r="r" b="b"/>
              <a:pathLst>
                <a:path w="3011170" h="121920">
                  <a:moveTo>
                    <a:pt x="0" y="0"/>
                  </a:moveTo>
                  <a:lnTo>
                    <a:pt x="3010955" y="0"/>
                  </a:lnTo>
                  <a:lnTo>
                    <a:pt x="3010955" y="121436"/>
                  </a:lnTo>
                  <a:lnTo>
                    <a:pt x="0" y="121436"/>
                  </a:lnTo>
                  <a:lnTo>
                    <a:pt x="0" y="0"/>
                  </a:lnTo>
                  <a:close/>
                </a:path>
              </a:pathLst>
            </a:custGeom>
            <a:ln w="9145">
              <a:solidFill>
                <a:srgbClr val="80C080"/>
              </a:solidFill>
            </a:ln>
          </p:spPr>
          <p:txBody>
            <a:bodyPr wrap="square" lIns="0" tIns="0" rIns="0" bIns="0" rtlCol="0"/>
            <a:lstStyle/>
            <a:p>
              <a:endParaRPr/>
            </a:p>
          </p:txBody>
        </p:sp>
        <p:sp>
          <p:nvSpPr>
            <p:cNvPr id="114" name="object 114"/>
            <p:cNvSpPr/>
            <p:nvPr/>
          </p:nvSpPr>
          <p:spPr>
            <a:xfrm>
              <a:off x="7013077" y="4156933"/>
              <a:ext cx="1976755" cy="130810"/>
            </a:xfrm>
            <a:custGeom>
              <a:avLst/>
              <a:gdLst/>
              <a:ahLst/>
              <a:cxnLst/>
              <a:rect l="l" t="t" r="r" b="b"/>
              <a:pathLst>
                <a:path w="1976754" h="130810">
                  <a:moveTo>
                    <a:pt x="1976528" y="130581"/>
                  </a:moveTo>
                  <a:lnTo>
                    <a:pt x="0" y="130581"/>
                  </a:lnTo>
                  <a:lnTo>
                    <a:pt x="0" y="0"/>
                  </a:lnTo>
                  <a:lnTo>
                    <a:pt x="1976528" y="0"/>
                  </a:lnTo>
                  <a:lnTo>
                    <a:pt x="1976528" y="130581"/>
                  </a:lnTo>
                  <a:close/>
                </a:path>
              </a:pathLst>
            </a:custGeom>
            <a:solidFill>
              <a:srgbClr val="FF4D4D"/>
            </a:solidFill>
          </p:spPr>
          <p:txBody>
            <a:bodyPr wrap="square" lIns="0" tIns="0" rIns="0" bIns="0" rtlCol="0"/>
            <a:lstStyle/>
            <a:p>
              <a:endParaRPr/>
            </a:p>
          </p:txBody>
        </p:sp>
        <p:sp>
          <p:nvSpPr>
            <p:cNvPr id="115" name="object 115"/>
            <p:cNvSpPr/>
            <p:nvPr/>
          </p:nvSpPr>
          <p:spPr>
            <a:xfrm>
              <a:off x="7017651" y="4161505"/>
              <a:ext cx="1967864" cy="121920"/>
            </a:xfrm>
            <a:custGeom>
              <a:avLst/>
              <a:gdLst/>
              <a:ahLst/>
              <a:cxnLst/>
              <a:rect l="l" t="t" r="r" b="b"/>
              <a:pathLst>
                <a:path w="1967865" h="121920">
                  <a:moveTo>
                    <a:pt x="0" y="0"/>
                  </a:moveTo>
                  <a:lnTo>
                    <a:pt x="1967383" y="0"/>
                  </a:lnTo>
                  <a:lnTo>
                    <a:pt x="1967383"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116" name="object 116"/>
          <p:cNvGrpSpPr/>
          <p:nvPr/>
        </p:nvGrpSpPr>
        <p:grpSpPr>
          <a:xfrm>
            <a:off x="2994733" y="3811651"/>
            <a:ext cx="3747611" cy="98108"/>
            <a:chOff x="3992977" y="3939202"/>
            <a:chExt cx="4996815" cy="130810"/>
          </a:xfrm>
        </p:grpSpPr>
        <p:sp>
          <p:nvSpPr>
            <p:cNvPr id="117" name="object 117"/>
            <p:cNvSpPr/>
            <p:nvPr/>
          </p:nvSpPr>
          <p:spPr>
            <a:xfrm>
              <a:off x="3992977" y="3939203"/>
              <a:ext cx="2664460" cy="130810"/>
            </a:xfrm>
            <a:custGeom>
              <a:avLst/>
              <a:gdLst/>
              <a:ahLst/>
              <a:cxnLst/>
              <a:rect l="l" t="t" r="r" b="b"/>
              <a:pathLst>
                <a:path w="2664459" h="130810">
                  <a:moveTo>
                    <a:pt x="2664239" y="130579"/>
                  </a:moveTo>
                  <a:lnTo>
                    <a:pt x="0" y="130579"/>
                  </a:lnTo>
                  <a:lnTo>
                    <a:pt x="0" y="0"/>
                  </a:lnTo>
                  <a:lnTo>
                    <a:pt x="2664239" y="0"/>
                  </a:lnTo>
                  <a:lnTo>
                    <a:pt x="2664239" y="130579"/>
                  </a:lnTo>
                  <a:close/>
                </a:path>
              </a:pathLst>
            </a:custGeom>
            <a:solidFill>
              <a:srgbClr val="80C080"/>
            </a:solidFill>
          </p:spPr>
          <p:txBody>
            <a:bodyPr wrap="square" lIns="0" tIns="0" rIns="0" bIns="0" rtlCol="0"/>
            <a:lstStyle/>
            <a:p>
              <a:endParaRPr/>
            </a:p>
          </p:txBody>
        </p:sp>
        <p:sp>
          <p:nvSpPr>
            <p:cNvPr id="118" name="object 118"/>
            <p:cNvSpPr/>
            <p:nvPr/>
          </p:nvSpPr>
          <p:spPr>
            <a:xfrm>
              <a:off x="3997550" y="3943775"/>
              <a:ext cx="2655570" cy="121920"/>
            </a:xfrm>
            <a:custGeom>
              <a:avLst/>
              <a:gdLst/>
              <a:ahLst/>
              <a:cxnLst/>
              <a:rect l="l" t="t" r="r" b="b"/>
              <a:pathLst>
                <a:path w="2655570" h="121920">
                  <a:moveTo>
                    <a:pt x="0" y="0"/>
                  </a:moveTo>
                  <a:lnTo>
                    <a:pt x="2655094" y="0"/>
                  </a:lnTo>
                  <a:lnTo>
                    <a:pt x="2655094" y="121436"/>
                  </a:lnTo>
                  <a:lnTo>
                    <a:pt x="0" y="121436"/>
                  </a:lnTo>
                  <a:lnTo>
                    <a:pt x="0" y="0"/>
                  </a:lnTo>
                  <a:close/>
                </a:path>
              </a:pathLst>
            </a:custGeom>
            <a:ln w="9145">
              <a:solidFill>
                <a:srgbClr val="80C080"/>
              </a:solidFill>
            </a:ln>
          </p:spPr>
          <p:txBody>
            <a:bodyPr wrap="square" lIns="0" tIns="0" rIns="0" bIns="0" rtlCol="0"/>
            <a:lstStyle/>
            <a:p>
              <a:endParaRPr/>
            </a:p>
          </p:txBody>
        </p:sp>
        <p:sp>
          <p:nvSpPr>
            <p:cNvPr id="119" name="object 119"/>
            <p:cNvSpPr/>
            <p:nvPr/>
          </p:nvSpPr>
          <p:spPr>
            <a:xfrm>
              <a:off x="6657217" y="3939203"/>
              <a:ext cx="2332990" cy="130810"/>
            </a:xfrm>
            <a:custGeom>
              <a:avLst/>
              <a:gdLst/>
              <a:ahLst/>
              <a:cxnLst/>
              <a:rect l="l" t="t" r="r" b="b"/>
              <a:pathLst>
                <a:path w="2332990" h="130810">
                  <a:moveTo>
                    <a:pt x="2332390" y="130579"/>
                  </a:moveTo>
                  <a:lnTo>
                    <a:pt x="0" y="130579"/>
                  </a:lnTo>
                  <a:lnTo>
                    <a:pt x="0" y="0"/>
                  </a:lnTo>
                  <a:lnTo>
                    <a:pt x="2332390" y="0"/>
                  </a:lnTo>
                  <a:lnTo>
                    <a:pt x="2332390" y="130579"/>
                  </a:lnTo>
                  <a:close/>
                </a:path>
              </a:pathLst>
            </a:custGeom>
            <a:solidFill>
              <a:srgbClr val="FF4D4D"/>
            </a:solidFill>
          </p:spPr>
          <p:txBody>
            <a:bodyPr wrap="square" lIns="0" tIns="0" rIns="0" bIns="0" rtlCol="0"/>
            <a:lstStyle/>
            <a:p>
              <a:endParaRPr/>
            </a:p>
          </p:txBody>
        </p:sp>
        <p:sp>
          <p:nvSpPr>
            <p:cNvPr id="120" name="object 120"/>
            <p:cNvSpPr/>
            <p:nvPr/>
          </p:nvSpPr>
          <p:spPr>
            <a:xfrm>
              <a:off x="6661791" y="3943775"/>
              <a:ext cx="2323465" cy="121920"/>
            </a:xfrm>
            <a:custGeom>
              <a:avLst/>
              <a:gdLst/>
              <a:ahLst/>
              <a:cxnLst/>
              <a:rect l="l" t="t" r="r" b="b"/>
              <a:pathLst>
                <a:path w="2323465" h="121920">
                  <a:moveTo>
                    <a:pt x="0" y="0"/>
                  </a:moveTo>
                  <a:lnTo>
                    <a:pt x="2323243" y="0"/>
                  </a:lnTo>
                  <a:lnTo>
                    <a:pt x="2323243"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121" name="object 121"/>
          <p:cNvGrpSpPr/>
          <p:nvPr/>
        </p:nvGrpSpPr>
        <p:grpSpPr>
          <a:xfrm>
            <a:off x="2994733" y="3648353"/>
            <a:ext cx="3747611" cy="98108"/>
            <a:chOff x="3992977" y="3721471"/>
            <a:chExt cx="4996815" cy="130810"/>
          </a:xfrm>
        </p:grpSpPr>
        <p:sp>
          <p:nvSpPr>
            <p:cNvPr id="122" name="object 122"/>
            <p:cNvSpPr/>
            <p:nvPr/>
          </p:nvSpPr>
          <p:spPr>
            <a:xfrm>
              <a:off x="3992977" y="3721472"/>
              <a:ext cx="2589530" cy="130810"/>
            </a:xfrm>
            <a:custGeom>
              <a:avLst/>
              <a:gdLst/>
              <a:ahLst/>
              <a:cxnLst/>
              <a:rect l="l" t="t" r="r" b="b"/>
              <a:pathLst>
                <a:path w="2589529" h="130810">
                  <a:moveTo>
                    <a:pt x="2589352" y="130581"/>
                  </a:moveTo>
                  <a:lnTo>
                    <a:pt x="0" y="130581"/>
                  </a:lnTo>
                  <a:lnTo>
                    <a:pt x="0" y="0"/>
                  </a:lnTo>
                  <a:lnTo>
                    <a:pt x="2589352" y="0"/>
                  </a:lnTo>
                  <a:lnTo>
                    <a:pt x="2589352" y="130581"/>
                  </a:lnTo>
                  <a:close/>
                </a:path>
              </a:pathLst>
            </a:custGeom>
            <a:solidFill>
              <a:srgbClr val="80C080"/>
            </a:solidFill>
          </p:spPr>
          <p:txBody>
            <a:bodyPr wrap="square" lIns="0" tIns="0" rIns="0" bIns="0" rtlCol="0"/>
            <a:lstStyle/>
            <a:p>
              <a:endParaRPr/>
            </a:p>
          </p:txBody>
        </p:sp>
        <p:sp>
          <p:nvSpPr>
            <p:cNvPr id="123" name="object 123"/>
            <p:cNvSpPr/>
            <p:nvPr/>
          </p:nvSpPr>
          <p:spPr>
            <a:xfrm>
              <a:off x="3997550" y="3726043"/>
              <a:ext cx="2580640" cy="121920"/>
            </a:xfrm>
            <a:custGeom>
              <a:avLst/>
              <a:gdLst/>
              <a:ahLst/>
              <a:cxnLst/>
              <a:rect l="l" t="t" r="r" b="b"/>
              <a:pathLst>
                <a:path w="2580640" h="121920">
                  <a:moveTo>
                    <a:pt x="0" y="0"/>
                  </a:moveTo>
                  <a:lnTo>
                    <a:pt x="2580205" y="0"/>
                  </a:lnTo>
                  <a:lnTo>
                    <a:pt x="2580205" y="121436"/>
                  </a:lnTo>
                  <a:lnTo>
                    <a:pt x="0" y="121436"/>
                  </a:lnTo>
                  <a:lnTo>
                    <a:pt x="0" y="0"/>
                  </a:lnTo>
                  <a:close/>
                </a:path>
              </a:pathLst>
            </a:custGeom>
            <a:ln w="9145">
              <a:solidFill>
                <a:srgbClr val="80C080"/>
              </a:solidFill>
            </a:ln>
          </p:spPr>
          <p:txBody>
            <a:bodyPr wrap="square" lIns="0" tIns="0" rIns="0" bIns="0" rtlCol="0"/>
            <a:lstStyle/>
            <a:p>
              <a:endParaRPr/>
            </a:p>
          </p:txBody>
        </p:sp>
        <p:sp>
          <p:nvSpPr>
            <p:cNvPr id="124" name="object 124"/>
            <p:cNvSpPr/>
            <p:nvPr/>
          </p:nvSpPr>
          <p:spPr>
            <a:xfrm>
              <a:off x="6582330" y="3721472"/>
              <a:ext cx="2407285" cy="130810"/>
            </a:xfrm>
            <a:custGeom>
              <a:avLst/>
              <a:gdLst/>
              <a:ahLst/>
              <a:cxnLst/>
              <a:rect l="l" t="t" r="r" b="b"/>
              <a:pathLst>
                <a:path w="2407284" h="130810">
                  <a:moveTo>
                    <a:pt x="2407276" y="130581"/>
                  </a:moveTo>
                  <a:lnTo>
                    <a:pt x="0" y="130581"/>
                  </a:lnTo>
                  <a:lnTo>
                    <a:pt x="0" y="0"/>
                  </a:lnTo>
                  <a:lnTo>
                    <a:pt x="2407276" y="0"/>
                  </a:lnTo>
                  <a:lnTo>
                    <a:pt x="2407276" y="130581"/>
                  </a:lnTo>
                  <a:close/>
                </a:path>
              </a:pathLst>
            </a:custGeom>
            <a:solidFill>
              <a:srgbClr val="FF4D4D"/>
            </a:solidFill>
          </p:spPr>
          <p:txBody>
            <a:bodyPr wrap="square" lIns="0" tIns="0" rIns="0" bIns="0" rtlCol="0"/>
            <a:lstStyle/>
            <a:p>
              <a:endParaRPr/>
            </a:p>
          </p:txBody>
        </p:sp>
        <p:sp>
          <p:nvSpPr>
            <p:cNvPr id="125" name="object 125"/>
            <p:cNvSpPr/>
            <p:nvPr/>
          </p:nvSpPr>
          <p:spPr>
            <a:xfrm>
              <a:off x="6586903" y="3726043"/>
              <a:ext cx="2398395" cy="121920"/>
            </a:xfrm>
            <a:custGeom>
              <a:avLst/>
              <a:gdLst/>
              <a:ahLst/>
              <a:cxnLst/>
              <a:rect l="l" t="t" r="r" b="b"/>
              <a:pathLst>
                <a:path w="2398395" h="121920">
                  <a:moveTo>
                    <a:pt x="0" y="0"/>
                  </a:moveTo>
                  <a:lnTo>
                    <a:pt x="2398131" y="0"/>
                  </a:lnTo>
                  <a:lnTo>
                    <a:pt x="2398131"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126" name="object 126"/>
          <p:cNvGrpSpPr/>
          <p:nvPr/>
        </p:nvGrpSpPr>
        <p:grpSpPr>
          <a:xfrm>
            <a:off x="2994733" y="3485056"/>
            <a:ext cx="3747611" cy="98108"/>
            <a:chOff x="3992977" y="3503741"/>
            <a:chExt cx="4996815" cy="130810"/>
          </a:xfrm>
        </p:grpSpPr>
        <p:sp>
          <p:nvSpPr>
            <p:cNvPr id="127" name="object 127"/>
            <p:cNvSpPr/>
            <p:nvPr/>
          </p:nvSpPr>
          <p:spPr>
            <a:xfrm>
              <a:off x="3992977" y="3503741"/>
              <a:ext cx="1504315" cy="130810"/>
            </a:xfrm>
            <a:custGeom>
              <a:avLst/>
              <a:gdLst/>
              <a:ahLst/>
              <a:cxnLst/>
              <a:rect l="l" t="t" r="r" b="b"/>
              <a:pathLst>
                <a:path w="1504314" h="130810">
                  <a:moveTo>
                    <a:pt x="1503761" y="130296"/>
                  </a:moveTo>
                  <a:lnTo>
                    <a:pt x="0" y="130296"/>
                  </a:lnTo>
                  <a:lnTo>
                    <a:pt x="0" y="0"/>
                  </a:lnTo>
                  <a:lnTo>
                    <a:pt x="1503761" y="0"/>
                  </a:lnTo>
                  <a:lnTo>
                    <a:pt x="1503761" y="130296"/>
                  </a:lnTo>
                  <a:close/>
                </a:path>
              </a:pathLst>
            </a:custGeom>
            <a:solidFill>
              <a:srgbClr val="80C080"/>
            </a:solidFill>
          </p:spPr>
          <p:txBody>
            <a:bodyPr wrap="square" lIns="0" tIns="0" rIns="0" bIns="0" rtlCol="0"/>
            <a:lstStyle/>
            <a:p>
              <a:endParaRPr/>
            </a:p>
          </p:txBody>
        </p:sp>
        <p:sp>
          <p:nvSpPr>
            <p:cNvPr id="128" name="object 128"/>
            <p:cNvSpPr/>
            <p:nvPr/>
          </p:nvSpPr>
          <p:spPr>
            <a:xfrm>
              <a:off x="3997550" y="3508313"/>
              <a:ext cx="1494790" cy="121285"/>
            </a:xfrm>
            <a:custGeom>
              <a:avLst/>
              <a:gdLst/>
              <a:ahLst/>
              <a:cxnLst/>
              <a:rect l="l" t="t" r="r" b="b"/>
              <a:pathLst>
                <a:path w="1494789" h="121285">
                  <a:moveTo>
                    <a:pt x="0" y="0"/>
                  </a:moveTo>
                  <a:lnTo>
                    <a:pt x="1494616" y="0"/>
                  </a:lnTo>
                  <a:lnTo>
                    <a:pt x="1494616" y="121151"/>
                  </a:lnTo>
                  <a:lnTo>
                    <a:pt x="0" y="121151"/>
                  </a:lnTo>
                  <a:lnTo>
                    <a:pt x="0" y="0"/>
                  </a:lnTo>
                  <a:close/>
                </a:path>
              </a:pathLst>
            </a:custGeom>
            <a:ln w="9145">
              <a:solidFill>
                <a:srgbClr val="80C080"/>
              </a:solidFill>
            </a:ln>
          </p:spPr>
          <p:txBody>
            <a:bodyPr wrap="square" lIns="0" tIns="0" rIns="0" bIns="0" rtlCol="0"/>
            <a:lstStyle/>
            <a:p>
              <a:endParaRPr/>
            </a:p>
          </p:txBody>
        </p:sp>
        <p:sp>
          <p:nvSpPr>
            <p:cNvPr id="129" name="object 129"/>
            <p:cNvSpPr/>
            <p:nvPr/>
          </p:nvSpPr>
          <p:spPr>
            <a:xfrm>
              <a:off x="5496739" y="3503741"/>
              <a:ext cx="3493135" cy="130810"/>
            </a:xfrm>
            <a:custGeom>
              <a:avLst/>
              <a:gdLst/>
              <a:ahLst/>
              <a:cxnLst/>
              <a:rect l="l" t="t" r="r" b="b"/>
              <a:pathLst>
                <a:path w="3493134" h="130810">
                  <a:moveTo>
                    <a:pt x="3492868" y="130296"/>
                  </a:moveTo>
                  <a:lnTo>
                    <a:pt x="0" y="130296"/>
                  </a:lnTo>
                  <a:lnTo>
                    <a:pt x="0" y="0"/>
                  </a:lnTo>
                  <a:lnTo>
                    <a:pt x="3492868" y="0"/>
                  </a:lnTo>
                  <a:lnTo>
                    <a:pt x="3492868" y="130296"/>
                  </a:lnTo>
                  <a:close/>
                </a:path>
              </a:pathLst>
            </a:custGeom>
            <a:solidFill>
              <a:srgbClr val="FF4D4D"/>
            </a:solidFill>
          </p:spPr>
          <p:txBody>
            <a:bodyPr wrap="square" lIns="0" tIns="0" rIns="0" bIns="0" rtlCol="0"/>
            <a:lstStyle/>
            <a:p>
              <a:endParaRPr/>
            </a:p>
          </p:txBody>
        </p:sp>
        <p:sp>
          <p:nvSpPr>
            <p:cNvPr id="130" name="object 130"/>
            <p:cNvSpPr/>
            <p:nvPr/>
          </p:nvSpPr>
          <p:spPr>
            <a:xfrm>
              <a:off x="5501313" y="3508313"/>
              <a:ext cx="3484245" cy="121285"/>
            </a:xfrm>
            <a:custGeom>
              <a:avLst/>
              <a:gdLst/>
              <a:ahLst/>
              <a:cxnLst/>
              <a:rect l="l" t="t" r="r" b="b"/>
              <a:pathLst>
                <a:path w="3484245" h="121285">
                  <a:moveTo>
                    <a:pt x="0" y="0"/>
                  </a:moveTo>
                  <a:lnTo>
                    <a:pt x="3483721" y="0"/>
                  </a:lnTo>
                  <a:lnTo>
                    <a:pt x="3483721" y="121151"/>
                  </a:lnTo>
                  <a:lnTo>
                    <a:pt x="0" y="121151"/>
                  </a:lnTo>
                  <a:lnTo>
                    <a:pt x="0" y="0"/>
                  </a:lnTo>
                  <a:close/>
                </a:path>
              </a:pathLst>
            </a:custGeom>
            <a:ln w="9145">
              <a:solidFill>
                <a:srgbClr val="FF4D4D"/>
              </a:solidFill>
            </a:ln>
          </p:spPr>
          <p:txBody>
            <a:bodyPr wrap="square" lIns="0" tIns="0" rIns="0" bIns="0" rtlCol="0"/>
            <a:lstStyle/>
            <a:p>
              <a:endParaRPr/>
            </a:p>
          </p:txBody>
        </p:sp>
      </p:grpSp>
      <p:grpSp>
        <p:nvGrpSpPr>
          <p:cNvPr id="131" name="object 131"/>
          <p:cNvGrpSpPr/>
          <p:nvPr/>
        </p:nvGrpSpPr>
        <p:grpSpPr>
          <a:xfrm>
            <a:off x="2994733" y="3321758"/>
            <a:ext cx="3747611" cy="98108"/>
            <a:chOff x="3992977" y="3286011"/>
            <a:chExt cx="4996815" cy="130810"/>
          </a:xfrm>
        </p:grpSpPr>
        <p:sp>
          <p:nvSpPr>
            <p:cNvPr id="132" name="object 132"/>
            <p:cNvSpPr/>
            <p:nvPr/>
          </p:nvSpPr>
          <p:spPr>
            <a:xfrm>
              <a:off x="3992977" y="3286011"/>
              <a:ext cx="1308735" cy="130810"/>
            </a:xfrm>
            <a:custGeom>
              <a:avLst/>
              <a:gdLst/>
              <a:ahLst/>
              <a:cxnLst/>
              <a:rect l="l" t="t" r="r" b="b"/>
              <a:pathLst>
                <a:path w="1308735" h="130810">
                  <a:moveTo>
                    <a:pt x="1308251" y="130293"/>
                  </a:moveTo>
                  <a:lnTo>
                    <a:pt x="0" y="130293"/>
                  </a:lnTo>
                  <a:lnTo>
                    <a:pt x="0" y="0"/>
                  </a:lnTo>
                  <a:lnTo>
                    <a:pt x="1308251" y="0"/>
                  </a:lnTo>
                  <a:lnTo>
                    <a:pt x="1308251" y="130293"/>
                  </a:lnTo>
                  <a:close/>
                </a:path>
              </a:pathLst>
            </a:custGeom>
            <a:solidFill>
              <a:srgbClr val="80C080"/>
            </a:solidFill>
          </p:spPr>
          <p:txBody>
            <a:bodyPr wrap="square" lIns="0" tIns="0" rIns="0" bIns="0" rtlCol="0"/>
            <a:lstStyle/>
            <a:p>
              <a:endParaRPr/>
            </a:p>
          </p:txBody>
        </p:sp>
        <p:sp>
          <p:nvSpPr>
            <p:cNvPr id="133" name="object 133"/>
            <p:cNvSpPr/>
            <p:nvPr/>
          </p:nvSpPr>
          <p:spPr>
            <a:xfrm>
              <a:off x="3997550" y="3290583"/>
              <a:ext cx="1299210" cy="121285"/>
            </a:xfrm>
            <a:custGeom>
              <a:avLst/>
              <a:gdLst/>
              <a:ahLst/>
              <a:cxnLst/>
              <a:rect l="l" t="t" r="r" b="b"/>
              <a:pathLst>
                <a:path w="1299210" h="121285">
                  <a:moveTo>
                    <a:pt x="0" y="0"/>
                  </a:moveTo>
                  <a:lnTo>
                    <a:pt x="1299106" y="0"/>
                  </a:lnTo>
                  <a:lnTo>
                    <a:pt x="1299106" y="121149"/>
                  </a:lnTo>
                  <a:lnTo>
                    <a:pt x="0" y="121149"/>
                  </a:lnTo>
                  <a:lnTo>
                    <a:pt x="0" y="0"/>
                  </a:lnTo>
                  <a:close/>
                </a:path>
              </a:pathLst>
            </a:custGeom>
            <a:ln w="9145">
              <a:solidFill>
                <a:srgbClr val="80C080"/>
              </a:solidFill>
            </a:ln>
          </p:spPr>
          <p:txBody>
            <a:bodyPr wrap="square" lIns="0" tIns="0" rIns="0" bIns="0" rtlCol="0"/>
            <a:lstStyle/>
            <a:p>
              <a:endParaRPr/>
            </a:p>
          </p:txBody>
        </p:sp>
        <p:sp>
          <p:nvSpPr>
            <p:cNvPr id="134" name="object 134"/>
            <p:cNvSpPr/>
            <p:nvPr/>
          </p:nvSpPr>
          <p:spPr>
            <a:xfrm>
              <a:off x="5301229" y="3286011"/>
              <a:ext cx="3688715" cy="130810"/>
            </a:xfrm>
            <a:custGeom>
              <a:avLst/>
              <a:gdLst/>
              <a:ahLst/>
              <a:cxnLst/>
              <a:rect l="l" t="t" r="r" b="b"/>
              <a:pathLst>
                <a:path w="3688715" h="130810">
                  <a:moveTo>
                    <a:pt x="3688378" y="130293"/>
                  </a:moveTo>
                  <a:lnTo>
                    <a:pt x="0" y="130293"/>
                  </a:lnTo>
                  <a:lnTo>
                    <a:pt x="0" y="0"/>
                  </a:lnTo>
                  <a:lnTo>
                    <a:pt x="3688378" y="0"/>
                  </a:lnTo>
                  <a:lnTo>
                    <a:pt x="3688378" y="130293"/>
                  </a:lnTo>
                  <a:close/>
                </a:path>
              </a:pathLst>
            </a:custGeom>
            <a:solidFill>
              <a:srgbClr val="FF4D4D"/>
            </a:solidFill>
          </p:spPr>
          <p:txBody>
            <a:bodyPr wrap="square" lIns="0" tIns="0" rIns="0" bIns="0" rtlCol="0"/>
            <a:lstStyle/>
            <a:p>
              <a:endParaRPr/>
            </a:p>
          </p:txBody>
        </p:sp>
        <p:sp>
          <p:nvSpPr>
            <p:cNvPr id="135" name="object 135"/>
            <p:cNvSpPr/>
            <p:nvPr/>
          </p:nvSpPr>
          <p:spPr>
            <a:xfrm>
              <a:off x="5305803" y="3290583"/>
              <a:ext cx="3679825" cy="121285"/>
            </a:xfrm>
            <a:custGeom>
              <a:avLst/>
              <a:gdLst/>
              <a:ahLst/>
              <a:cxnLst/>
              <a:rect l="l" t="t" r="r" b="b"/>
              <a:pathLst>
                <a:path w="3679825" h="121285">
                  <a:moveTo>
                    <a:pt x="0" y="0"/>
                  </a:moveTo>
                  <a:lnTo>
                    <a:pt x="3679231" y="0"/>
                  </a:lnTo>
                  <a:lnTo>
                    <a:pt x="3679231" y="121149"/>
                  </a:lnTo>
                  <a:lnTo>
                    <a:pt x="0" y="121149"/>
                  </a:lnTo>
                  <a:lnTo>
                    <a:pt x="0" y="0"/>
                  </a:lnTo>
                  <a:close/>
                </a:path>
              </a:pathLst>
            </a:custGeom>
            <a:ln w="9145">
              <a:solidFill>
                <a:srgbClr val="FF4D4D"/>
              </a:solidFill>
            </a:ln>
          </p:spPr>
          <p:txBody>
            <a:bodyPr wrap="square" lIns="0" tIns="0" rIns="0" bIns="0" rtlCol="0"/>
            <a:lstStyle/>
            <a:p>
              <a:endParaRPr/>
            </a:p>
          </p:txBody>
        </p:sp>
      </p:grpSp>
      <p:grpSp>
        <p:nvGrpSpPr>
          <p:cNvPr id="136" name="object 136"/>
          <p:cNvGrpSpPr/>
          <p:nvPr/>
        </p:nvGrpSpPr>
        <p:grpSpPr>
          <a:xfrm>
            <a:off x="2994733" y="3158458"/>
            <a:ext cx="3747611" cy="98108"/>
            <a:chOff x="3992977" y="3068278"/>
            <a:chExt cx="4996815" cy="130810"/>
          </a:xfrm>
        </p:grpSpPr>
        <p:sp>
          <p:nvSpPr>
            <p:cNvPr id="137" name="object 137"/>
            <p:cNvSpPr/>
            <p:nvPr/>
          </p:nvSpPr>
          <p:spPr>
            <a:xfrm>
              <a:off x="3992977" y="3068278"/>
              <a:ext cx="1028700" cy="130810"/>
            </a:xfrm>
            <a:custGeom>
              <a:avLst/>
              <a:gdLst/>
              <a:ahLst/>
              <a:cxnLst/>
              <a:rect l="l" t="t" r="r" b="b"/>
              <a:pathLst>
                <a:path w="1028700" h="130810">
                  <a:moveTo>
                    <a:pt x="1028423" y="130296"/>
                  </a:moveTo>
                  <a:lnTo>
                    <a:pt x="0" y="130296"/>
                  </a:lnTo>
                  <a:lnTo>
                    <a:pt x="0" y="0"/>
                  </a:lnTo>
                  <a:lnTo>
                    <a:pt x="1028423" y="0"/>
                  </a:lnTo>
                  <a:lnTo>
                    <a:pt x="1028423" y="130296"/>
                  </a:lnTo>
                  <a:close/>
                </a:path>
              </a:pathLst>
            </a:custGeom>
            <a:solidFill>
              <a:srgbClr val="80C080"/>
            </a:solidFill>
          </p:spPr>
          <p:txBody>
            <a:bodyPr wrap="square" lIns="0" tIns="0" rIns="0" bIns="0" rtlCol="0"/>
            <a:lstStyle/>
            <a:p>
              <a:endParaRPr/>
            </a:p>
          </p:txBody>
        </p:sp>
        <p:sp>
          <p:nvSpPr>
            <p:cNvPr id="138" name="object 138"/>
            <p:cNvSpPr/>
            <p:nvPr/>
          </p:nvSpPr>
          <p:spPr>
            <a:xfrm>
              <a:off x="3997550" y="3072852"/>
              <a:ext cx="1019810" cy="121285"/>
            </a:xfrm>
            <a:custGeom>
              <a:avLst/>
              <a:gdLst/>
              <a:ahLst/>
              <a:cxnLst/>
              <a:rect l="l" t="t" r="r" b="b"/>
              <a:pathLst>
                <a:path w="1019810" h="121285">
                  <a:moveTo>
                    <a:pt x="0" y="0"/>
                  </a:moveTo>
                  <a:lnTo>
                    <a:pt x="1019276" y="0"/>
                  </a:lnTo>
                  <a:lnTo>
                    <a:pt x="1019276" y="121149"/>
                  </a:lnTo>
                  <a:lnTo>
                    <a:pt x="0" y="121149"/>
                  </a:lnTo>
                  <a:lnTo>
                    <a:pt x="0" y="0"/>
                  </a:lnTo>
                  <a:close/>
                </a:path>
              </a:pathLst>
            </a:custGeom>
            <a:ln w="9145">
              <a:solidFill>
                <a:srgbClr val="80C080"/>
              </a:solidFill>
            </a:ln>
          </p:spPr>
          <p:txBody>
            <a:bodyPr wrap="square" lIns="0" tIns="0" rIns="0" bIns="0" rtlCol="0"/>
            <a:lstStyle/>
            <a:p>
              <a:endParaRPr/>
            </a:p>
          </p:txBody>
        </p:sp>
        <p:sp>
          <p:nvSpPr>
            <p:cNvPr id="139" name="object 139"/>
            <p:cNvSpPr/>
            <p:nvPr/>
          </p:nvSpPr>
          <p:spPr>
            <a:xfrm>
              <a:off x="5021399" y="3068278"/>
              <a:ext cx="3968750" cy="130810"/>
            </a:xfrm>
            <a:custGeom>
              <a:avLst/>
              <a:gdLst/>
              <a:ahLst/>
              <a:cxnLst/>
              <a:rect l="l" t="t" r="r" b="b"/>
              <a:pathLst>
                <a:path w="3968750" h="130810">
                  <a:moveTo>
                    <a:pt x="3968206" y="130296"/>
                  </a:moveTo>
                  <a:lnTo>
                    <a:pt x="0" y="130296"/>
                  </a:lnTo>
                  <a:lnTo>
                    <a:pt x="0" y="0"/>
                  </a:lnTo>
                  <a:lnTo>
                    <a:pt x="3968206" y="0"/>
                  </a:lnTo>
                  <a:lnTo>
                    <a:pt x="3968206" y="130296"/>
                  </a:lnTo>
                  <a:close/>
                </a:path>
              </a:pathLst>
            </a:custGeom>
            <a:solidFill>
              <a:srgbClr val="FF4D4D"/>
            </a:solidFill>
          </p:spPr>
          <p:txBody>
            <a:bodyPr wrap="square" lIns="0" tIns="0" rIns="0" bIns="0" rtlCol="0"/>
            <a:lstStyle/>
            <a:p>
              <a:endParaRPr/>
            </a:p>
          </p:txBody>
        </p:sp>
        <p:sp>
          <p:nvSpPr>
            <p:cNvPr id="140" name="object 140"/>
            <p:cNvSpPr/>
            <p:nvPr/>
          </p:nvSpPr>
          <p:spPr>
            <a:xfrm>
              <a:off x="5025973" y="3072852"/>
              <a:ext cx="3959225" cy="121285"/>
            </a:xfrm>
            <a:custGeom>
              <a:avLst/>
              <a:gdLst/>
              <a:ahLst/>
              <a:cxnLst/>
              <a:rect l="l" t="t" r="r" b="b"/>
              <a:pathLst>
                <a:path w="3959225" h="121285">
                  <a:moveTo>
                    <a:pt x="0" y="0"/>
                  </a:moveTo>
                  <a:lnTo>
                    <a:pt x="3959061" y="0"/>
                  </a:lnTo>
                  <a:lnTo>
                    <a:pt x="3959061" y="121149"/>
                  </a:lnTo>
                  <a:lnTo>
                    <a:pt x="0" y="121149"/>
                  </a:lnTo>
                  <a:lnTo>
                    <a:pt x="0" y="0"/>
                  </a:lnTo>
                  <a:close/>
                </a:path>
              </a:pathLst>
            </a:custGeom>
            <a:ln w="9145">
              <a:solidFill>
                <a:srgbClr val="FF4D4D"/>
              </a:solidFill>
            </a:ln>
          </p:spPr>
          <p:txBody>
            <a:bodyPr wrap="square" lIns="0" tIns="0" rIns="0" bIns="0" rtlCol="0"/>
            <a:lstStyle/>
            <a:p>
              <a:endParaRPr/>
            </a:p>
          </p:txBody>
        </p:sp>
      </p:grpSp>
      <p:grpSp>
        <p:nvGrpSpPr>
          <p:cNvPr id="141" name="object 141"/>
          <p:cNvGrpSpPr/>
          <p:nvPr/>
        </p:nvGrpSpPr>
        <p:grpSpPr>
          <a:xfrm>
            <a:off x="2994733" y="2994947"/>
            <a:ext cx="3747611" cy="98108"/>
            <a:chOff x="3992977" y="2850263"/>
            <a:chExt cx="4996815" cy="130810"/>
          </a:xfrm>
        </p:grpSpPr>
        <p:sp>
          <p:nvSpPr>
            <p:cNvPr id="142" name="object 142"/>
            <p:cNvSpPr/>
            <p:nvPr/>
          </p:nvSpPr>
          <p:spPr>
            <a:xfrm>
              <a:off x="3992977" y="2850263"/>
              <a:ext cx="4996815" cy="130810"/>
            </a:xfrm>
            <a:custGeom>
              <a:avLst/>
              <a:gdLst/>
              <a:ahLst/>
              <a:cxnLst/>
              <a:rect l="l" t="t" r="r" b="b"/>
              <a:pathLst>
                <a:path w="4996815" h="130810">
                  <a:moveTo>
                    <a:pt x="4996629" y="130579"/>
                  </a:moveTo>
                  <a:lnTo>
                    <a:pt x="0" y="130579"/>
                  </a:lnTo>
                  <a:lnTo>
                    <a:pt x="0" y="0"/>
                  </a:lnTo>
                  <a:lnTo>
                    <a:pt x="4996629" y="0"/>
                  </a:lnTo>
                  <a:lnTo>
                    <a:pt x="4996629" y="130579"/>
                  </a:lnTo>
                  <a:close/>
                </a:path>
              </a:pathLst>
            </a:custGeom>
            <a:solidFill>
              <a:srgbClr val="FF4D4D"/>
            </a:solidFill>
          </p:spPr>
          <p:txBody>
            <a:bodyPr wrap="square" lIns="0" tIns="0" rIns="0" bIns="0" rtlCol="0"/>
            <a:lstStyle/>
            <a:p>
              <a:endParaRPr/>
            </a:p>
          </p:txBody>
        </p:sp>
        <p:sp>
          <p:nvSpPr>
            <p:cNvPr id="143" name="object 143"/>
            <p:cNvSpPr/>
            <p:nvPr/>
          </p:nvSpPr>
          <p:spPr>
            <a:xfrm>
              <a:off x="3997550" y="2854837"/>
              <a:ext cx="4987925" cy="121920"/>
            </a:xfrm>
            <a:custGeom>
              <a:avLst/>
              <a:gdLst/>
              <a:ahLst/>
              <a:cxnLst/>
              <a:rect l="l" t="t" r="r" b="b"/>
              <a:pathLst>
                <a:path w="4987925" h="121919">
                  <a:moveTo>
                    <a:pt x="0" y="0"/>
                  </a:moveTo>
                  <a:lnTo>
                    <a:pt x="4987484" y="0"/>
                  </a:lnTo>
                  <a:lnTo>
                    <a:pt x="4987484" y="121436"/>
                  </a:lnTo>
                  <a:lnTo>
                    <a:pt x="0" y="121436"/>
                  </a:lnTo>
                  <a:lnTo>
                    <a:pt x="0" y="0"/>
                  </a:lnTo>
                  <a:close/>
                </a:path>
              </a:pathLst>
            </a:custGeom>
            <a:ln w="9145">
              <a:solidFill>
                <a:srgbClr val="FF4D4D"/>
              </a:solidFill>
            </a:ln>
          </p:spPr>
          <p:txBody>
            <a:bodyPr wrap="square" lIns="0" tIns="0" rIns="0" bIns="0" rtlCol="0"/>
            <a:lstStyle/>
            <a:p>
              <a:endParaRPr/>
            </a:p>
          </p:txBody>
        </p:sp>
      </p:grpSp>
      <p:grpSp>
        <p:nvGrpSpPr>
          <p:cNvPr id="144" name="object 144"/>
          <p:cNvGrpSpPr/>
          <p:nvPr/>
        </p:nvGrpSpPr>
        <p:grpSpPr>
          <a:xfrm>
            <a:off x="2994591" y="2831508"/>
            <a:ext cx="3748088" cy="98584"/>
            <a:chOff x="3992788" y="2632343"/>
            <a:chExt cx="4997450" cy="131445"/>
          </a:xfrm>
        </p:grpSpPr>
        <p:sp>
          <p:nvSpPr>
            <p:cNvPr id="145" name="object 145"/>
            <p:cNvSpPr/>
            <p:nvPr/>
          </p:nvSpPr>
          <p:spPr>
            <a:xfrm>
              <a:off x="3992978" y="2632532"/>
              <a:ext cx="4996815" cy="130810"/>
            </a:xfrm>
            <a:custGeom>
              <a:avLst/>
              <a:gdLst/>
              <a:ahLst/>
              <a:cxnLst/>
              <a:rect l="l" t="t" r="r" b="b"/>
              <a:pathLst>
                <a:path w="4996815" h="130810">
                  <a:moveTo>
                    <a:pt x="4996629" y="130581"/>
                  </a:moveTo>
                  <a:lnTo>
                    <a:pt x="0" y="130581"/>
                  </a:lnTo>
                  <a:lnTo>
                    <a:pt x="0" y="0"/>
                  </a:lnTo>
                  <a:lnTo>
                    <a:pt x="4996629" y="0"/>
                  </a:lnTo>
                  <a:lnTo>
                    <a:pt x="4996629" y="130581"/>
                  </a:lnTo>
                  <a:close/>
                </a:path>
              </a:pathLst>
            </a:custGeom>
            <a:solidFill>
              <a:srgbClr val="FF4D4D"/>
            </a:solidFill>
          </p:spPr>
          <p:txBody>
            <a:bodyPr wrap="square" lIns="0" tIns="0" rIns="0" bIns="0" rtlCol="0"/>
            <a:lstStyle/>
            <a:p>
              <a:endParaRPr/>
            </a:p>
          </p:txBody>
        </p:sp>
        <p:sp>
          <p:nvSpPr>
            <p:cNvPr id="146" name="object 146"/>
            <p:cNvSpPr/>
            <p:nvPr/>
          </p:nvSpPr>
          <p:spPr>
            <a:xfrm>
              <a:off x="3997550" y="2637105"/>
              <a:ext cx="4987925" cy="121920"/>
            </a:xfrm>
            <a:custGeom>
              <a:avLst/>
              <a:gdLst/>
              <a:ahLst/>
              <a:cxnLst/>
              <a:rect l="l" t="t" r="r" b="b"/>
              <a:pathLst>
                <a:path w="4987925" h="121919">
                  <a:moveTo>
                    <a:pt x="0" y="0"/>
                  </a:moveTo>
                  <a:lnTo>
                    <a:pt x="4987484" y="0"/>
                  </a:lnTo>
                  <a:lnTo>
                    <a:pt x="4987484" y="121436"/>
                  </a:lnTo>
                  <a:lnTo>
                    <a:pt x="0" y="121436"/>
                  </a:lnTo>
                  <a:lnTo>
                    <a:pt x="0" y="0"/>
                  </a:lnTo>
                  <a:close/>
                </a:path>
              </a:pathLst>
            </a:custGeom>
            <a:ln w="9145">
              <a:solidFill>
                <a:srgbClr val="FF4D4D"/>
              </a:solidFill>
            </a:ln>
          </p:spPr>
          <p:txBody>
            <a:bodyPr wrap="square" lIns="0" tIns="0" rIns="0" bIns="0" rtlCol="0"/>
            <a:lstStyle/>
            <a:p>
              <a:endParaRPr/>
            </a:p>
          </p:txBody>
        </p:sp>
      </p:grpSp>
      <p:sp>
        <p:nvSpPr>
          <p:cNvPr id="147" name="object 147"/>
          <p:cNvSpPr txBox="1"/>
          <p:nvPr/>
        </p:nvSpPr>
        <p:spPr>
          <a:xfrm>
            <a:off x="6084826" y="4756435"/>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29.6</a:t>
            </a:r>
            <a:endParaRPr sz="750">
              <a:latin typeface="Arial"/>
              <a:cs typeface="Arial"/>
            </a:endParaRPr>
          </a:p>
        </p:txBody>
      </p:sp>
      <p:sp>
        <p:nvSpPr>
          <p:cNvPr id="148" name="object 148"/>
          <p:cNvSpPr txBox="1"/>
          <p:nvPr/>
        </p:nvSpPr>
        <p:spPr>
          <a:xfrm>
            <a:off x="6079037" y="4593136"/>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29.9</a:t>
            </a:r>
            <a:endParaRPr sz="750">
              <a:latin typeface="Arial"/>
              <a:cs typeface="Arial"/>
            </a:endParaRPr>
          </a:p>
        </p:txBody>
      </p:sp>
      <p:sp>
        <p:nvSpPr>
          <p:cNvPr id="149" name="object 149"/>
          <p:cNvSpPr txBox="1"/>
          <p:nvPr/>
        </p:nvSpPr>
        <p:spPr>
          <a:xfrm>
            <a:off x="6074536" y="4429837"/>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30.2</a:t>
            </a:r>
            <a:endParaRPr sz="750">
              <a:latin typeface="Arial"/>
              <a:cs typeface="Arial"/>
            </a:endParaRPr>
          </a:p>
        </p:txBody>
      </p:sp>
      <p:sp>
        <p:nvSpPr>
          <p:cNvPr id="150" name="object 150"/>
          <p:cNvSpPr txBox="1"/>
          <p:nvPr/>
        </p:nvSpPr>
        <p:spPr>
          <a:xfrm>
            <a:off x="6017083" y="4266540"/>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33.2</a:t>
            </a:r>
            <a:endParaRPr sz="750">
              <a:latin typeface="Arial"/>
              <a:cs typeface="Arial"/>
            </a:endParaRPr>
          </a:p>
        </p:txBody>
      </p:sp>
      <p:sp>
        <p:nvSpPr>
          <p:cNvPr id="151" name="object 151"/>
          <p:cNvSpPr txBox="1"/>
          <p:nvPr/>
        </p:nvSpPr>
        <p:spPr>
          <a:xfrm>
            <a:off x="5915898" y="4103242"/>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38.6</a:t>
            </a:r>
            <a:endParaRPr sz="750">
              <a:latin typeface="Arial"/>
              <a:cs typeface="Arial"/>
            </a:endParaRPr>
          </a:p>
        </p:txBody>
      </p:sp>
      <p:sp>
        <p:nvSpPr>
          <p:cNvPr id="152" name="object 152"/>
          <p:cNvSpPr txBox="1"/>
          <p:nvPr/>
        </p:nvSpPr>
        <p:spPr>
          <a:xfrm>
            <a:off x="5898963" y="3939944"/>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39.6</a:t>
            </a:r>
            <a:endParaRPr sz="750">
              <a:latin typeface="Arial"/>
              <a:cs typeface="Arial"/>
            </a:endParaRPr>
          </a:p>
        </p:txBody>
      </p:sp>
      <p:sp>
        <p:nvSpPr>
          <p:cNvPr id="153" name="object 153"/>
          <p:cNvSpPr txBox="1"/>
          <p:nvPr/>
        </p:nvSpPr>
        <p:spPr>
          <a:xfrm>
            <a:off x="5765408" y="3776431"/>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46.7</a:t>
            </a:r>
            <a:endParaRPr sz="750">
              <a:latin typeface="Arial"/>
              <a:cs typeface="Arial"/>
            </a:endParaRPr>
          </a:p>
        </p:txBody>
      </p:sp>
      <p:sp>
        <p:nvSpPr>
          <p:cNvPr id="154" name="object 154"/>
          <p:cNvSpPr txBox="1"/>
          <p:nvPr/>
        </p:nvSpPr>
        <p:spPr>
          <a:xfrm>
            <a:off x="5737325" y="3613134"/>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48.2</a:t>
            </a:r>
            <a:endParaRPr sz="750">
              <a:latin typeface="Arial"/>
              <a:cs typeface="Arial"/>
            </a:endParaRPr>
          </a:p>
        </p:txBody>
      </p:sp>
      <p:sp>
        <p:nvSpPr>
          <p:cNvPr id="155" name="object 155"/>
          <p:cNvSpPr txBox="1"/>
          <p:nvPr/>
        </p:nvSpPr>
        <p:spPr>
          <a:xfrm>
            <a:off x="5330229" y="3449836"/>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69.9</a:t>
            </a:r>
            <a:endParaRPr sz="750">
              <a:latin typeface="Arial"/>
              <a:cs typeface="Arial"/>
            </a:endParaRPr>
          </a:p>
        </p:txBody>
      </p:sp>
      <p:sp>
        <p:nvSpPr>
          <p:cNvPr id="156" name="object 156"/>
          <p:cNvSpPr txBox="1"/>
          <p:nvPr/>
        </p:nvSpPr>
        <p:spPr>
          <a:xfrm>
            <a:off x="5256912" y="3286537"/>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73.8</a:t>
            </a:r>
            <a:endParaRPr sz="750">
              <a:latin typeface="Arial"/>
              <a:cs typeface="Arial"/>
            </a:endParaRPr>
          </a:p>
        </p:txBody>
      </p:sp>
      <p:sp>
        <p:nvSpPr>
          <p:cNvPr id="157" name="object 157"/>
          <p:cNvSpPr txBox="1"/>
          <p:nvPr/>
        </p:nvSpPr>
        <p:spPr>
          <a:xfrm>
            <a:off x="5152084" y="3123239"/>
            <a:ext cx="203835" cy="124554"/>
          </a:xfrm>
          <a:prstGeom prst="rect">
            <a:avLst/>
          </a:prstGeom>
        </p:spPr>
        <p:txBody>
          <a:bodyPr vert="horz" wrap="square" lIns="0" tIns="9049" rIns="0" bIns="0" rtlCol="0">
            <a:spAutoFit/>
          </a:bodyPr>
          <a:lstStyle/>
          <a:p>
            <a:pPr marL="9525">
              <a:spcBef>
                <a:spcPts val="71"/>
              </a:spcBef>
            </a:pPr>
            <a:r>
              <a:rPr sz="750" spc="-15" dirty="0">
                <a:solidFill>
                  <a:srgbClr val="FFFFFF"/>
                </a:solidFill>
                <a:latin typeface="Arial"/>
                <a:cs typeface="Arial"/>
              </a:rPr>
              <a:t>79.4</a:t>
            </a:r>
            <a:endParaRPr sz="750">
              <a:latin typeface="Arial"/>
              <a:cs typeface="Arial"/>
            </a:endParaRPr>
          </a:p>
        </p:txBody>
      </p:sp>
      <p:sp>
        <p:nvSpPr>
          <p:cNvPr id="158" name="object 158"/>
          <p:cNvSpPr txBox="1"/>
          <p:nvPr/>
        </p:nvSpPr>
        <p:spPr>
          <a:xfrm>
            <a:off x="4740123" y="2959942"/>
            <a:ext cx="256699" cy="124554"/>
          </a:xfrm>
          <a:prstGeom prst="rect">
            <a:avLst/>
          </a:prstGeom>
        </p:spPr>
        <p:txBody>
          <a:bodyPr vert="horz" wrap="square" lIns="0" tIns="9049" rIns="0" bIns="0" rtlCol="0">
            <a:spAutoFit/>
          </a:bodyPr>
          <a:lstStyle/>
          <a:p>
            <a:pPr marL="9525">
              <a:spcBef>
                <a:spcPts val="71"/>
              </a:spcBef>
            </a:pPr>
            <a:r>
              <a:rPr sz="750" spc="-8" dirty="0">
                <a:solidFill>
                  <a:srgbClr val="FFFFFF"/>
                </a:solidFill>
                <a:latin typeface="Arial"/>
                <a:cs typeface="Arial"/>
              </a:rPr>
              <a:t>100.0</a:t>
            </a:r>
            <a:endParaRPr sz="750">
              <a:latin typeface="Arial"/>
              <a:cs typeface="Arial"/>
            </a:endParaRPr>
          </a:p>
        </p:txBody>
      </p:sp>
      <p:sp>
        <p:nvSpPr>
          <p:cNvPr id="159" name="object 159"/>
          <p:cNvSpPr txBox="1"/>
          <p:nvPr/>
        </p:nvSpPr>
        <p:spPr>
          <a:xfrm>
            <a:off x="4740123" y="2796429"/>
            <a:ext cx="256699" cy="124554"/>
          </a:xfrm>
          <a:prstGeom prst="rect">
            <a:avLst/>
          </a:prstGeom>
        </p:spPr>
        <p:txBody>
          <a:bodyPr vert="horz" wrap="square" lIns="0" tIns="9049" rIns="0" bIns="0" rtlCol="0">
            <a:spAutoFit/>
          </a:bodyPr>
          <a:lstStyle/>
          <a:p>
            <a:pPr marL="9525">
              <a:spcBef>
                <a:spcPts val="71"/>
              </a:spcBef>
            </a:pPr>
            <a:r>
              <a:rPr sz="750" spc="-8" dirty="0">
                <a:solidFill>
                  <a:srgbClr val="FFFFFF"/>
                </a:solidFill>
                <a:latin typeface="Arial"/>
                <a:cs typeface="Arial"/>
              </a:rPr>
              <a:t>100.0</a:t>
            </a:r>
            <a:endParaRPr sz="750">
              <a:latin typeface="Arial"/>
              <a:cs typeface="Arial"/>
            </a:endParaRPr>
          </a:p>
        </p:txBody>
      </p:sp>
      <p:grpSp>
        <p:nvGrpSpPr>
          <p:cNvPr id="160" name="object 160"/>
          <p:cNvGrpSpPr/>
          <p:nvPr/>
        </p:nvGrpSpPr>
        <p:grpSpPr>
          <a:xfrm>
            <a:off x="2991302" y="2692139"/>
            <a:ext cx="3870960" cy="2384584"/>
            <a:chOff x="3988403" y="2446518"/>
            <a:chExt cx="5161280" cy="3179445"/>
          </a:xfrm>
        </p:grpSpPr>
        <p:sp>
          <p:nvSpPr>
            <p:cNvPr id="161" name="object 161"/>
            <p:cNvSpPr/>
            <p:nvPr/>
          </p:nvSpPr>
          <p:spPr>
            <a:xfrm>
              <a:off x="3992976" y="5562466"/>
              <a:ext cx="5156835" cy="63500"/>
            </a:xfrm>
            <a:custGeom>
              <a:avLst/>
              <a:gdLst/>
              <a:ahLst/>
              <a:cxnLst/>
              <a:rect l="l" t="t" r="r" b="b"/>
              <a:pathLst>
                <a:path w="5156834" h="63500">
                  <a:moveTo>
                    <a:pt x="0" y="0"/>
                  </a:moveTo>
                  <a:lnTo>
                    <a:pt x="5156697" y="0"/>
                  </a:lnTo>
                </a:path>
                <a:path w="5156834" h="63500">
                  <a:moveTo>
                    <a:pt x="0" y="0"/>
                  </a:moveTo>
                  <a:lnTo>
                    <a:pt x="0" y="63433"/>
                  </a:lnTo>
                </a:path>
              </a:pathLst>
            </a:custGeom>
            <a:ln w="9145">
              <a:solidFill>
                <a:srgbClr val="000000"/>
              </a:solidFill>
            </a:ln>
          </p:spPr>
          <p:txBody>
            <a:bodyPr wrap="square" lIns="0" tIns="0" rIns="0" bIns="0" rtlCol="0"/>
            <a:lstStyle/>
            <a:p>
              <a:endParaRPr/>
            </a:p>
          </p:txBody>
        </p:sp>
        <p:sp>
          <p:nvSpPr>
            <p:cNvPr id="162" name="object 162"/>
            <p:cNvSpPr/>
            <p:nvPr/>
          </p:nvSpPr>
          <p:spPr>
            <a:xfrm>
              <a:off x="4992245" y="5562466"/>
              <a:ext cx="0" cy="63500"/>
            </a:xfrm>
            <a:custGeom>
              <a:avLst/>
              <a:gdLst/>
              <a:ahLst/>
              <a:cxnLst/>
              <a:rect l="l" t="t" r="r" b="b"/>
              <a:pathLst>
                <a:path h="63500">
                  <a:moveTo>
                    <a:pt x="0" y="0"/>
                  </a:moveTo>
                  <a:lnTo>
                    <a:pt x="0" y="63433"/>
                  </a:lnTo>
                </a:path>
              </a:pathLst>
            </a:custGeom>
            <a:ln w="9146">
              <a:solidFill>
                <a:srgbClr val="000000"/>
              </a:solidFill>
            </a:ln>
          </p:spPr>
          <p:txBody>
            <a:bodyPr wrap="square" lIns="0" tIns="0" rIns="0" bIns="0" rtlCol="0"/>
            <a:lstStyle/>
            <a:p>
              <a:endParaRPr/>
            </a:p>
          </p:txBody>
        </p:sp>
        <p:sp>
          <p:nvSpPr>
            <p:cNvPr id="163" name="object 163"/>
            <p:cNvSpPr/>
            <p:nvPr/>
          </p:nvSpPr>
          <p:spPr>
            <a:xfrm>
              <a:off x="5991514" y="5562466"/>
              <a:ext cx="0" cy="63500"/>
            </a:xfrm>
            <a:custGeom>
              <a:avLst/>
              <a:gdLst/>
              <a:ahLst/>
              <a:cxnLst/>
              <a:rect l="l" t="t" r="r" b="b"/>
              <a:pathLst>
                <a:path h="63500">
                  <a:moveTo>
                    <a:pt x="0" y="0"/>
                  </a:moveTo>
                  <a:lnTo>
                    <a:pt x="0" y="63433"/>
                  </a:lnTo>
                </a:path>
              </a:pathLst>
            </a:custGeom>
            <a:ln w="9146">
              <a:solidFill>
                <a:srgbClr val="000000"/>
              </a:solidFill>
            </a:ln>
          </p:spPr>
          <p:txBody>
            <a:bodyPr wrap="square" lIns="0" tIns="0" rIns="0" bIns="0" rtlCol="0"/>
            <a:lstStyle/>
            <a:p>
              <a:endParaRPr/>
            </a:p>
          </p:txBody>
        </p:sp>
        <p:sp>
          <p:nvSpPr>
            <p:cNvPr id="164" name="object 164"/>
            <p:cNvSpPr/>
            <p:nvPr/>
          </p:nvSpPr>
          <p:spPr>
            <a:xfrm>
              <a:off x="6991069" y="5562466"/>
              <a:ext cx="0" cy="63500"/>
            </a:xfrm>
            <a:custGeom>
              <a:avLst/>
              <a:gdLst/>
              <a:ahLst/>
              <a:cxnLst/>
              <a:rect l="l" t="t" r="r" b="b"/>
              <a:pathLst>
                <a:path h="63500">
                  <a:moveTo>
                    <a:pt x="0" y="0"/>
                  </a:moveTo>
                  <a:lnTo>
                    <a:pt x="0" y="63433"/>
                  </a:lnTo>
                </a:path>
              </a:pathLst>
            </a:custGeom>
            <a:ln w="9146">
              <a:solidFill>
                <a:srgbClr val="000000"/>
              </a:solidFill>
            </a:ln>
          </p:spPr>
          <p:txBody>
            <a:bodyPr wrap="square" lIns="0" tIns="0" rIns="0" bIns="0" rtlCol="0"/>
            <a:lstStyle/>
            <a:p>
              <a:endParaRPr/>
            </a:p>
          </p:txBody>
        </p:sp>
        <p:sp>
          <p:nvSpPr>
            <p:cNvPr id="165" name="object 165"/>
            <p:cNvSpPr/>
            <p:nvPr/>
          </p:nvSpPr>
          <p:spPr>
            <a:xfrm>
              <a:off x="7990338" y="5562466"/>
              <a:ext cx="0" cy="63500"/>
            </a:xfrm>
            <a:custGeom>
              <a:avLst/>
              <a:gdLst/>
              <a:ahLst/>
              <a:cxnLst/>
              <a:rect l="l" t="t" r="r" b="b"/>
              <a:pathLst>
                <a:path h="63500">
                  <a:moveTo>
                    <a:pt x="0" y="0"/>
                  </a:moveTo>
                  <a:lnTo>
                    <a:pt x="0" y="63433"/>
                  </a:lnTo>
                </a:path>
              </a:pathLst>
            </a:custGeom>
            <a:ln w="9146">
              <a:solidFill>
                <a:srgbClr val="000000"/>
              </a:solidFill>
            </a:ln>
          </p:spPr>
          <p:txBody>
            <a:bodyPr wrap="square" lIns="0" tIns="0" rIns="0" bIns="0" rtlCol="0"/>
            <a:lstStyle/>
            <a:p>
              <a:endParaRPr/>
            </a:p>
          </p:txBody>
        </p:sp>
        <p:sp>
          <p:nvSpPr>
            <p:cNvPr id="166" name="object 166"/>
            <p:cNvSpPr/>
            <p:nvPr/>
          </p:nvSpPr>
          <p:spPr>
            <a:xfrm>
              <a:off x="8989607" y="5562466"/>
              <a:ext cx="0" cy="63500"/>
            </a:xfrm>
            <a:custGeom>
              <a:avLst/>
              <a:gdLst/>
              <a:ahLst/>
              <a:cxnLst/>
              <a:rect l="l" t="t" r="r" b="b"/>
              <a:pathLst>
                <a:path h="63500">
                  <a:moveTo>
                    <a:pt x="0" y="0"/>
                  </a:moveTo>
                  <a:lnTo>
                    <a:pt x="0" y="63433"/>
                  </a:lnTo>
                </a:path>
              </a:pathLst>
            </a:custGeom>
            <a:ln w="9146">
              <a:solidFill>
                <a:srgbClr val="000000"/>
              </a:solidFill>
            </a:ln>
          </p:spPr>
          <p:txBody>
            <a:bodyPr wrap="square" lIns="0" tIns="0" rIns="0" bIns="0" rtlCol="0"/>
            <a:lstStyle/>
            <a:p>
              <a:endParaRPr/>
            </a:p>
          </p:txBody>
        </p:sp>
        <p:sp>
          <p:nvSpPr>
            <p:cNvPr id="167" name="object 167"/>
            <p:cNvSpPr/>
            <p:nvPr/>
          </p:nvSpPr>
          <p:spPr>
            <a:xfrm>
              <a:off x="3992976" y="2446518"/>
              <a:ext cx="0" cy="3115945"/>
            </a:xfrm>
            <a:custGeom>
              <a:avLst/>
              <a:gdLst/>
              <a:ahLst/>
              <a:cxnLst/>
              <a:rect l="l" t="t" r="r" b="b"/>
              <a:pathLst>
                <a:path h="3115945">
                  <a:moveTo>
                    <a:pt x="0" y="3115947"/>
                  </a:moveTo>
                  <a:lnTo>
                    <a:pt x="0" y="0"/>
                  </a:lnTo>
                </a:path>
              </a:pathLst>
            </a:custGeom>
            <a:ln w="9146">
              <a:solidFill>
                <a:srgbClr val="000000"/>
              </a:solidFill>
            </a:ln>
          </p:spPr>
          <p:txBody>
            <a:bodyPr wrap="square" lIns="0" tIns="0" rIns="0" bIns="0" rtlCol="0"/>
            <a:lstStyle/>
            <a:p>
              <a:endParaRPr/>
            </a:p>
          </p:txBody>
        </p:sp>
      </p:grpSp>
      <p:sp>
        <p:nvSpPr>
          <p:cNvPr id="168" name="object 168"/>
          <p:cNvSpPr txBox="1"/>
          <p:nvPr/>
        </p:nvSpPr>
        <p:spPr>
          <a:xfrm>
            <a:off x="388674" y="2746639"/>
            <a:ext cx="2590800" cy="2170209"/>
          </a:xfrm>
          <a:prstGeom prst="rect">
            <a:avLst/>
          </a:prstGeom>
        </p:spPr>
        <p:txBody>
          <a:bodyPr vert="horz" wrap="square" lIns="0" tIns="9525" rIns="0" bIns="0" rtlCol="0">
            <a:spAutoFit/>
          </a:bodyPr>
          <a:lstStyle/>
          <a:p>
            <a:pPr marL="204788" marR="25241" indent="85725" algn="r">
              <a:lnSpc>
                <a:spcPct val="143000"/>
              </a:lnSpc>
              <a:spcBef>
                <a:spcPts val="75"/>
              </a:spcBef>
            </a:pPr>
            <a:r>
              <a:rPr sz="750" dirty="0">
                <a:latin typeface="Arial"/>
                <a:cs typeface="Arial"/>
              </a:rPr>
              <a:t>Somatic</a:t>
            </a:r>
            <a:r>
              <a:rPr sz="750" spc="-19" dirty="0">
                <a:latin typeface="Arial"/>
                <a:cs typeface="Arial"/>
              </a:rPr>
              <a:t> </a:t>
            </a:r>
            <a:r>
              <a:rPr sz="750" dirty="0">
                <a:latin typeface="Arial"/>
                <a:cs typeface="Arial"/>
              </a:rPr>
              <a:t>Bodywork</a:t>
            </a:r>
            <a:r>
              <a:rPr sz="750" spc="-15" dirty="0">
                <a:latin typeface="Arial"/>
                <a:cs typeface="Arial"/>
              </a:rPr>
              <a:t> </a:t>
            </a:r>
            <a:r>
              <a:rPr sz="750" dirty="0">
                <a:latin typeface="Arial"/>
                <a:cs typeface="Arial"/>
              </a:rPr>
              <a:t>and</a:t>
            </a:r>
            <a:r>
              <a:rPr sz="750" spc="-15" dirty="0">
                <a:latin typeface="Arial"/>
                <a:cs typeface="Arial"/>
              </a:rPr>
              <a:t> </a:t>
            </a:r>
            <a:r>
              <a:rPr sz="750" dirty="0">
                <a:latin typeface="Arial"/>
                <a:cs typeface="Arial"/>
              </a:rPr>
              <a:t>Related</a:t>
            </a:r>
            <a:r>
              <a:rPr sz="750" spc="-15" dirty="0">
                <a:latin typeface="Arial"/>
                <a:cs typeface="Arial"/>
              </a:rPr>
              <a:t> </a:t>
            </a:r>
            <a:r>
              <a:rPr sz="750" dirty="0">
                <a:latin typeface="Arial"/>
                <a:cs typeface="Arial"/>
              </a:rPr>
              <a:t>Therapeutic</a:t>
            </a:r>
            <a:r>
              <a:rPr sz="750" spc="-15" dirty="0">
                <a:latin typeface="Arial"/>
                <a:cs typeface="Arial"/>
              </a:rPr>
              <a:t> </a:t>
            </a:r>
            <a:r>
              <a:rPr sz="750" spc="-8" dirty="0">
                <a:latin typeface="Arial"/>
                <a:cs typeface="Arial"/>
              </a:rPr>
              <a:t>Services. </a:t>
            </a:r>
            <a:r>
              <a:rPr sz="750" dirty="0">
                <a:latin typeface="Arial"/>
                <a:cs typeface="Arial"/>
              </a:rPr>
              <a:t>Cosmetology</a:t>
            </a:r>
            <a:r>
              <a:rPr sz="750" spc="-23" dirty="0">
                <a:latin typeface="Arial"/>
                <a:cs typeface="Arial"/>
              </a:rPr>
              <a:t> </a:t>
            </a:r>
            <a:r>
              <a:rPr sz="750" dirty="0">
                <a:latin typeface="Arial"/>
                <a:cs typeface="Arial"/>
              </a:rPr>
              <a:t>and</a:t>
            </a:r>
            <a:r>
              <a:rPr sz="750" spc="-19" dirty="0">
                <a:latin typeface="Arial"/>
                <a:cs typeface="Arial"/>
              </a:rPr>
              <a:t> </a:t>
            </a:r>
            <a:r>
              <a:rPr sz="750" dirty="0">
                <a:latin typeface="Arial"/>
                <a:cs typeface="Arial"/>
              </a:rPr>
              <a:t>Related</a:t>
            </a:r>
            <a:r>
              <a:rPr sz="750" spc="-23" dirty="0">
                <a:latin typeface="Arial"/>
                <a:cs typeface="Arial"/>
              </a:rPr>
              <a:t> </a:t>
            </a:r>
            <a:r>
              <a:rPr sz="750" dirty="0">
                <a:latin typeface="Arial"/>
                <a:cs typeface="Arial"/>
              </a:rPr>
              <a:t>Personal</a:t>
            </a:r>
            <a:r>
              <a:rPr sz="750" spc="-19" dirty="0">
                <a:latin typeface="Arial"/>
                <a:cs typeface="Arial"/>
              </a:rPr>
              <a:t> </a:t>
            </a:r>
            <a:r>
              <a:rPr sz="750" dirty="0">
                <a:latin typeface="Arial"/>
                <a:cs typeface="Arial"/>
              </a:rPr>
              <a:t>Grooming</a:t>
            </a:r>
            <a:r>
              <a:rPr sz="750" spc="-19" dirty="0">
                <a:latin typeface="Arial"/>
                <a:cs typeface="Arial"/>
              </a:rPr>
              <a:t> </a:t>
            </a:r>
            <a:r>
              <a:rPr sz="750" spc="-8" dirty="0">
                <a:latin typeface="Arial"/>
                <a:cs typeface="Arial"/>
              </a:rPr>
              <a:t>Services.</a:t>
            </a:r>
            <a:endParaRPr sz="750">
              <a:latin typeface="Arial"/>
              <a:cs typeface="Arial"/>
            </a:endParaRPr>
          </a:p>
          <a:p>
            <a:pPr marR="20003" algn="r">
              <a:spcBef>
                <a:spcPts val="386"/>
              </a:spcBef>
            </a:pPr>
            <a:r>
              <a:rPr sz="750" spc="-8" dirty="0">
                <a:latin typeface="Arial"/>
                <a:cs typeface="Arial"/>
              </a:rPr>
              <a:t>Film/Video </a:t>
            </a:r>
            <a:r>
              <a:rPr sz="750" dirty="0">
                <a:latin typeface="Arial"/>
                <a:cs typeface="Arial"/>
              </a:rPr>
              <a:t>and</a:t>
            </a:r>
            <a:r>
              <a:rPr sz="750" spc="-4" dirty="0">
                <a:latin typeface="Arial"/>
                <a:cs typeface="Arial"/>
              </a:rPr>
              <a:t> </a:t>
            </a:r>
            <a:r>
              <a:rPr sz="750" dirty="0">
                <a:latin typeface="Arial"/>
                <a:cs typeface="Arial"/>
              </a:rPr>
              <a:t>Photographic</a:t>
            </a:r>
            <a:r>
              <a:rPr sz="750" spc="-4" dirty="0">
                <a:latin typeface="Arial"/>
                <a:cs typeface="Arial"/>
              </a:rPr>
              <a:t> </a:t>
            </a:r>
            <a:r>
              <a:rPr sz="750" spc="-8" dirty="0">
                <a:latin typeface="Arial"/>
                <a:cs typeface="Arial"/>
              </a:rPr>
              <a:t>Arts.</a:t>
            </a:r>
            <a:endParaRPr sz="750">
              <a:latin typeface="Arial"/>
              <a:cs typeface="Arial"/>
            </a:endParaRPr>
          </a:p>
          <a:p>
            <a:pPr marL="768668" marR="21431" indent="907733" algn="r">
              <a:lnSpc>
                <a:spcPct val="142900"/>
              </a:lnSpc>
            </a:pPr>
            <a:r>
              <a:rPr sz="750" dirty="0">
                <a:latin typeface="Arial"/>
                <a:cs typeface="Arial"/>
              </a:rPr>
              <a:t>Fine</a:t>
            </a:r>
            <a:r>
              <a:rPr sz="750" spc="-26" dirty="0">
                <a:latin typeface="Arial"/>
                <a:cs typeface="Arial"/>
              </a:rPr>
              <a:t> </a:t>
            </a:r>
            <a:r>
              <a:rPr sz="750" dirty="0">
                <a:latin typeface="Arial"/>
                <a:cs typeface="Arial"/>
              </a:rPr>
              <a:t>and</a:t>
            </a:r>
            <a:r>
              <a:rPr sz="750" spc="-15" dirty="0">
                <a:latin typeface="Arial"/>
                <a:cs typeface="Arial"/>
              </a:rPr>
              <a:t> </a:t>
            </a:r>
            <a:r>
              <a:rPr sz="750" dirty="0">
                <a:latin typeface="Arial"/>
                <a:cs typeface="Arial"/>
              </a:rPr>
              <a:t>Studio</a:t>
            </a:r>
            <a:r>
              <a:rPr sz="750" spc="-15" dirty="0">
                <a:latin typeface="Arial"/>
                <a:cs typeface="Arial"/>
              </a:rPr>
              <a:t> </a:t>
            </a:r>
            <a:r>
              <a:rPr sz="750" spc="-8" dirty="0">
                <a:latin typeface="Arial"/>
                <a:cs typeface="Arial"/>
              </a:rPr>
              <a:t>Arts. </a:t>
            </a:r>
            <a:r>
              <a:rPr sz="750" dirty="0">
                <a:latin typeface="Arial"/>
                <a:cs typeface="Arial"/>
              </a:rPr>
              <a:t>English</a:t>
            </a:r>
            <a:r>
              <a:rPr sz="750" spc="-23" dirty="0">
                <a:latin typeface="Arial"/>
                <a:cs typeface="Arial"/>
              </a:rPr>
              <a:t> </a:t>
            </a:r>
            <a:r>
              <a:rPr sz="750" dirty="0">
                <a:latin typeface="Arial"/>
                <a:cs typeface="Arial"/>
              </a:rPr>
              <a:t>Language</a:t>
            </a:r>
            <a:r>
              <a:rPr sz="750" spc="-23"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Literature</a:t>
            </a:r>
            <a:r>
              <a:rPr sz="750" spc="169" dirty="0">
                <a:latin typeface="Arial"/>
                <a:cs typeface="Arial"/>
              </a:rPr>
              <a:t> </a:t>
            </a:r>
            <a:r>
              <a:rPr sz="750" spc="-8" dirty="0">
                <a:latin typeface="Arial"/>
                <a:cs typeface="Arial"/>
              </a:rPr>
              <a:t>General.</a:t>
            </a:r>
            <a:endParaRPr sz="750">
              <a:latin typeface="Arial"/>
              <a:cs typeface="Arial"/>
            </a:endParaRPr>
          </a:p>
          <a:p>
            <a:pPr marR="26670" algn="r">
              <a:spcBef>
                <a:spcPts val="386"/>
              </a:spcBef>
            </a:pPr>
            <a:r>
              <a:rPr sz="750" dirty="0">
                <a:latin typeface="Arial"/>
                <a:cs typeface="Arial"/>
              </a:rPr>
              <a:t>Human</a:t>
            </a:r>
            <a:r>
              <a:rPr sz="750" spc="-19" dirty="0">
                <a:latin typeface="Arial"/>
                <a:cs typeface="Arial"/>
              </a:rPr>
              <a:t> </a:t>
            </a:r>
            <a:r>
              <a:rPr sz="750" dirty="0">
                <a:latin typeface="Arial"/>
                <a:cs typeface="Arial"/>
              </a:rPr>
              <a:t>Development</a:t>
            </a:r>
            <a:r>
              <a:rPr sz="750" spc="180" dirty="0">
                <a:latin typeface="Arial"/>
                <a:cs typeface="Arial"/>
              </a:rPr>
              <a:t> </a:t>
            </a:r>
            <a:r>
              <a:rPr sz="750" dirty="0">
                <a:latin typeface="Arial"/>
                <a:cs typeface="Arial"/>
              </a:rPr>
              <a:t>Family</a:t>
            </a:r>
            <a:r>
              <a:rPr sz="750" spc="-15" dirty="0">
                <a:latin typeface="Arial"/>
                <a:cs typeface="Arial"/>
              </a:rPr>
              <a:t> </a:t>
            </a:r>
            <a:r>
              <a:rPr sz="750" dirty="0">
                <a:latin typeface="Arial"/>
                <a:cs typeface="Arial"/>
              </a:rPr>
              <a:t>Studies</a:t>
            </a:r>
            <a:r>
              <a:rPr sz="750" spc="180" dirty="0">
                <a:latin typeface="Arial"/>
                <a:cs typeface="Arial"/>
              </a:rPr>
              <a:t> </a:t>
            </a:r>
            <a:r>
              <a:rPr sz="750" dirty="0">
                <a:latin typeface="Arial"/>
                <a:cs typeface="Arial"/>
              </a:rPr>
              <a:t>and</a:t>
            </a:r>
            <a:r>
              <a:rPr sz="750" spc="-15" dirty="0">
                <a:latin typeface="Arial"/>
                <a:cs typeface="Arial"/>
              </a:rPr>
              <a:t> </a:t>
            </a:r>
            <a:r>
              <a:rPr sz="750" dirty="0">
                <a:latin typeface="Arial"/>
                <a:cs typeface="Arial"/>
              </a:rPr>
              <a:t>Related</a:t>
            </a:r>
            <a:r>
              <a:rPr sz="750" spc="-15" dirty="0">
                <a:latin typeface="Arial"/>
                <a:cs typeface="Arial"/>
              </a:rPr>
              <a:t> </a:t>
            </a:r>
            <a:r>
              <a:rPr sz="750" spc="-8" dirty="0">
                <a:latin typeface="Arial"/>
                <a:cs typeface="Arial"/>
              </a:rPr>
              <a:t>Services.</a:t>
            </a:r>
            <a:endParaRPr sz="750">
              <a:latin typeface="Arial"/>
              <a:cs typeface="Arial"/>
            </a:endParaRPr>
          </a:p>
          <a:p>
            <a:pPr marL="1466373" marR="19526" indent="-447199" algn="r">
              <a:lnSpc>
                <a:spcPts val="1290"/>
              </a:lnSpc>
              <a:spcBef>
                <a:spcPts val="101"/>
              </a:spcBef>
            </a:pPr>
            <a:r>
              <a:rPr sz="750" dirty="0">
                <a:latin typeface="Arial"/>
                <a:cs typeface="Arial"/>
              </a:rPr>
              <a:t>Visual</a:t>
            </a:r>
            <a:r>
              <a:rPr sz="750" spc="-11" dirty="0">
                <a:latin typeface="Arial"/>
                <a:cs typeface="Arial"/>
              </a:rPr>
              <a:t> </a:t>
            </a:r>
            <a:r>
              <a:rPr sz="750" dirty="0">
                <a:latin typeface="Arial"/>
                <a:cs typeface="Arial"/>
              </a:rPr>
              <a:t>and</a:t>
            </a:r>
            <a:r>
              <a:rPr sz="750" spc="-11" dirty="0">
                <a:latin typeface="Arial"/>
                <a:cs typeface="Arial"/>
              </a:rPr>
              <a:t> </a:t>
            </a:r>
            <a:r>
              <a:rPr sz="750" spc="-8" dirty="0">
                <a:latin typeface="Arial"/>
                <a:cs typeface="Arial"/>
              </a:rPr>
              <a:t>Performing</a:t>
            </a:r>
            <a:r>
              <a:rPr sz="750" spc="-11" dirty="0">
                <a:latin typeface="Arial"/>
                <a:cs typeface="Arial"/>
              </a:rPr>
              <a:t> </a:t>
            </a:r>
            <a:r>
              <a:rPr sz="750" dirty="0">
                <a:latin typeface="Arial"/>
                <a:cs typeface="Arial"/>
              </a:rPr>
              <a:t>Arts</a:t>
            </a:r>
            <a:r>
              <a:rPr sz="750" spc="188" dirty="0">
                <a:latin typeface="Arial"/>
                <a:cs typeface="Arial"/>
              </a:rPr>
              <a:t> </a:t>
            </a:r>
            <a:r>
              <a:rPr sz="750" spc="-8" dirty="0">
                <a:latin typeface="Arial"/>
                <a:cs typeface="Arial"/>
              </a:rPr>
              <a:t>General. </a:t>
            </a:r>
            <a:r>
              <a:rPr sz="750" dirty="0">
                <a:latin typeface="Arial"/>
                <a:cs typeface="Arial"/>
              </a:rPr>
              <a:t>Graphic</a:t>
            </a:r>
            <a:r>
              <a:rPr sz="750" spc="-11" dirty="0">
                <a:latin typeface="Arial"/>
                <a:cs typeface="Arial"/>
              </a:rPr>
              <a:t> </a:t>
            </a:r>
            <a:r>
              <a:rPr sz="750" spc="-8" dirty="0">
                <a:latin typeface="Arial"/>
                <a:cs typeface="Arial"/>
              </a:rPr>
              <a:t>Communications.</a:t>
            </a:r>
            <a:endParaRPr sz="750">
              <a:latin typeface="Arial"/>
              <a:cs typeface="Arial"/>
            </a:endParaRPr>
          </a:p>
          <a:p>
            <a:pPr marL="211931" marR="3810" indent="2071688" algn="r">
              <a:lnSpc>
                <a:spcPts val="1283"/>
              </a:lnSpc>
            </a:pPr>
            <a:r>
              <a:rPr sz="750" spc="-8" dirty="0">
                <a:latin typeface="Arial"/>
                <a:cs typeface="Arial"/>
              </a:rPr>
              <a:t>Music. </a:t>
            </a:r>
            <a:r>
              <a:rPr sz="750" dirty="0">
                <a:latin typeface="Arial"/>
                <a:cs typeface="Arial"/>
              </a:rPr>
              <a:t>Audiovisual </a:t>
            </a:r>
            <a:r>
              <a:rPr sz="750" spc="-8" dirty="0">
                <a:latin typeface="Arial"/>
                <a:cs typeface="Arial"/>
              </a:rPr>
              <a:t>Communications</a:t>
            </a:r>
            <a:r>
              <a:rPr sz="750" spc="4" dirty="0">
                <a:latin typeface="Arial"/>
                <a:cs typeface="Arial"/>
              </a:rPr>
              <a:t> </a:t>
            </a:r>
            <a:r>
              <a:rPr sz="750" spc="-8" dirty="0">
                <a:latin typeface="Arial"/>
                <a:cs typeface="Arial"/>
              </a:rPr>
              <a:t>Technologies/Technicians.</a:t>
            </a:r>
            <a:endParaRPr sz="750">
              <a:latin typeface="Arial"/>
              <a:cs typeface="Arial"/>
            </a:endParaRPr>
          </a:p>
          <a:p>
            <a:pPr marL="1523523" marR="17145" indent="-79058" algn="r">
              <a:lnSpc>
                <a:spcPts val="1283"/>
              </a:lnSpc>
              <a:spcBef>
                <a:spcPts val="8"/>
              </a:spcBef>
            </a:pPr>
            <a:r>
              <a:rPr sz="750" dirty="0">
                <a:latin typeface="Arial"/>
                <a:cs typeface="Arial"/>
              </a:rPr>
              <a:t>Human</a:t>
            </a:r>
            <a:r>
              <a:rPr sz="750" spc="-26" dirty="0">
                <a:latin typeface="Arial"/>
                <a:cs typeface="Arial"/>
              </a:rPr>
              <a:t> </a:t>
            </a:r>
            <a:r>
              <a:rPr sz="750" dirty="0">
                <a:latin typeface="Arial"/>
                <a:cs typeface="Arial"/>
              </a:rPr>
              <a:t>Services</a:t>
            </a:r>
            <a:r>
              <a:rPr sz="750" spc="153" dirty="0">
                <a:latin typeface="Arial"/>
                <a:cs typeface="Arial"/>
              </a:rPr>
              <a:t> </a:t>
            </a:r>
            <a:r>
              <a:rPr sz="750" spc="-8" dirty="0">
                <a:latin typeface="Arial"/>
                <a:cs typeface="Arial"/>
              </a:rPr>
              <a:t>General. </a:t>
            </a:r>
            <a:r>
              <a:rPr sz="750" dirty="0">
                <a:latin typeface="Arial"/>
                <a:cs typeface="Arial"/>
              </a:rPr>
              <a:t>Design</a:t>
            </a:r>
            <a:r>
              <a:rPr sz="750" spc="-23" dirty="0">
                <a:latin typeface="Arial"/>
                <a:cs typeface="Arial"/>
              </a:rPr>
              <a:t> </a:t>
            </a:r>
            <a:r>
              <a:rPr sz="750" dirty="0">
                <a:latin typeface="Arial"/>
                <a:cs typeface="Arial"/>
              </a:rPr>
              <a:t>and</a:t>
            </a:r>
            <a:r>
              <a:rPr sz="750" spc="-19" dirty="0">
                <a:latin typeface="Arial"/>
                <a:cs typeface="Arial"/>
              </a:rPr>
              <a:t> </a:t>
            </a:r>
            <a:r>
              <a:rPr sz="750" dirty="0">
                <a:latin typeface="Arial"/>
                <a:cs typeface="Arial"/>
              </a:rPr>
              <a:t>Applied</a:t>
            </a:r>
            <a:r>
              <a:rPr sz="750" spc="-19" dirty="0">
                <a:latin typeface="Arial"/>
                <a:cs typeface="Arial"/>
              </a:rPr>
              <a:t> </a:t>
            </a:r>
            <a:r>
              <a:rPr sz="750" spc="-8" dirty="0">
                <a:latin typeface="Arial"/>
                <a:cs typeface="Arial"/>
              </a:rPr>
              <a:t>Arts.</a:t>
            </a:r>
            <a:endParaRPr sz="750">
              <a:latin typeface="Arial"/>
              <a:cs typeface="Arial"/>
            </a:endParaRPr>
          </a:p>
          <a:p>
            <a:pPr marR="21431" algn="r">
              <a:spcBef>
                <a:spcPts val="285"/>
              </a:spcBef>
            </a:pPr>
            <a:r>
              <a:rPr sz="750" dirty="0">
                <a:latin typeface="Arial"/>
                <a:cs typeface="Arial"/>
              </a:rPr>
              <a:t>Health</a:t>
            </a:r>
            <a:r>
              <a:rPr sz="750" spc="-8" dirty="0">
                <a:latin typeface="Arial"/>
                <a:cs typeface="Arial"/>
              </a:rPr>
              <a:t> </a:t>
            </a:r>
            <a:r>
              <a:rPr sz="750" dirty="0">
                <a:latin typeface="Arial"/>
                <a:cs typeface="Arial"/>
              </a:rPr>
              <a:t>and</a:t>
            </a:r>
            <a:r>
              <a:rPr sz="750" spc="-8" dirty="0">
                <a:latin typeface="Arial"/>
                <a:cs typeface="Arial"/>
              </a:rPr>
              <a:t> Medical Administrative Services.</a:t>
            </a:r>
            <a:endParaRPr sz="750">
              <a:latin typeface="Arial"/>
              <a:cs typeface="Arial"/>
            </a:endParaRPr>
          </a:p>
        </p:txBody>
      </p:sp>
      <p:grpSp>
        <p:nvGrpSpPr>
          <p:cNvPr id="169" name="object 169"/>
          <p:cNvGrpSpPr/>
          <p:nvPr/>
        </p:nvGrpSpPr>
        <p:grpSpPr>
          <a:xfrm>
            <a:off x="3984499" y="5502706"/>
            <a:ext cx="274796" cy="119063"/>
            <a:chOff x="5312665" y="6193942"/>
            <a:chExt cx="366395" cy="158750"/>
          </a:xfrm>
        </p:grpSpPr>
        <p:sp>
          <p:nvSpPr>
            <p:cNvPr id="170" name="object 170"/>
            <p:cNvSpPr/>
            <p:nvPr/>
          </p:nvSpPr>
          <p:spPr>
            <a:xfrm>
              <a:off x="5312665" y="6193942"/>
              <a:ext cx="366395" cy="158750"/>
            </a:xfrm>
            <a:custGeom>
              <a:avLst/>
              <a:gdLst/>
              <a:ahLst/>
              <a:cxnLst/>
              <a:rect l="l" t="t" r="r" b="b"/>
              <a:pathLst>
                <a:path w="366395" h="158750">
                  <a:moveTo>
                    <a:pt x="365863" y="158583"/>
                  </a:moveTo>
                  <a:lnTo>
                    <a:pt x="0" y="158583"/>
                  </a:lnTo>
                  <a:lnTo>
                    <a:pt x="0" y="0"/>
                  </a:lnTo>
                  <a:lnTo>
                    <a:pt x="365863" y="0"/>
                  </a:lnTo>
                  <a:lnTo>
                    <a:pt x="365863" y="158583"/>
                  </a:lnTo>
                  <a:close/>
                </a:path>
              </a:pathLst>
            </a:custGeom>
            <a:solidFill>
              <a:srgbClr val="80C080"/>
            </a:solidFill>
          </p:spPr>
          <p:txBody>
            <a:bodyPr wrap="square" lIns="0" tIns="0" rIns="0" bIns="0" rtlCol="0"/>
            <a:lstStyle/>
            <a:p>
              <a:endParaRPr/>
            </a:p>
          </p:txBody>
        </p:sp>
        <p:sp>
          <p:nvSpPr>
            <p:cNvPr id="171" name="object 171"/>
            <p:cNvSpPr/>
            <p:nvPr/>
          </p:nvSpPr>
          <p:spPr>
            <a:xfrm>
              <a:off x="5317237" y="6198514"/>
              <a:ext cx="356870" cy="149860"/>
            </a:xfrm>
            <a:custGeom>
              <a:avLst/>
              <a:gdLst/>
              <a:ahLst/>
              <a:cxnLst/>
              <a:rect l="l" t="t" r="r" b="b"/>
              <a:pathLst>
                <a:path w="356870" h="149860">
                  <a:moveTo>
                    <a:pt x="0" y="0"/>
                  </a:moveTo>
                  <a:lnTo>
                    <a:pt x="356718" y="0"/>
                  </a:lnTo>
                  <a:lnTo>
                    <a:pt x="356718" y="149438"/>
                  </a:lnTo>
                  <a:lnTo>
                    <a:pt x="0" y="149438"/>
                  </a:lnTo>
                  <a:lnTo>
                    <a:pt x="0" y="0"/>
                  </a:lnTo>
                  <a:close/>
                </a:path>
              </a:pathLst>
            </a:custGeom>
            <a:ln w="9145">
              <a:solidFill>
                <a:srgbClr val="80C080"/>
              </a:solidFill>
            </a:ln>
          </p:spPr>
          <p:txBody>
            <a:bodyPr wrap="square" lIns="0" tIns="0" rIns="0" bIns="0" rtlCol="0"/>
            <a:lstStyle/>
            <a:p>
              <a:endParaRPr/>
            </a:p>
          </p:txBody>
        </p:sp>
      </p:grpSp>
      <p:grpSp>
        <p:nvGrpSpPr>
          <p:cNvPr id="172" name="object 172"/>
          <p:cNvGrpSpPr/>
          <p:nvPr/>
        </p:nvGrpSpPr>
        <p:grpSpPr>
          <a:xfrm>
            <a:off x="3984499" y="5669219"/>
            <a:ext cx="274796" cy="119539"/>
            <a:chOff x="5312665" y="6415958"/>
            <a:chExt cx="366395" cy="159385"/>
          </a:xfrm>
        </p:grpSpPr>
        <p:sp>
          <p:nvSpPr>
            <p:cNvPr id="173" name="object 173"/>
            <p:cNvSpPr/>
            <p:nvPr/>
          </p:nvSpPr>
          <p:spPr>
            <a:xfrm>
              <a:off x="5312665" y="6415959"/>
              <a:ext cx="366395" cy="159385"/>
            </a:xfrm>
            <a:custGeom>
              <a:avLst/>
              <a:gdLst/>
              <a:ahLst/>
              <a:cxnLst/>
              <a:rect l="l" t="t" r="r" b="b"/>
              <a:pathLst>
                <a:path w="366395" h="159384">
                  <a:moveTo>
                    <a:pt x="365863" y="158868"/>
                  </a:moveTo>
                  <a:lnTo>
                    <a:pt x="0" y="158868"/>
                  </a:lnTo>
                  <a:lnTo>
                    <a:pt x="0" y="0"/>
                  </a:lnTo>
                  <a:lnTo>
                    <a:pt x="365863" y="0"/>
                  </a:lnTo>
                  <a:lnTo>
                    <a:pt x="365863" y="158868"/>
                  </a:lnTo>
                  <a:close/>
                </a:path>
              </a:pathLst>
            </a:custGeom>
            <a:solidFill>
              <a:srgbClr val="FF4D4D"/>
            </a:solidFill>
          </p:spPr>
          <p:txBody>
            <a:bodyPr wrap="square" lIns="0" tIns="0" rIns="0" bIns="0" rtlCol="0"/>
            <a:lstStyle/>
            <a:p>
              <a:endParaRPr/>
            </a:p>
          </p:txBody>
        </p:sp>
        <p:sp>
          <p:nvSpPr>
            <p:cNvPr id="174" name="object 174"/>
            <p:cNvSpPr/>
            <p:nvPr/>
          </p:nvSpPr>
          <p:spPr>
            <a:xfrm>
              <a:off x="5317237" y="6420531"/>
              <a:ext cx="356870" cy="149860"/>
            </a:xfrm>
            <a:custGeom>
              <a:avLst/>
              <a:gdLst/>
              <a:ahLst/>
              <a:cxnLst/>
              <a:rect l="l" t="t" r="r" b="b"/>
              <a:pathLst>
                <a:path w="356870" h="149859">
                  <a:moveTo>
                    <a:pt x="0" y="0"/>
                  </a:moveTo>
                  <a:lnTo>
                    <a:pt x="356718" y="0"/>
                  </a:lnTo>
                  <a:lnTo>
                    <a:pt x="356718" y="149723"/>
                  </a:lnTo>
                  <a:lnTo>
                    <a:pt x="0" y="149723"/>
                  </a:lnTo>
                  <a:lnTo>
                    <a:pt x="0" y="0"/>
                  </a:lnTo>
                  <a:close/>
                </a:path>
              </a:pathLst>
            </a:custGeom>
            <a:ln w="9145">
              <a:solidFill>
                <a:srgbClr val="FF4D4D"/>
              </a:solidFill>
            </a:ln>
          </p:spPr>
          <p:txBody>
            <a:bodyPr wrap="square" lIns="0" tIns="0" rIns="0" bIns="0" rtlCol="0"/>
            <a:lstStyle/>
            <a:p>
              <a:endParaRPr/>
            </a:p>
          </p:txBody>
        </p:sp>
      </p:grpSp>
      <p:sp>
        <p:nvSpPr>
          <p:cNvPr id="175" name="object 175" descr="$PPTXTitle"/>
          <p:cNvSpPr txBox="1">
            <a:spLocks noGrp="1"/>
          </p:cNvSpPr>
          <p:nvPr>
            <p:ph type="title"/>
          </p:nvPr>
        </p:nvSpPr>
        <p:spPr>
          <a:prstGeom prst="rect">
            <a:avLst/>
          </a:prstGeom>
        </p:spPr>
        <p:txBody>
          <a:bodyPr vert="horz" wrap="square" lIns="0" tIns="9525" rIns="0" bIns="0" rtlCol="0" anchor="t">
            <a:spAutoFit/>
          </a:bodyPr>
          <a:lstStyle/>
          <a:p>
            <a:pPr marL="9525" marR="3810" algn="ctr">
              <a:spcBef>
                <a:spcPts val="75"/>
              </a:spcBef>
            </a:pPr>
            <a:r>
              <a:rPr dirty="0"/>
              <a:t>Most</a:t>
            </a:r>
            <a:r>
              <a:rPr spc="-45" dirty="0"/>
              <a:t> </a:t>
            </a:r>
            <a:r>
              <a:rPr dirty="0"/>
              <a:t>Common</a:t>
            </a:r>
            <a:r>
              <a:rPr spc="-131" dirty="0"/>
              <a:t> </a:t>
            </a:r>
            <a:r>
              <a:rPr dirty="0"/>
              <a:t>Associate</a:t>
            </a:r>
            <a:r>
              <a:rPr spc="-49" dirty="0"/>
              <a:t> </a:t>
            </a:r>
            <a:r>
              <a:rPr spc="-8" dirty="0"/>
              <a:t>Degree </a:t>
            </a:r>
            <a:r>
              <a:rPr dirty="0"/>
              <a:t>Programs</a:t>
            </a:r>
            <a:r>
              <a:rPr spc="-45" dirty="0"/>
              <a:t> </a:t>
            </a:r>
            <a:r>
              <a:rPr dirty="0"/>
              <a:t>That</a:t>
            </a:r>
            <a:r>
              <a:rPr spc="-34" dirty="0"/>
              <a:t> </a:t>
            </a:r>
            <a:r>
              <a:rPr spc="-15" dirty="0"/>
              <a:t>Fail</a:t>
            </a:r>
          </a:p>
          <a:p>
            <a:pPr marL="476" algn="ctr">
              <a:spcBef>
                <a:spcPts val="34"/>
              </a:spcBef>
            </a:pPr>
            <a:r>
              <a:rPr sz="1350" i="1" spc="-8" dirty="0">
                <a:latin typeface="Arial"/>
                <a:cs typeface="Arial"/>
              </a:rPr>
              <a:t>Student-Weighted</a:t>
            </a:r>
            <a:endParaRPr sz="1350">
              <a:latin typeface="Arial"/>
              <a:cs typeface="Arial"/>
            </a:endParaRPr>
          </a:p>
        </p:txBody>
      </p:sp>
      <p:sp>
        <p:nvSpPr>
          <p:cNvPr id="178" name="object 178"/>
          <p:cNvSpPr txBox="1"/>
          <p:nvPr/>
        </p:nvSpPr>
        <p:spPr>
          <a:xfrm>
            <a:off x="2898871" y="5052282"/>
            <a:ext cx="190976" cy="141064"/>
          </a:xfrm>
          <a:prstGeom prst="rect">
            <a:avLst/>
          </a:prstGeom>
        </p:spPr>
        <p:txBody>
          <a:bodyPr vert="horz" wrap="square" lIns="0" tIns="0" rIns="0" bIns="0" rtlCol="0">
            <a:spAutoFit/>
          </a:bodyPr>
          <a:lstStyle/>
          <a:p>
            <a:pPr marL="9525">
              <a:lnSpc>
                <a:spcPts val="1110"/>
              </a:lnSpc>
            </a:pPr>
            <a:r>
              <a:rPr sz="938" spc="-19" dirty="0">
                <a:latin typeface="Arial"/>
                <a:cs typeface="Arial"/>
              </a:rPr>
              <a:t>0%</a:t>
            </a:r>
            <a:endParaRPr sz="938">
              <a:latin typeface="Arial"/>
              <a:cs typeface="Arial"/>
            </a:endParaRPr>
          </a:p>
        </p:txBody>
      </p:sp>
      <p:sp>
        <p:nvSpPr>
          <p:cNvPr id="179" name="object 179"/>
          <p:cNvSpPr txBox="1"/>
          <p:nvPr/>
        </p:nvSpPr>
        <p:spPr>
          <a:xfrm>
            <a:off x="3615160" y="5052282"/>
            <a:ext cx="257175" cy="141064"/>
          </a:xfrm>
          <a:prstGeom prst="rect">
            <a:avLst/>
          </a:prstGeom>
        </p:spPr>
        <p:txBody>
          <a:bodyPr vert="horz" wrap="square" lIns="0" tIns="0" rIns="0" bIns="0" rtlCol="0">
            <a:spAutoFit/>
          </a:bodyPr>
          <a:lstStyle/>
          <a:p>
            <a:pPr marL="9525">
              <a:lnSpc>
                <a:spcPts val="1110"/>
              </a:lnSpc>
            </a:pPr>
            <a:r>
              <a:rPr sz="938" spc="-19" dirty="0">
                <a:latin typeface="Arial"/>
                <a:cs typeface="Arial"/>
              </a:rPr>
              <a:t>20%</a:t>
            </a:r>
            <a:endParaRPr sz="938">
              <a:latin typeface="Arial"/>
              <a:cs typeface="Arial"/>
            </a:endParaRPr>
          </a:p>
        </p:txBody>
      </p:sp>
      <p:sp>
        <p:nvSpPr>
          <p:cNvPr id="180" name="object 180"/>
          <p:cNvSpPr txBox="1"/>
          <p:nvPr/>
        </p:nvSpPr>
        <p:spPr>
          <a:xfrm>
            <a:off x="4364612" y="5052282"/>
            <a:ext cx="257175" cy="141064"/>
          </a:xfrm>
          <a:prstGeom prst="rect">
            <a:avLst/>
          </a:prstGeom>
        </p:spPr>
        <p:txBody>
          <a:bodyPr vert="horz" wrap="square" lIns="0" tIns="0" rIns="0" bIns="0" rtlCol="0">
            <a:spAutoFit/>
          </a:bodyPr>
          <a:lstStyle/>
          <a:p>
            <a:pPr marL="9525">
              <a:lnSpc>
                <a:spcPts val="1110"/>
              </a:lnSpc>
            </a:pPr>
            <a:r>
              <a:rPr sz="938" spc="-19" dirty="0">
                <a:latin typeface="Arial"/>
                <a:cs typeface="Arial"/>
              </a:rPr>
              <a:t>40%</a:t>
            </a:r>
            <a:endParaRPr sz="938">
              <a:latin typeface="Arial"/>
              <a:cs typeface="Arial"/>
            </a:endParaRPr>
          </a:p>
        </p:txBody>
      </p:sp>
      <p:sp>
        <p:nvSpPr>
          <p:cNvPr id="181" name="object 181"/>
          <p:cNvSpPr txBox="1"/>
          <p:nvPr/>
        </p:nvSpPr>
        <p:spPr>
          <a:xfrm>
            <a:off x="5114279" y="5052282"/>
            <a:ext cx="257175" cy="141064"/>
          </a:xfrm>
          <a:prstGeom prst="rect">
            <a:avLst/>
          </a:prstGeom>
        </p:spPr>
        <p:txBody>
          <a:bodyPr vert="horz" wrap="square" lIns="0" tIns="0" rIns="0" bIns="0" rtlCol="0">
            <a:spAutoFit/>
          </a:bodyPr>
          <a:lstStyle/>
          <a:p>
            <a:pPr marL="9525">
              <a:lnSpc>
                <a:spcPts val="1110"/>
              </a:lnSpc>
            </a:pPr>
            <a:r>
              <a:rPr sz="938" spc="-19" dirty="0">
                <a:latin typeface="Arial"/>
                <a:cs typeface="Arial"/>
              </a:rPr>
              <a:t>60%</a:t>
            </a:r>
            <a:endParaRPr sz="938">
              <a:latin typeface="Arial"/>
              <a:cs typeface="Arial"/>
            </a:endParaRPr>
          </a:p>
        </p:txBody>
      </p:sp>
      <p:sp>
        <p:nvSpPr>
          <p:cNvPr id="182" name="object 182"/>
          <p:cNvSpPr txBox="1"/>
          <p:nvPr/>
        </p:nvSpPr>
        <p:spPr>
          <a:xfrm>
            <a:off x="5863729" y="5052282"/>
            <a:ext cx="257175" cy="141064"/>
          </a:xfrm>
          <a:prstGeom prst="rect">
            <a:avLst/>
          </a:prstGeom>
        </p:spPr>
        <p:txBody>
          <a:bodyPr vert="horz" wrap="square" lIns="0" tIns="0" rIns="0" bIns="0" rtlCol="0">
            <a:spAutoFit/>
          </a:bodyPr>
          <a:lstStyle/>
          <a:p>
            <a:pPr marL="9525">
              <a:lnSpc>
                <a:spcPts val="1110"/>
              </a:lnSpc>
            </a:pPr>
            <a:r>
              <a:rPr sz="938" spc="-19" dirty="0">
                <a:latin typeface="Arial"/>
                <a:cs typeface="Arial"/>
              </a:rPr>
              <a:t>80%</a:t>
            </a:r>
            <a:endParaRPr sz="938">
              <a:latin typeface="Arial"/>
              <a:cs typeface="Arial"/>
            </a:endParaRPr>
          </a:p>
        </p:txBody>
      </p:sp>
      <p:sp>
        <p:nvSpPr>
          <p:cNvPr id="183" name="object 183"/>
          <p:cNvSpPr txBox="1"/>
          <p:nvPr/>
        </p:nvSpPr>
        <p:spPr>
          <a:xfrm>
            <a:off x="6580591" y="5052282"/>
            <a:ext cx="323374" cy="141064"/>
          </a:xfrm>
          <a:prstGeom prst="rect">
            <a:avLst/>
          </a:prstGeom>
        </p:spPr>
        <p:txBody>
          <a:bodyPr vert="horz" wrap="square" lIns="0" tIns="0" rIns="0" bIns="0" rtlCol="0">
            <a:spAutoFit/>
          </a:bodyPr>
          <a:lstStyle/>
          <a:p>
            <a:pPr marL="9525">
              <a:lnSpc>
                <a:spcPts val="1110"/>
              </a:lnSpc>
            </a:pPr>
            <a:r>
              <a:rPr sz="938" spc="-15" dirty="0">
                <a:latin typeface="Arial"/>
                <a:cs typeface="Arial"/>
              </a:rPr>
              <a:t>100%</a:t>
            </a:r>
            <a:endParaRPr sz="938">
              <a:latin typeface="Arial"/>
              <a:cs typeface="Arial"/>
            </a:endParaRPr>
          </a:p>
        </p:txBody>
      </p:sp>
      <p:sp>
        <p:nvSpPr>
          <p:cNvPr id="184" name="object 184"/>
          <p:cNvSpPr txBox="1"/>
          <p:nvPr/>
        </p:nvSpPr>
        <p:spPr>
          <a:xfrm>
            <a:off x="4198022" y="5224219"/>
            <a:ext cx="1467326" cy="141064"/>
          </a:xfrm>
          <a:prstGeom prst="rect">
            <a:avLst/>
          </a:prstGeom>
        </p:spPr>
        <p:txBody>
          <a:bodyPr vert="horz" wrap="square" lIns="0" tIns="0" rIns="0" bIns="0" rtlCol="0">
            <a:spAutoFit/>
          </a:bodyPr>
          <a:lstStyle/>
          <a:p>
            <a:pPr marL="9525">
              <a:lnSpc>
                <a:spcPts val="1110"/>
              </a:lnSpc>
            </a:pPr>
            <a:r>
              <a:rPr sz="938" dirty="0">
                <a:latin typeface="Arial"/>
                <a:cs typeface="Arial"/>
              </a:rPr>
              <a:t>Percent</a:t>
            </a:r>
            <a:r>
              <a:rPr sz="938" spc="-23" dirty="0">
                <a:latin typeface="Arial"/>
                <a:cs typeface="Arial"/>
              </a:rPr>
              <a:t> </a:t>
            </a:r>
            <a:r>
              <a:rPr sz="938" dirty="0">
                <a:latin typeface="Arial"/>
                <a:cs typeface="Arial"/>
              </a:rPr>
              <a:t>of</a:t>
            </a:r>
            <a:r>
              <a:rPr sz="938" spc="-19" dirty="0">
                <a:latin typeface="Arial"/>
                <a:cs typeface="Arial"/>
              </a:rPr>
              <a:t> </a:t>
            </a:r>
            <a:r>
              <a:rPr sz="938" dirty="0">
                <a:latin typeface="Arial"/>
                <a:cs typeface="Arial"/>
              </a:rPr>
              <a:t>Title</a:t>
            </a:r>
            <a:r>
              <a:rPr sz="938" spc="-26" dirty="0">
                <a:latin typeface="Arial"/>
                <a:cs typeface="Arial"/>
              </a:rPr>
              <a:t> </a:t>
            </a:r>
            <a:r>
              <a:rPr sz="938" dirty="0">
                <a:latin typeface="Arial"/>
                <a:cs typeface="Arial"/>
              </a:rPr>
              <a:t>IV</a:t>
            </a:r>
            <a:r>
              <a:rPr sz="938" spc="-23" dirty="0">
                <a:latin typeface="Arial"/>
                <a:cs typeface="Arial"/>
              </a:rPr>
              <a:t> </a:t>
            </a:r>
            <a:r>
              <a:rPr sz="938" spc="-8" dirty="0">
                <a:latin typeface="Arial"/>
                <a:cs typeface="Arial"/>
              </a:rPr>
              <a:t>Students</a:t>
            </a:r>
            <a:endParaRPr sz="938">
              <a:latin typeface="Arial"/>
              <a:cs typeface="Arial"/>
            </a:endParaRPr>
          </a:p>
        </p:txBody>
      </p:sp>
      <p:sp>
        <p:nvSpPr>
          <p:cNvPr id="185" name="object 185"/>
          <p:cNvSpPr txBox="1"/>
          <p:nvPr/>
        </p:nvSpPr>
        <p:spPr>
          <a:xfrm>
            <a:off x="4320758" y="5452598"/>
            <a:ext cx="1503045" cy="311047"/>
          </a:xfrm>
          <a:prstGeom prst="rect">
            <a:avLst/>
          </a:prstGeom>
        </p:spPr>
        <p:txBody>
          <a:bodyPr vert="horz" wrap="square" lIns="0" tIns="0" rIns="0" bIns="0" rtlCol="0">
            <a:spAutoFit/>
          </a:bodyPr>
          <a:lstStyle/>
          <a:p>
            <a:pPr marL="9525">
              <a:lnSpc>
                <a:spcPts val="1110"/>
              </a:lnSpc>
            </a:pPr>
            <a:r>
              <a:rPr sz="938" spc="-8" dirty="0">
                <a:latin typeface="Arial"/>
                <a:cs typeface="Arial"/>
              </a:rPr>
              <a:t>Passes</a:t>
            </a:r>
            <a:endParaRPr sz="938">
              <a:latin typeface="Arial"/>
              <a:cs typeface="Arial"/>
            </a:endParaRPr>
          </a:p>
          <a:p>
            <a:pPr marL="9525">
              <a:spcBef>
                <a:spcPts val="188"/>
              </a:spcBef>
            </a:pPr>
            <a:r>
              <a:rPr sz="938" dirty="0">
                <a:latin typeface="Arial"/>
                <a:cs typeface="Arial"/>
              </a:rPr>
              <a:t>Fails</a:t>
            </a:r>
            <a:r>
              <a:rPr sz="938" spc="-34" dirty="0">
                <a:latin typeface="Arial"/>
                <a:cs typeface="Arial"/>
              </a:rPr>
              <a:t> </a:t>
            </a:r>
            <a:r>
              <a:rPr sz="938" dirty="0">
                <a:latin typeface="Arial"/>
                <a:cs typeface="Arial"/>
              </a:rPr>
              <a:t>(OBBB</a:t>
            </a:r>
            <a:r>
              <a:rPr sz="938" spc="-30" dirty="0">
                <a:latin typeface="Arial"/>
                <a:cs typeface="Arial"/>
              </a:rPr>
              <a:t> </a:t>
            </a:r>
            <a:r>
              <a:rPr sz="938" dirty="0">
                <a:latin typeface="Arial"/>
                <a:cs typeface="Arial"/>
              </a:rPr>
              <a:t>+</a:t>
            </a:r>
            <a:r>
              <a:rPr sz="938" spc="-34" dirty="0">
                <a:latin typeface="Arial"/>
                <a:cs typeface="Arial"/>
              </a:rPr>
              <a:t> </a:t>
            </a:r>
            <a:r>
              <a:rPr sz="938" dirty="0">
                <a:latin typeface="Arial"/>
                <a:cs typeface="Arial"/>
              </a:rPr>
              <a:t>Modified</a:t>
            </a:r>
            <a:r>
              <a:rPr sz="938" spc="-30" dirty="0">
                <a:latin typeface="Arial"/>
                <a:cs typeface="Arial"/>
              </a:rPr>
              <a:t> </a:t>
            </a:r>
            <a:r>
              <a:rPr sz="938" spc="-19" dirty="0">
                <a:latin typeface="Arial"/>
                <a:cs typeface="Arial"/>
              </a:rPr>
              <a:t>GE)</a:t>
            </a:r>
            <a:endParaRPr sz="938">
              <a:latin typeface="Arial"/>
              <a:cs typeface="Arial"/>
            </a:endParaRPr>
          </a:p>
        </p:txBody>
      </p:sp>
      <p:sp>
        <p:nvSpPr>
          <p:cNvPr id="186" name="object 186"/>
          <p:cNvSpPr txBox="1"/>
          <p:nvPr/>
        </p:nvSpPr>
        <p:spPr>
          <a:xfrm>
            <a:off x="8409016" y="5477093"/>
            <a:ext cx="124301" cy="115416"/>
          </a:xfrm>
          <a:prstGeom prst="rect">
            <a:avLst/>
          </a:prstGeom>
        </p:spPr>
        <p:txBody>
          <a:bodyPr vert="horz" wrap="square" lIns="0" tIns="0" rIns="0" bIns="0" rtlCol="0">
            <a:spAutoFit/>
          </a:bodyPr>
          <a:lstStyle/>
          <a:p>
            <a:pPr marL="9525"/>
            <a:r>
              <a:rPr sz="750" spc="-19" dirty="0">
                <a:solidFill>
                  <a:srgbClr val="FFFFFF"/>
                </a:solidFill>
                <a:latin typeface="Arial"/>
                <a:cs typeface="Arial"/>
              </a:rPr>
              <a:t>19</a:t>
            </a:r>
            <a:endParaRPr sz="750">
              <a:latin typeface="Arial"/>
              <a:cs typeface="Arial"/>
            </a:endParaRPr>
          </a:p>
        </p:txBody>
      </p:sp>
      <p:sp>
        <p:nvSpPr>
          <p:cNvPr id="176" name="object 176"/>
          <p:cNvSpPr txBox="1"/>
          <p:nvPr/>
        </p:nvSpPr>
        <p:spPr>
          <a:xfrm>
            <a:off x="7124380" y="3069136"/>
            <a:ext cx="1152049" cy="1671131"/>
          </a:xfrm>
          <a:prstGeom prst="rect">
            <a:avLst/>
          </a:prstGeom>
        </p:spPr>
        <p:txBody>
          <a:bodyPr vert="horz" wrap="square" lIns="0" tIns="9049" rIns="0" bIns="0" rtlCol="0">
            <a:spAutoFit/>
          </a:bodyPr>
          <a:lstStyle/>
          <a:p>
            <a:pPr marL="9525" marR="3810" indent="-476" algn="ctr">
              <a:spcBef>
                <a:spcPts val="71"/>
              </a:spcBef>
            </a:pPr>
            <a:r>
              <a:rPr sz="1200" b="1" dirty="0">
                <a:solidFill>
                  <a:srgbClr val="FF0000"/>
                </a:solidFill>
                <a:latin typeface="Calibri"/>
                <a:cs typeface="Calibri"/>
              </a:rPr>
              <a:t>100%</a:t>
            </a:r>
            <a:r>
              <a:rPr sz="1200" b="1" spc="-4" dirty="0">
                <a:solidFill>
                  <a:srgbClr val="FF0000"/>
                </a:solidFill>
                <a:latin typeface="Calibri"/>
                <a:cs typeface="Calibri"/>
              </a:rPr>
              <a:t> </a:t>
            </a:r>
            <a:r>
              <a:rPr sz="1200" dirty="0">
                <a:solidFill>
                  <a:srgbClr val="001E27"/>
                </a:solidFill>
                <a:latin typeface="Calibri"/>
                <a:cs typeface="Calibri"/>
              </a:rPr>
              <a:t>of</a:t>
            </a:r>
            <a:r>
              <a:rPr sz="1200" spc="-8" dirty="0">
                <a:solidFill>
                  <a:srgbClr val="001E27"/>
                </a:solidFill>
                <a:latin typeface="Calibri"/>
                <a:cs typeface="Calibri"/>
              </a:rPr>
              <a:t> </a:t>
            </a:r>
            <a:r>
              <a:rPr sz="1200" dirty="0">
                <a:solidFill>
                  <a:srgbClr val="001E27"/>
                </a:solidFill>
                <a:latin typeface="Calibri"/>
                <a:cs typeface="Calibri"/>
              </a:rPr>
              <a:t>Title</a:t>
            </a:r>
            <a:r>
              <a:rPr sz="1200" spc="-30" dirty="0">
                <a:solidFill>
                  <a:srgbClr val="001E27"/>
                </a:solidFill>
                <a:latin typeface="Calibri"/>
                <a:cs typeface="Calibri"/>
              </a:rPr>
              <a:t> </a:t>
            </a:r>
            <a:r>
              <a:rPr sz="1200" spc="-19" dirty="0">
                <a:solidFill>
                  <a:srgbClr val="001E27"/>
                </a:solidFill>
                <a:latin typeface="Calibri"/>
                <a:cs typeface="Calibri"/>
              </a:rPr>
              <a:t>IV </a:t>
            </a:r>
            <a:r>
              <a:rPr sz="1200" dirty="0">
                <a:solidFill>
                  <a:srgbClr val="001E27"/>
                </a:solidFill>
                <a:latin typeface="Calibri"/>
                <a:cs typeface="Calibri"/>
              </a:rPr>
              <a:t>students</a:t>
            </a:r>
            <a:r>
              <a:rPr sz="1200" spc="-68" dirty="0">
                <a:solidFill>
                  <a:srgbClr val="001E27"/>
                </a:solidFill>
                <a:latin typeface="Calibri"/>
                <a:cs typeface="Calibri"/>
              </a:rPr>
              <a:t> </a:t>
            </a:r>
            <a:r>
              <a:rPr sz="1200" spc="-19" dirty="0">
                <a:solidFill>
                  <a:srgbClr val="001E27"/>
                </a:solidFill>
                <a:latin typeface="Calibri"/>
                <a:cs typeface="Calibri"/>
              </a:rPr>
              <a:t>in </a:t>
            </a:r>
            <a:r>
              <a:rPr sz="1200" dirty="0">
                <a:solidFill>
                  <a:srgbClr val="001E27"/>
                </a:solidFill>
                <a:latin typeface="Calibri"/>
                <a:cs typeface="Calibri"/>
              </a:rPr>
              <a:t>associate</a:t>
            </a:r>
            <a:r>
              <a:rPr sz="1200" spc="-60" dirty="0">
                <a:solidFill>
                  <a:srgbClr val="001E27"/>
                </a:solidFill>
                <a:latin typeface="Calibri"/>
                <a:cs typeface="Calibri"/>
              </a:rPr>
              <a:t> </a:t>
            </a:r>
            <a:r>
              <a:rPr sz="1200" spc="-8" dirty="0">
                <a:solidFill>
                  <a:srgbClr val="001E27"/>
                </a:solidFill>
                <a:latin typeface="Calibri"/>
                <a:cs typeface="Calibri"/>
              </a:rPr>
              <a:t>degree programs</a:t>
            </a:r>
            <a:r>
              <a:rPr sz="1200" spc="-30" dirty="0">
                <a:solidFill>
                  <a:srgbClr val="001E27"/>
                </a:solidFill>
                <a:latin typeface="Calibri"/>
                <a:cs typeface="Calibri"/>
              </a:rPr>
              <a:t> </a:t>
            </a:r>
            <a:r>
              <a:rPr sz="1200" spc="-19" dirty="0">
                <a:solidFill>
                  <a:srgbClr val="001E27"/>
                </a:solidFill>
                <a:latin typeface="Calibri"/>
                <a:cs typeface="Calibri"/>
              </a:rPr>
              <a:t>in </a:t>
            </a:r>
            <a:r>
              <a:rPr sz="1200" dirty="0">
                <a:solidFill>
                  <a:srgbClr val="001E27"/>
                </a:solidFill>
                <a:latin typeface="Calibri"/>
                <a:cs typeface="Calibri"/>
              </a:rPr>
              <a:t>“Somatic</a:t>
            </a:r>
            <a:r>
              <a:rPr sz="1200" spc="-49" dirty="0">
                <a:solidFill>
                  <a:srgbClr val="001E27"/>
                </a:solidFill>
                <a:latin typeface="Calibri"/>
                <a:cs typeface="Calibri"/>
              </a:rPr>
              <a:t> </a:t>
            </a:r>
            <a:r>
              <a:rPr sz="1200" spc="-15" dirty="0">
                <a:solidFill>
                  <a:srgbClr val="001E27"/>
                </a:solidFill>
                <a:latin typeface="Calibri"/>
                <a:cs typeface="Calibri"/>
              </a:rPr>
              <a:t>Body </a:t>
            </a:r>
            <a:r>
              <a:rPr sz="1200" spc="-8" dirty="0">
                <a:solidFill>
                  <a:srgbClr val="001E27"/>
                </a:solidFill>
                <a:latin typeface="Calibri"/>
                <a:cs typeface="Calibri"/>
              </a:rPr>
              <a:t>Work</a:t>
            </a:r>
            <a:r>
              <a:rPr sz="1200" spc="-19" dirty="0">
                <a:solidFill>
                  <a:srgbClr val="001E27"/>
                </a:solidFill>
                <a:latin typeface="Calibri"/>
                <a:cs typeface="Calibri"/>
              </a:rPr>
              <a:t> </a:t>
            </a:r>
            <a:r>
              <a:rPr sz="1200" dirty="0">
                <a:solidFill>
                  <a:srgbClr val="001E27"/>
                </a:solidFill>
                <a:latin typeface="Calibri"/>
                <a:cs typeface="Calibri"/>
              </a:rPr>
              <a:t>&amp;</a:t>
            </a:r>
            <a:r>
              <a:rPr sz="1200" spc="-34" dirty="0">
                <a:solidFill>
                  <a:srgbClr val="001E27"/>
                </a:solidFill>
                <a:latin typeface="Calibri"/>
                <a:cs typeface="Calibri"/>
              </a:rPr>
              <a:t> </a:t>
            </a:r>
            <a:r>
              <a:rPr sz="1200" spc="-8" dirty="0">
                <a:solidFill>
                  <a:srgbClr val="001E27"/>
                </a:solidFill>
                <a:latin typeface="Calibri"/>
                <a:cs typeface="Calibri"/>
              </a:rPr>
              <a:t>Related” </a:t>
            </a:r>
            <a:r>
              <a:rPr sz="1200" dirty="0">
                <a:solidFill>
                  <a:srgbClr val="001E27"/>
                </a:solidFill>
                <a:latin typeface="Calibri"/>
                <a:cs typeface="Calibri"/>
              </a:rPr>
              <a:t>and</a:t>
            </a:r>
            <a:r>
              <a:rPr sz="1200" spc="-11" dirty="0">
                <a:solidFill>
                  <a:srgbClr val="001E27"/>
                </a:solidFill>
                <a:latin typeface="Calibri"/>
                <a:cs typeface="Calibri"/>
              </a:rPr>
              <a:t> </a:t>
            </a:r>
            <a:r>
              <a:rPr sz="1200" spc="-8" dirty="0">
                <a:solidFill>
                  <a:srgbClr val="001E27"/>
                </a:solidFill>
                <a:latin typeface="Calibri"/>
                <a:cs typeface="Calibri"/>
              </a:rPr>
              <a:t>“Cosmetology </a:t>
            </a:r>
            <a:r>
              <a:rPr sz="1200" dirty="0">
                <a:solidFill>
                  <a:srgbClr val="001E27"/>
                </a:solidFill>
                <a:latin typeface="Calibri"/>
                <a:cs typeface="Calibri"/>
              </a:rPr>
              <a:t>&amp;</a:t>
            </a:r>
            <a:r>
              <a:rPr sz="1200" spc="-11" dirty="0">
                <a:solidFill>
                  <a:srgbClr val="001E27"/>
                </a:solidFill>
                <a:latin typeface="Calibri"/>
                <a:cs typeface="Calibri"/>
              </a:rPr>
              <a:t> </a:t>
            </a:r>
            <a:r>
              <a:rPr sz="1200" spc="-8" dirty="0">
                <a:solidFill>
                  <a:srgbClr val="001E27"/>
                </a:solidFill>
                <a:latin typeface="Calibri"/>
                <a:cs typeface="Calibri"/>
              </a:rPr>
              <a:t>Related”</a:t>
            </a:r>
            <a:r>
              <a:rPr sz="1200" spc="-11" dirty="0">
                <a:solidFill>
                  <a:srgbClr val="001E27"/>
                </a:solidFill>
                <a:latin typeface="Calibri"/>
                <a:cs typeface="Calibri"/>
              </a:rPr>
              <a:t> </a:t>
            </a:r>
            <a:r>
              <a:rPr sz="1200" dirty="0">
                <a:solidFill>
                  <a:srgbClr val="001E27"/>
                </a:solidFill>
                <a:latin typeface="Calibri"/>
                <a:cs typeface="Calibri"/>
              </a:rPr>
              <a:t>fail</a:t>
            </a:r>
            <a:r>
              <a:rPr sz="1200" spc="-26" dirty="0">
                <a:solidFill>
                  <a:srgbClr val="001E27"/>
                </a:solidFill>
                <a:latin typeface="Calibri"/>
                <a:cs typeface="Calibri"/>
              </a:rPr>
              <a:t> </a:t>
            </a:r>
            <a:r>
              <a:rPr sz="1200" spc="-19" dirty="0">
                <a:solidFill>
                  <a:srgbClr val="001E27"/>
                </a:solidFill>
                <a:latin typeface="Calibri"/>
                <a:cs typeface="Calibri"/>
              </a:rPr>
              <a:t>the </a:t>
            </a:r>
            <a:r>
              <a:rPr sz="1200" dirty="0">
                <a:solidFill>
                  <a:srgbClr val="001E27"/>
                </a:solidFill>
                <a:latin typeface="Calibri"/>
                <a:cs typeface="Calibri"/>
              </a:rPr>
              <a:t>proposed</a:t>
            </a:r>
            <a:r>
              <a:rPr sz="1200" spc="-53" dirty="0">
                <a:solidFill>
                  <a:srgbClr val="001E27"/>
                </a:solidFill>
                <a:latin typeface="Calibri"/>
                <a:cs typeface="Calibri"/>
              </a:rPr>
              <a:t> </a:t>
            </a:r>
            <a:r>
              <a:rPr sz="1200" spc="-15" dirty="0">
                <a:solidFill>
                  <a:srgbClr val="001E27"/>
                </a:solidFill>
                <a:latin typeface="Calibri"/>
                <a:cs typeface="Calibri"/>
              </a:rPr>
              <a:t>rule.</a:t>
            </a:r>
            <a:endParaRPr sz="1200">
              <a:latin typeface="Calibri"/>
              <a:cs typeface="Calibri"/>
            </a:endParaRPr>
          </a:p>
        </p:txBody>
      </p:sp>
      <p:sp>
        <p:nvSpPr>
          <p:cNvPr id="177" name="object 177"/>
          <p:cNvSpPr txBox="1"/>
          <p:nvPr/>
        </p:nvSpPr>
        <p:spPr>
          <a:xfrm>
            <a:off x="2266066" y="2402721"/>
            <a:ext cx="4595813"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34" dirty="0">
                <a:solidFill>
                  <a:srgbClr val="001E27"/>
                </a:solidFill>
                <a:latin typeface="Calibri"/>
                <a:cs typeface="Calibri"/>
              </a:rPr>
              <a:t> </a:t>
            </a:r>
            <a:r>
              <a:rPr sz="1350" b="1" dirty="0">
                <a:solidFill>
                  <a:srgbClr val="001E27"/>
                </a:solidFill>
                <a:latin typeface="Calibri"/>
                <a:cs typeface="Calibri"/>
              </a:rPr>
              <a:t>11.</a:t>
            </a:r>
            <a:r>
              <a:rPr sz="1350" b="1" spc="-15" dirty="0">
                <a:solidFill>
                  <a:srgbClr val="001E27"/>
                </a:solidFill>
                <a:latin typeface="Calibri"/>
                <a:cs typeface="Calibri"/>
              </a:rPr>
              <a:t> </a:t>
            </a:r>
            <a:r>
              <a:rPr sz="1350" b="1" spc="-8" dirty="0">
                <a:solidFill>
                  <a:srgbClr val="001E27"/>
                </a:solidFill>
                <a:latin typeface="Calibri"/>
                <a:cs typeface="Calibri"/>
              </a:rPr>
              <a:t>Pass/Fail</a:t>
            </a:r>
            <a:r>
              <a:rPr sz="1350" b="1" spc="-26" dirty="0">
                <a:solidFill>
                  <a:srgbClr val="001E27"/>
                </a:solidFill>
                <a:latin typeface="Calibri"/>
                <a:cs typeface="Calibri"/>
              </a:rPr>
              <a:t> </a:t>
            </a:r>
            <a:r>
              <a:rPr sz="1350" b="1" dirty="0">
                <a:solidFill>
                  <a:srgbClr val="001E27"/>
                </a:solidFill>
                <a:latin typeface="Calibri"/>
                <a:cs typeface="Calibri"/>
              </a:rPr>
              <a:t>Rates</a:t>
            </a:r>
            <a:r>
              <a:rPr sz="1350" b="1" spc="-23"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CIP4,</a:t>
            </a:r>
            <a:r>
              <a:rPr sz="1350" b="1" spc="-19" dirty="0">
                <a:solidFill>
                  <a:srgbClr val="001E27"/>
                </a:solidFill>
                <a:latin typeface="Calibri"/>
                <a:cs typeface="Calibri"/>
              </a:rPr>
              <a:t> </a:t>
            </a:r>
            <a:r>
              <a:rPr sz="1350" b="1" dirty="0">
                <a:solidFill>
                  <a:srgbClr val="001E27"/>
                </a:solidFill>
                <a:latin typeface="Calibri"/>
                <a:cs typeface="Calibri"/>
              </a:rPr>
              <a:t>OBBB </a:t>
            </a:r>
            <a:r>
              <a:rPr sz="1350" b="1" spc="-30" dirty="0">
                <a:solidFill>
                  <a:srgbClr val="001E27"/>
                </a:solidFill>
                <a:latin typeface="Calibri"/>
                <a:cs typeface="Calibri"/>
              </a:rPr>
              <a:t>Test </a:t>
            </a:r>
            <a:r>
              <a:rPr sz="1350" b="1" dirty="0">
                <a:solidFill>
                  <a:srgbClr val="001E27"/>
                </a:solidFill>
                <a:latin typeface="Calibri"/>
                <a:cs typeface="Calibri"/>
              </a:rPr>
              <a:t>+</a:t>
            </a:r>
            <a:r>
              <a:rPr sz="1350" b="1" spc="-15" dirty="0">
                <a:solidFill>
                  <a:srgbClr val="001E27"/>
                </a:solidFill>
                <a:latin typeface="Calibri"/>
                <a:cs typeface="Calibri"/>
              </a:rPr>
              <a:t> </a:t>
            </a:r>
            <a:r>
              <a:rPr sz="1350" b="1" dirty="0">
                <a:solidFill>
                  <a:srgbClr val="001E27"/>
                </a:solidFill>
                <a:latin typeface="Calibri"/>
                <a:cs typeface="Calibri"/>
              </a:rPr>
              <a:t>Modified</a:t>
            </a:r>
            <a:r>
              <a:rPr sz="1350" b="1" spc="-38" dirty="0">
                <a:solidFill>
                  <a:srgbClr val="001E27"/>
                </a:solidFill>
                <a:latin typeface="Calibri"/>
                <a:cs typeface="Calibri"/>
              </a:rPr>
              <a:t> </a:t>
            </a:r>
            <a:r>
              <a:rPr sz="1350" b="1" dirty="0">
                <a:solidFill>
                  <a:srgbClr val="001E27"/>
                </a:solidFill>
                <a:latin typeface="Calibri"/>
                <a:cs typeface="Calibri"/>
              </a:rPr>
              <a:t>GE</a:t>
            </a:r>
            <a:r>
              <a:rPr sz="1350" b="1" spc="-23"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3719" y="2337814"/>
            <a:ext cx="343853" cy="0"/>
          </a:xfrm>
          <a:custGeom>
            <a:avLst/>
            <a:gdLst/>
            <a:ahLst/>
            <a:cxnLst/>
            <a:rect l="l" t="t" r="r" b="b"/>
            <a:pathLst>
              <a:path w="458469">
                <a:moveTo>
                  <a:pt x="0" y="0"/>
                </a:moveTo>
                <a:lnTo>
                  <a:pt x="458241" y="0"/>
                </a:lnTo>
              </a:path>
            </a:pathLst>
          </a:custGeom>
          <a:ln w="19050">
            <a:solidFill>
              <a:srgbClr val="1FC269"/>
            </a:solidFill>
          </a:ln>
        </p:spPr>
        <p:txBody>
          <a:bodyPr wrap="square" lIns="0" tIns="0" rIns="0" bIns="0" rtlCol="0"/>
          <a:lstStyle/>
          <a:p>
            <a:endParaRPr/>
          </a:p>
        </p:txBody>
      </p:sp>
      <p:sp>
        <p:nvSpPr>
          <p:cNvPr id="3" name="object 3"/>
          <p:cNvSpPr/>
          <p:nvPr/>
        </p:nvSpPr>
        <p:spPr>
          <a:xfrm>
            <a:off x="8279291" y="5400141"/>
            <a:ext cx="864870" cy="274320"/>
          </a:xfrm>
          <a:custGeom>
            <a:avLst/>
            <a:gdLst/>
            <a:ahLst/>
            <a:cxnLst/>
            <a:rect l="l" t="t" r="r" b="b"/>
            <a:pathLst>
              <a:path w="1153159" h="365760">
                <a:moveTo>
                  <a:pt x="1152944" y="0"/>
                </a:moveTo>
                <a:lnTo>
                  <a:pt x="0" y="0"/>
                </a:lnTo>
                <a:lnTo>
                  <a:pt x="0" y="365137"/>
                </a:lnTo>
                <a:lnTo>
                  <a:pt x="1152944" y="365137"/>
                </a:lnTo>
                <a:lnTo>
                  <a:pt x="1152944" y="0"/>
                </a:lnTo>
                <a:close/>
              </a:path>
            </a:pathLst>
          </a:custGeom>
          <a:solidFill>
            <a:srgbClr val="002E3C"/>
          </a:solidFill>
        </p:spPr>
        <p:txBody>
          <a:bodyPr wrap="square" lIns="0" tIns="0" rIns="0" bIns="0" rtlCol="0"/>
          <a:lstStyle/>
          <a:p>
            <a:endParaRPr/>
          </a:p>
        </p:txBody>
      </p:sp>
      <p:sp>
        <p:nvSpPr>
          <p:cNvPr id="4" name="object 4"/>
          <p:cNvSpPr/>
          <p:nvPr/>
        </p:nvSpPr>
        <p:spPr>
          <a:xfrm>
            <a:off x="2910416" y="2658149"/>
            <a:ext cx="0" cy="2362200"/>
          </a:xfrm>
          <a:custGeom>
            <a:avLst/>
            <a:gdLst/>
            <a:ahLst/>
            <a:cxnLst/>
            <a:rect l="l" t="t" r="r" b="b"/>
            <a:pathLst>
              <a:path h="3149600">
                <a:moveTo>
                  <a:pt x="0" y="0"/>
                </a:moveTo>
                <a:lnTo>
                  <a:pt x="0" y="3149343"/>
                </a:lnTo>
              </a:path>
            </a:pathLst>
          </a:custGeom>
          <a:ln w="13899">
            <a:solidFill>
              <a:srgbClr val="EFEFEF"/>
            </a:solidFill>
            <a:prstDash val="sysDash"/>
          </a:ln>
        </p:spPr>
        <p:txBody>
          <a:bodyPr wrap="square" lIns="0" tIns="0" rIns="0" bIns="0" rtlCol="0"/>
          <a:lstStyle/>
          <a:p>
            <a:endParaRPr/>
          </a:p>
        </p:txBody>
      </p:sp>
      <p:sp>
        <p:nvSpPr>
          <p:cNvPr id="5" name="object 5"/>
          <p:cNvSpPr/>
          <p:nvPr/>
        </p:nvSpPr>
        <p:spPr>
          <a:xfrm>
            <a:off x="3669636" y="4950673"/>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6" name="object 6"/>
          <p:cNvSpPr/>
          <p:nvPr/>
        </p:nvSpPr>
        <p:spPr>
          <a:xfrm>
            <a:off x="3669636" y="4872669"/>
            <a:ext cx="0" cy="43339"/>
          </a:xfrm>
          <a:custGeom>
            <a:avLst/>
            <a:gdLst/>
            <a:ahLst/>
            <a:cxnLst/>
            <a:rect l="l" t="t" r="r" b="b"/>
            <a:pathLst>
              <a:path h="57785">
                <a:moveTo>
                  <a:pt x="0" y="0"/>
                </a:moveTo>
                <a:lnTo>
                  <a:pt x="0" y="57691"/>
                </a:lnTo>
              </a:path>
            </a:pathLst>
          </a:custGeom>
          <a:ln w="13899">
            <a:solidFill>
              <a:srgbClr val="EFEFEF"/>
            </a:solidFill>
          </a:ln>
        </p:spPr>
        <p:txBody>
          <a:bodyPr wrap="square" lIns="0" tIns="0" rIns="0" bIns="0" rtlCol="0"/>
          <a:lstStyle/>
          <a:p>
            <a:endParaRPr/>
          </a:p>
        </p:txBody>
      </p:sp>
      <p:sp>
        <p:nvSpPr>
          <p:cNvPr id="7" name="object 7"/>
          <p:cNvSpPr/>
          <p:nvPr/>
        </p:nvSpPr>
        <p:spPr>
          <a:xfrm>
            <a:off x="3664423" y="4742771"/>
            <a:ext cx="10478" cy="0"/>
          </a:xfrm>
          <a:custGeom>
            <a:avLst/>
            <a:gdLst/>
            <a:ahLst/>
            <a:cxnLst/>
            <a:rect l="l" t="t" r="r" b="b"/>
            <a:pathLst>
              <a:path w="13970">
                <a:moveTo>
                  <a:pt x="0" y="0"/>
                </a:moveTo>
                <a:lnTo>
                  <a:pt x="13899" y="0"/>
                </a:lnTo>
              </a:path>
            </a:pathLst>
          </a:custGeom>
          <a:ln w="3175">
            <a:solidFill>
              <a:srgbClr val="EFEFEF"/>
            </a:solidFill>
          </a:ln>
        </p:spPr>
        <p:txBody>
          <a:bodyPr wrap="square" lIns="0" tIns="0" rIns="0" bIns="0" rtlCol="0"/>
          <a:lstStyle/>
          <a:p>
            <a:endParaRPr/>
          </a:p>
        </p:txBody>
      </p:sp>
      <p:sp>
        <p:nvSpPr>
          <p:cNvPr id="8" name="object 8"/>
          <p:cNvSpPr/>
          <p:nvPr/>
        </p:nvSpPr>
        <p:spPr>
          <a:xfrm>
            <a:off x="3669636" y="4656657"/>
            <a:ext cx="0" cy="50959"/>
          </a:xfrm>
          <a:custGeom>
            <a:avLst/>
            <a:gdLst/>
            <a:ahLst/>
            <a:cxnLst/>
            <a:rect l="l" t="t" r="r" b="b"/>
            <a:pathLst>
              <a:path h="67945">
                <a:moveTo>
                  <a:pt x="0" y="0"/>
                </a:moveTo>
                <a:lnTo>
                  <a:pt x="0" y="67823"/>
                </a:lnTo>
              </a:path>
            </a:pathLst>
          </a:custGeom>
          <a:ln w="13899">
            <a:solidFill>
              <a:srgbClr val="EFEFEF"/>
            </a:solidFill>
          </a:ln>
        </p:spPr>
        <p:txBody>
          <a:bodyPr wrap="square" lIns="0" tIns="0" rIns="0" bIns="0" rtlCol="0"/>
          <a:lstStyle/>
          <a:p>
            <a:endParaRPr/>
          </a:p>
        </p:txBody>
      </p:sp>
      <p:sp>
        <p:nvSpPr>
          <p:cNvPr id="9" name="object 9"/>
          <p:cNvSpPr/>
          <p:nvPr/>
        </p:nvSpPr>
        <p:spPr>
          <a:xfrm>
            <a:off x="3669636" y="4440863"/>
            <a:ext cx="0" cy="58579"/>
          </a:xfrm>
          <a:custGeom>
            <a:avLst/>
            <a:gdLst/>
            <a:ahLst/>
            <a:cxnLst/>
            <a:rect l="l" t="t" r="r" b="b"/>
            <a:pathLst>
              <a:path h="78104">
                <a:moveTo>
                  <a:pt x="0" y="0"/>
                </a:moveTo>
                <a:lnTo>
                  <a:pt x="0" y="77666"/>
                </a:lnTo>
              </a:path>
            </a:pathLst>
          </a:custGeom>
          <a:ln w="13899">
            <a:solidFill>
              <a:srgbClr val="EFEFEF"/>
            </a:solidFill>
          </a:ln>
        </p:spPr>
        <p:txBody>
          <a:bodyPr wrap="square" lIns="0" tIns="0" rIns="0" bIns="0" rtlCol="0"/>
          <a:lstStyle/>
          <a:p>
            <a:endParaRPr/>
          </a:p>
        </p:txBody>
      </p:sp>
      <p:sp>
        <p:nvSpPr>
          <p:cNvPr id="10" name="object 10"/>
          <p:cNvSpPr/>
          <p:nvPr/>
        </p:nvSpPr>
        <p:spPr>
          <a:xfrm>
            <a:off x="3669636" y="4224850"/>
            <a:ext cx="0" cy="66199"/>
          </a:xfrm>
          <a:custGeom>
            <a:avLst/>
            <a:gdLst/>
            <a:ahLst/>
            <a:cxnLst/>
            <a:rect l="l" t="t" r="r" b="b"/>
            <a:pathLst>
              <a:path h="88264">
                <a:moveTo>
                  <a:pt x="0" y="0"/>
                </a:moveTo>
                <a:lnTo>
                  <a:pt x="0" y="87800"/>
                </a:lnTo>
              </a:path>
            </a:pathLst>
          </a:custGeom>
          <a:ln w="13899">
            <a:solidFill>
              <a:srgbClr val="EFEFEF"/>
            </a:solidFill>
          </a:ln>
        </p:spPr>
        <p:txBody>
          <a:bodyPr wrap="square" lIns="0" tIns="0" rIns="0" bIns="0" rtlCol="0"/>
          <a:lstStyle/>
          <a:p>
            <a:endParaRPr/>
          </a:p>
        </p:txBody>
      </p:sp>
      <p:sp>
        <p:nvSpPr>
          <p:cNvPr id="11" name="object 11"/>
          <p:cNvSpPr/>
          <p:nvPr/>
        </p:nvSpPr>
        <p:spPr>
          <a:xfrm>
            <a:off x="3669636" y="4012817"/>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12" name="object 12"/>
          <p:cNvSpPr/>
          <p:nvPr/>
        </p:nvSpPr>
        <p:spPr>
          <a:xfrm>
            <a:off x="3669636" y="3804404"/>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13" name="object 13"/>
          <p:cNvSpPr/>
          <p:nvPr/>
        </p:nvSpPr>
        <p:spPr>
          <a:xfrm>
            <a:off x="3669636" y="3595992"/>
            <a:ext cx="0" cy="68104"/>
          </a:xfrm>
          <a:custGeom>
            <a:avLst/>
            <a:gdLst/>
            <a:ahLst/>
            <a:cxnLst/>
            <a:rect l="l" t="t" r="r" b="b"/>
            <a:pathLst>
              <a:path h="90804">
                <a:moveTo>
                  <a:pt x="0" y="0"/>
                </a:moveTo>
                <a:lnTo>
                  <a:pt x="0" y="90216"/>
                </a:lnTo>
              </a:path>
            </a:pathLst>
          </a:custGeom>
          <a:ln w="13899">
            <a:solidFill>
              <a:srgbClr val="EFEFEF"/>
            </a:solidFill>
          </a:ln>
        </p:spPr>
        <p:txBody>
          <a:bodyPr wrap="square" lIns="0" tIns="0" rIns="0" bIns="0" rtlCol="0"/>
          <a:lstStyle/>
          <a:p>
            <a:endParaRPr/>
          </a:p>
        </p:txBody>
      </p:sp>
      <p:sp>
        <p:nvSpPr>
          <p:cNvPr id="14" name="object 14"/>
          <p:cNvSpPr/>
          <p:nvPr/>
        </p:nvSpPr>
        <p:spPr>
          <a:xfrm>
            <a:off x="3669636" y="3387580"/>
            <a:ext cx="0" cy="60484"/>
          </a:xfrm>
          <a:custGeom>
            <a:avLst/>
            <a:gdLst/>
            <a:ahLst/>
            <a:cxnLst/>
            <a:rect l="l" t="t" r="r" b="b"/>
            <a:pathLst>
              <a:path h="80645">
                <a:moveTo>
                  <a:pt x="0" y="0"/>
                </a:moveTo>
                <a:lnTo>
                  <a:pt x="0" y="80374"/>
                </a:lnTo>
              </a:path>
            </a:pathLst>
          </a:custGeom>
          <a:ln w="13899">
            <a:solidFill>
              <a:srgbClr val="EFEFEF"/>
            </a:solidFill>
          </a:ln>
        </p:spPr>
        <p:txBody>
          <a:bodyPr wrap="square" lIns="0" tIns="0" rIns="0" bIns="0" rtlCol="0"/>
          <a:lstStyle/>
          <a:p>
            <a:endParaRPr/>
          </a:p>
        </p:txBody>
      </p:sp>
      <p:sp>
        <p:nvSpPr>
          <p:cNvPr id="15" name="object 15"/>
          <p:cNvSpPr/>
          <p:nvPr/>
        </p:nvSpPr>
        <p:spPr>
          <a:xfrm>
            <a:off x="3669636" y="3179167"/>
            <a:ext cx="0" cy="52864"/>
          </a:xfrm>
          <a:custGeom>
            <a:avLst/>
            <a:gdLst/>
            <a:ahLst/>
            <a:cxnLst/>
            <a:rect l="l" t="t" r="r" b="b"/>
            <a:pathLst>
              <a:path h="70485">
                <a:moveTo>
                  <a:pt x="0" y="0"/>
                </a:moveTo>
                <a:lnTo>
                  <a:pt x="0" y="70240"/>
                </a:lnTo>
              </a:path>
            </a:pathLst>
          </a:custGeom>
          <a:ln w="13899">
            <a:solidFill>
              <a:srgbClr val="EFEFEF"/>
            </a:solidFill>
          </a:ln>
        </p:spPr>
        <p:txBody>
          <a:bodyPr wrap="square" lIns="0" tIns="0" rIns="0" bIns="0" rtlCol="0"/>
          <a:lstStyle/>
          <a:p>
            <a:endParaRPr/>
          </a:p>
        </p:txBody>
      </p:sp>
      <p:sp>
        <p:nvSpPr>
          <p:cNvPr id="16" name="object 16"/>
          <p:cNvSpPr/>
          <p:nvPr/>
        </p:nvSpPr>
        <p:spPr>
          <a:xfrm>
            <a:off x="3669636" y="2970755"/>
            <a:ext cx="0" cy="45720"/>
          </a:xfrm>
          <a:custGeom>
            <a:avLst/>
            <a:gdLst/>
            <a:ahLst/>
            <a:cxnLst/>
            <a:rect l="l" t="t" r="r" b="b"/>
            <a:pathLst>
              <a:path h="60960">
                <a:moveTo>
                  <a:pt x="0" y="0"/>
                </a:moveTo>
                <a:lnTo>
                  <a:pt x="0" y="60398"/>
                </a:lnTo>
              </a:path>
            </a:pathLst>
          </a:custGeom>
          <a:ln w="13899">
            <a:solidFill>
              <a:srgbClr val="EFEFEF"/>
            </a:solidFill>
          </a:ln>
        </p:spPr>
        <p:txBody>
          <a:bodyPr wrap="square" lIns="0" tIns="0" rIns="0" bIns="0" rtlCol="0"/>
          <a:lstStyle/>
          <a:p>
            <a:endParaRPr/>
          </a:p>
        </p:txBody>
      </p:sp>
      <p:sp>
        <p:nvSpPr>
          <p:cNvPr id="17" name="object 17"/>
          <p:cNvSpPr/>
          <p:nvPr/>
        </p:nvSpPr>
        <p:spPr>
          <a:xfrm>
            <a:off x="3664423" y="2932724"/>
            <a:ext cx="10478" cy="0"/>
          </a:xfrm>
          <a:custGeom>
            <a:avLst/>
            <a:gdLst/>
            <a:ahLst/>
            <a:cxnLst/>
            <a:rect l="l" t="t" r="r" b="b"/>
            <a:pathLst>
              <a:path w="13970">
                <a:moveTo>
                  <a:pt x="0" y="0"/>
                </a:moveTo>
                <a:lnTo>
                  <a:pt x="13899" y="0"/>
                </a:lnTo>
              </a:path>
            </a:pathLst>
          </a:custGeom>
          <a:ln w="8785">
            <a:solidFill>
              <a:srgbClr val="EFEFEF"/>
            </a:solidFill>
          </a:ln>
        </p:spPr>
        <p:txBody>
          <a:bodyPr wrap="square" lIns="0" tIns="0" rIns="0" bIns="0" rtlCol="0"/>
          <a:lstStyle/>
          <a:p>
            <a:endParaRPr/>
          </a:p>
        </p:txBody>
      </p:sp>
      <p:sp>
        <p:nvSpPr>
          <p:cNvPr id="18" name="object 18"/>
          <p:cNvSpPr/>
          <p:nvPr/>
        </p:nvSpPr>
        <p:spPr>
          <a:xfrm>
            <a:off x="3669636" y="2762342"/>
            <a:ext cx="0" cy="38100"/>
          </a:xfrm>
          <a:custGeom>
            <a:avLst/>
            <a:gdLst/>
            <a:ahLst/>
            <a:cxnLst/>
            <a:rect l="l" t="t" r="r" b="b"/>
            <a:pathLst>
              <a:path h="50800">
                <a:moveTo>
                  <a:pt x="0" y="0"/>
                </a:moveTo>
                <a:lnTo>
                  <a:pt x="0" y="50264"/>
                </a:lnTo>
              </a:path>
            </a:pathLst>
          </a:custGeom>
          <a:ln w="13899">
            <a:solidFill>
              <a:srgbClr val="EFEFEF"/>
            </a:solidFill>
          </a:ln>
        </p:spPr>
        <p:txBody>
          <a:bodyPr wrap="square" lIns="0" tIns="0" rIns="0" bIns="0" rtlCol="0"/>
          <a:lstStyle/>
          <a:p>
            <a:endParaRPr/>
          </a:p>
        </p:txBody>
      </p:sp>
      <p:sp>
        <p:nvSpPr>
          <p:cNvPr id="19" name="object 19"/>
          <p:cNvSpPr/>
          <p:nvPr/>
        </p:nvSpPr>
        <p:spPr>
          <a:xfrm>
            <a:off x="3669636" y="2658136"/>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20" name="object 20"/>
          <p:cNvSpPr/>
          <p:nvPr/>
        </p:nvSpPr>
        <p:spPr>
          <a:xfrm>
            <a:off x="4428857" y="4950660"/>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21" name="object 21"/>
          <p:cNvSpPr/>
          <p:nvPr/>
        </p:nvSpPr>
        <p:spPr>
          <a:xfrm>
            <a:off x="4428857" y="4872669"/>
            <a:ext cx="0" cy="43339"/>
          </a:xfrm>
          <a:custGeom>
            <a:avLst/>
            <a:gdLst/>
            <a:ahLst/>
            <a:cxnLst/>
            <a:rect l="l" t="t" r="r" b="b"/>
            <a:pathLst>
              <a:path h="57785">
                <a:moveTo>
                  <a:pt x="0" y="0"/>
                </a:moveTo>
                <a:lnTo>
                  <a:pt x="0" y="57673"/>
                </a:lnTo>
              </a:path>
            </a:pathLst>
          </a:custGeom>
          <a:ln w="13899">
            <a:solidFill>
              <a:srgbClr val="EFEFEF"/>
            </a:solidFill>
          </a:ln>
        </p:spPr>
        <p:txBody>
          <a:bodyPr wrap="square" lIns="0" tIns="0" rIns="0" bIns="0" rtlCol="0"/>
          <a:lstStyle/>
          <a:p>
            <a:endParaRPr/>
          </a:p>
        </p:txBody>
      </p:sp>
      <p:sp>
        <p:nvSpPr>
          <p:cNvPr id="22" name="object 22"/>
          <p:cNvSpPr/>
          <p:nvPr/>
        </p:nvSpPr>
        <p:spPr>
          <a:xfrm>
            <a:off x="4423644" y="4742765"/>
            <a:ext cx="10478" cy="0"/>
          </a:xfrm>
          <a:custGeom>
            <a:avLst/>
            <a:gdLst/>
            <a:ahLst/>
            <a:cxnLst/>
            <a:rect l="l" t="t" r="r" b="b"/>
            <a:pathLst>
              <a:path w="13970">
                <a:moveTo>
                  <a:pt x="0" y="0"/>
                </a:moveTo>
                <a:lnTo>
                  <a:pt x="13899" y="0"/>
                </a:lnTo>
              </a:path>
            </a:pathLst>
          </a:custGeom>
          <a:ln w="3175">
            <a:solidFill>
              <a:srgbClr val="EFEFEF"/>
            </a:solidFill>
          </a:ln>
        </p:spPr>
        <p:txBody>
          <a:bodyPr wrap="square" lIns="0" tIns="0" rIns="0" bIns="0" rtlCol="0"/>
          <a:lstStyle/>
          <a:p>
            <a:endParaRPr/>
          </a:p>
        </p:txBody>
      </p:sp>
      <p:sp>
        <p:nvSpPr>
          <p:cNvPr id="23" name="object 23"/>
          <p:cNvSpPr/>
          <p:nvPr/>
        </p:nvSpPr>
        <p:spPr>
          <a:xfrm>
            <a:off x="4428857" y="4656657"/>
            <a:ext cx="0" cy="50959"/>
          </a:xfrm>
          <a:custGeom>
            <a:avLst/>
            <a:gdLst/>
            <a:ahLst/>
            <a:cxnLst/>
            <a:rect l="l" t="t" r="r" b="b"/>
            <a:pathLst>
              <a:path h="67945">
                <a:moveTo>
                  <a:pt x="0" y="0"/>
                </a:moveTo>
                <a:lnTo>
                  <a:pt x="0" y="67805"/>
                </a:lnTo>
              </a:path>
            </a:pathLst>
          </a:custGeom>
          <a:ln w="13899">
            <a:solidFill>
              <a:srgbClr val="EFEFEF"/>
            </a:solidFill>
          </a:ln>
        </p:spPr>
        <p:txBody>
          <a:bodyPr wrap="square" lIns="0" tIns="0" rIns="0" bIns="0" rtlCol="0"/>
          <a:lstStyle/>
          <a:p>
            <a:endParaRPr/>
          </a:p>
        </p:txBody>
      </p:sp>
      <p:sp>
        <p:nvSpPr>
          <p:cNvPr id="24" name="object 24"/>
          <p:cNvSpPr/>
          <p:nvPr/>
        </p:nvSpPr>
        <p:spPr>
          <a:xfrm>
            <a:off x="4428857" y="4440863"/>
            <a:ext cx="0" cy="58579"/>
          </a:xfrm>
          <a:custGeom>
            <a:avLst/>
            <a:gdLst/>
            <a:ahLst/>
            <a:cxnLst/>
            <a:rect l="l" t="t" r="r" b="b"/>
            <a:pathLst>
              <a:path h="78104">
                <a:moveTo>
                  <a:pt x="0" y="0"/>
                </a:moveTo>
                <a:lnTo>
                  <a:pt x="0" y="77648"/>
                </a:lnTo>
              </a:path>
            </a:pathLst>
          </a:custGeom>
          <a:ln w="13899">
            <a:solidFill>
              <a:srgbClr val="EFEFEF"/>
            </a:solidFill>
          </a:ln>
        </p:spPr>
        <p:txBody>
          <a:bodyPr wrap="square" lIns="0" tIns="0" rIns="0" bIns="0" rtlCol="0"/>
          <a:lstStyle/>
          <a:p>
            <a:endParaRPr/>
          </a:p>
        </p:txBody>
      </p:sp>
      <p:sp>
        <p:nvSpPr>
          <p:cNvPr id="25" name="object 25"/>
          <p:cNvSpPr/>
          <p:nvPr/>
        </p:nvSpPr>
        <p:spPr>
          <a:xfrm>
            <a:off x="4428857" y="4224850"/>
            <a:ext cx="0" cy="66199"/>
          </a:xfrm>
          <a:custGeom>
            <a:avLst/>
            <a:gdLst/>
            <a:ahLst/>
            <a:cxnLst/>
            <a:rect l="l" t="t" r="r" b="b"/>
            <a:pathLst>
              <a:path h="88264">
                <a:moveTo>
                  <a:pt x="0" y="0"/>
                </a:moveTo>
                <a:lnTo>
                  <a:pt x="0" y="87782"/>
                </a:lnTo>
              </a:path>
            </a:pathLst>
          </a:custGeom>
          <a:ln w="13899">
            <a:solidFill>
              <a:srgbClr val="EFEFEF"/>
            </a:solidFill>
          </a:ln>
        </p:spPr>
        <p:txBody>
          <a:bodyPr wrap="square" lIns="0" tIns="0" rIns="0" bIns="0" rtlCol="0"/>
          <a:lstStyle/>
          <a:p>
            <a:endParaRPr/>
          </a:p>
        </p:txBody>
      </p:sp>
      <p:sp>
        <p:nvSpPr>
          <p:cNvPr id="26" name="object 26"/>
          <p:cNvSpPr/>
          <p:nvPr/>
        </p:nvSpPr>
        <p:spPr>
          <a:xfrm>
            <a:off x="4428857" y="4012804"/>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27" name="object 27"/>
          <p:cNvSpPr/>
          <p:nvPr/>
        </p:nvSpPr>
        <p:spPr>
          <a:xfrm>
            <a:off x="4428857" y="3804391"/>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28" name="object 28"/>
          <p:cNvSpPr/>
          <p:nvPr/>
        </p:nvSpPr>
        <p:spPr>
          <a:xfrm>
            <a:off x="4428857" y="3595979"/>
            <a:ext cx="0" cy="68104"/>
          </a:xfrm>
          <a:custGeom>
            <a:avLst/>
            <a:gdLst/>
            <a:ahLst/>
            <a:cxnLst/>
            <a:rect l="l" t="t" r="r" b="b"/>
            <a:pathLst>
              <a:path h="90804">
                <a:moveTo>
                  <a:pt x="0" y="0"/>
                </a:moveTo>
                <a:lnTo>
                  <a:pt x="0" y="90233"/>
                </a:lnTo>
              </a:path>
            </a:pathLst>
          </a:custGeom>
          <a:ln w="13899">
            <a:solidFill>
              <a:srgbClr val="EFEFEF"/>
            </a:solidFill>
          </a:ln>
        </p:spPr>
        <p:txBody>
          <a:bodyPr wrap="square" lIns="0" tIns="0" rIns="0" bIns="0" rtlCol="0"/>
          <a:lstStyle/>
          <a:p>
            <a:endParaRPr/>
          </a:p>
        </p:txBody>
      </p:sp>
      <p:sp>
        <p:nvSpPr>
          <p:cNvPr id="29" name="object 29"/>
          <p:cNvSpPr/>
          <p:nvPr/>
        </p:nvSpPr>
        <p:spPr>
          <a:xfrm>
            <a:off x="4428857" y="3387567"/>
            <a:ext cx="0" cy="60484"/>
          </a:xfrm>
          <a:custGeom>
            <a:avLst/>
            <a:gdLst/>
            <a:ahLst/>
            <a:cxnLst/>
            <a:rect l="l" t="t" r="r" b="b"/>
            <a:pathLst>
              <a:path h="80645">
                <a:moveTo>
                  <a:pt x="0" y="0"/>
                </a:moveTo>
                <a:lnTo>
                  <a:pt x="0" y="80392"/>
                </a:lnTo>
              </a:path>
            </a:pathLst>
          </a:custGeom>
          <a:ln w="13899">
            <a:solidFill>
              <a:srgbClr val="EFEFEF"/>
            </a:solidFill>
          </a:ln>
        </p:spPr>
        <p:txBody>
          <a:bodyPr wrap="square" lIns="0" tIns="0" rIns="0" bIns="0" rtlCol="0"/>
          <a:lstStyle/>
          <a:p>
            <a:endParaRPr/>
          </a:p>
        </p:txBody>
      </p:sp>
      <p:sp>
        <p:nvSpPr>
          <p:cNvPr id="30" name="object 30"/>
          <p:cNvSpPr/>
          <p:nvPr/>
        </p:nvSpPr>
        <p:spPr>
          <a:xfrm>
            <a:off x="4428857" y="3179154"/>
            <a:ext cx="0" cy="52864"/>
          </a:xfrm>
          <a:custGeom>
            <a:avLst/>
            <a:gdLst/>
            <a:ahLst/>
            <a:cxnLst/>
            <a:rect l="l" t="t" r="r" b="b"/>
            <a:pathLst>
              <a:path h="70485">
                <a:moveTo>
                  <a:pt x="0" y="0"/>
                </a:moveTo>
                <a:lnTo>
                  <a:pt x="0" y="70258"/>
                </a:lnTo>
              </a:path>
            </a:pathLst>
          </a:custGeom>
          <a:ln w="13899">
            <a:solidFill>
              <a:srgbClr val="EFEFEF"/>
            </a:solidFill>
          </a:ln>
        </p:spPr>
        <p:txBody>
          <a:bodyPr wrap="square" lIns="0" tIns="0" rIns="0" bIns="0" rtlCol="0"/>
          <a:lstStyle/>
          <a:p>
            <a:endParaRPr/>
          </a:p>
        </p:txBody>
      </p:sp>
      <p:sp>
        <p:nvSpPr>
          <p:cNvPr id="31" name="object 31"/>
          <p:cNvSpPr/>
          <p:nvPr/>
        </p:nvSpPr>
        <p:spPr>
          <a:xfrm>
            <a:off x="4428857" y="2970741"/>
            <a:ext cx="0" cy="45720"/>
          </a:xfrm>
          <a:custGeom>
            <a:avLst/>
            <a:gdLst/>
            <a:ahLst/>
            <a:cxnLst/>
            <a:rect l="l" t="t" r="r" b="b"/>
            <a:pathLst>
              <a:path h="60960">
                <a:moveTo>
                  <a:pt x="0" y="0"/>
                </a:moveTo>
                <a:lnTo>
                  <a:pt x="0" y="60416"/>
                </a:lnTo>
              </a:path>
            </a:pathLst>
          </a:custGeom>
          <a:ln w="13899">
            <a:solidFill>
              <a:srgbClr val="EFEFEF"/>
            </a:solidFill>
          </a:ln>
        </p:spPr>
        <p:txBody>
          <a:bodyPr wrap="square" lIns="0" tIns="0" rIns="0" bIns="0" rtlCol="0"/>
          <a:lstStyle/>
          <a:p>
            <a:endParaRPr/>
          </a:p>
        </p:txBody>
      </p:sp>
      <p:sp>
        <p:nvSpPr>
          <p:cNvPr id="32" name="object 32"/>
          <p:cNvSpPr/>
          <p:nvPr/>
        </p:nvSpPr>
        <p:spPr>
          <a:xfrm>
            <a:off x="4423644" y="2932718"/>
            <a:ext cx="10478" cy="0"/>
          </a:xfrm>
          <a:custGeom>
            <a:avLst/>
            <a:gdLst/>
            <a:ahLst/>
            <a:cxnLst/>
            <a:rect l="l" t="t" r="r" b="b"/>
            <a:pathLst>
              <a:path w="13970">
                <a:moveTo>
                  <a:pt x="0" y="0"/>
                </a:moveTo>
                <a:lnTo>
                  <a:pt x="13899" y="0"/>
                </a:lnTo>
              </a:path>
            </a:pathLst>
          </a:custGeom>
          <a:ln w="8767">
            <a:solidFill>
              <a:srgbClr val="EFEFEF"/>
            </a:solidFill>
          </a:ln>
        </p:spPr>
        <p:txBody>
          <a:bodyPr wrap="square" lIns="0" tIns="0" rIns="0" bIns="0" rtlCol="0"/>
          <a:lstStyle/>
          <a:p>
            <a:endParaRPr/>
          </a:p>
        </p:txBody>
      </p:sp>
      <p:sp>
        <p:nvSpPr>
          <p:cNvPr id="33" name="object 33"/>
          <p:cNvSpPr/>
          <p:nvPr/>
        </p:nvSpPr>
        <p:spPr>
          <a:xfrm>
            <a:off x="4428857" y="2762329"/>
            <a:ext cx="0" cy="38100"/>
          </a:xfrm>
          <a:custGeom>
            <a:avLst/>
            <a:gdLst/>
            <a:ahLst/>
            <a:cxnLst/>
            <a:rect l="l" t="t" r="r" b="b"/>
            <a:pathLst>
              <a:path h="50800">
                <a:moveTo>
                  <a:pt x="0" y="0"/>
                </a:moveTo>
                <a:lnTo>
                  <a:pt x="0" y="50282"/>
                </a:lnTo>
              </a:path>
            </a:pathLst>
          </a:custGeom>
          <a:ln w="13899">
            <a:solidFill>
              <a:srgbClr val="EFEFEF"/>
            </a:solidFill>
          </a:ln>
        </p:spPr>
        <p:txBody>
          <a:bodyPr wrap="square" lIns="0" tIns="0" rIns="0" bIns="0" rtlCol="0"/>
          <a:lstStyle/>
          <a:p>
            <a:endParaRPr/>
          </a:p>
        </p:txBody>
      </p:sp>
      <p:sp>
        <p:nvSpPr>
          <p:cNvPr id="34" name="object 34"/>
          <p:cNvSpPr/>
          <p:nvPr/>
        </p:nvSpPr>
        <p:spPr>
          <a:xfrm>
            <a:off x="4428857" y="2658123"/>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35" name="object 35"/>
          <p:cNvSpPr/>
          <p:nvPr/>
        </p:nvSpPr>
        <p:spPr>
          <a:xfrm>
            <a:off x="5188294" y="4950646"/>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36" name="object 36"/>
          <p:cNvSpPr/>
          <p:nvPr/>
        </p:nvSpPr>
        <p:spPr>
          <a:xfrm>
            <a:off x="5188294" y="4872669"/>
            <a:ext cx="0" cy="43339"/>
          </a:xfrm>
          <a:custGeom>
            <a:avLst/>
            <a:gdLst/>
            <a:ahLst/>
            <a:cxnLst/>
            <a:rect l="l" t="t" r="r" b="b"/>
            <a:pathLst>
              <a:path h="57785">
                <a:moveTo>
                  <a:pt x="0" y="0"/>
                </a:moveTo>
                <a:lnTo>
                  <a:pt x="0" y="57655"/>
                </a:lnTo>
              </a:path>
            </a:pathLst>
          </a:custGeom>
          <a:ln w="13899">
            <a:solidFill>
              <a:srgbClr val="EFEFEF"/>
            </a:solidFill>
          </a:ln>
        </p:spPr>
        <p:txBody>
          <a:bodyPr wrap="square" lIns="0" tIns="0" rIns="0" bIns="0" rtlCol="0"/>
          <a:lstStyle/>
          <a:p>
            <a:endParaRPr/>
          </a:p>
        </p:txBody>
      </p:sp>
      <p:sp>
        <p:nvSpPr>
          <p:cNvPr id="37" name="object 37"/>
          <p:cNvSpPr/>
          <p:nvPr/>
        </p:nvSpPr>
        <p:spPr>
          <a:xfrm>
            <a:off x="5183081" y="4742758"/>
            <a:ext cx="10478" cy="0"/>
          </a:xfrm>
          <a:custGeom>
            <a:avLst/>
            <a:gdLst/>
            <a:ahLst/>
            <a:cxnLst/>
            <a:rect l="l" t="t" r="r" b="b"/>
            <a:pathLst>
              <a:path w="13970">
                <a:moveTo>
                  <a:pt x="0" y="0"/>
                </a:moveTo>
                <a:lnTo>
                  <a:pt x="13899" y="0"/>
                </a:lnTo>
              </a:path>
            </a:pathLst>
          </a:custGeom>
          <a:ln w="3175">
            <a:solidFill>
              <a:srgbClr val="EFEFEF"/>
            </a:solidFill>
          </a:ln>
        </p:spPr>
        <p:txBody>
          <a:bodyPr wrap="square" lIns="0" tIns="0" rIns="0" bIns="0" rtlCol="0"/>
          <a:lstStyle/>
          <a:p>
            <a:endParaRPr/>
          </a:p>
        </p:txBody>
      </p:sp>
      <p:sp>
        <p:nvSpPr>
          <p:cNvPr id="38" name="object 38"/>
          <p:cNvSpPr/>
          <p:nvPr/>
        </p:nvSpPr>
        <p:spPr>
          <a:xfrm>
            <a:off x="5188294" y="4656657"/>
            <a:ext cx="0" cy="50959"/>
          </a:xfrm>
          <a:custGeom>
            <a:avLst/>
            <a:gdLst/>
            <a:ahLst/>
            <a:cxnLst/>
            <a:rect l="l" t="t" r="r" b="b"/>
            <a:pathLst>
              <a:path h="67945">
                <a:moveTo>
                  <a:pt x="0" y="0"/>
                </a:moveTo>
                <a:lnTo>
                  <a:pt x="0" y="67787"/>
                </a:lnTo>
              </a:path>
            </a:pathLst>
          </a:custGeom>
          <a:ln w="13899">
            <a:solidFill>
              <a:srgbClr val="EFEFEF"/>
            </a:solidFill>
          </a:ln>
        </p:spPr>
        <p:txBody>
          <a:bodyPr wrap="square" lIns="0" tIns="0" rIns="0" bIns="0" rtlCol="0"/>
          <a:lstStyle/>
          <a:p>
            <a:endParaRPr/>
          </a:p>
        </p:txBody>
      </p:sp>
      <p:sp>
        <p:nvSpPr>
          <p:cNvPr id="39" name="object 39"/>
          <p:cNvSpPr/>
          <p:nvPr/>
        </p:nvSpPr>
        <p:spPr>
          <a:xfrm>
            <a:off x="5188294" y="4440863"/>
            <a:ext cx="0" cy="58579"/>
          </a:xfrm>
          <a:custGeom>
            <a:avLst/>
            <a:gdLst/>
            <a:ahLst/>
            <a:cxnLst/>
            <a:rect l="l" t="t" r="r" b="b"/>
            <a:pathLst>
              <a:path h="78104">
                <a:moveTo>
                  <a:pt x="0" y="0"/>
                </a:moveTo>
                <a:lnTo>
                  <a:pt x="0" y="77630"/>
                </a:lnTo>
              </a:path>
            </a:pathLst>
          </a:custGeom>
          <a:ln w="13899">
            <a:solidFill>
              <a:srgbClr val="EFEFEF"/>
            </a:solidFill>
          </a:ln>
        </p:spPr>
        <p:txBody>
          <a:bodyPr wrap="square" lIns="0" tIns="0" rIns="0" bIns="0" rtlCol="0"/>
          <a:lstStyle/>
          <a:p>
            <a:endParaRPr/>
          </a:p>
        </p:txBody>
      </p:sp>
      <p:sp>
        <p:nvSpPr>
          <p:cNvPr id="40" name="object 40"/>
          <p:cNvSpPr/>
          <p:nvPr/>
        </p:nvSpPr>
        <p:spPr>
          <a:xfrm>
            <a:off x="5188294" y="4224850"/>
            <a:ext cx="0" cy="66199"/>
          </a:xfrm>
          <a:custGeom>
            <a:avLst/>
            <a:gdLst/>
            <a:ahLst/>
            <a:cxnLst/>
            <a:rect l="l" t="t" r="r" b="b"/>
            <a:pathLst>
              <a:path h="88264">
                <a:moveTo>
                  <a:pt x="0" y="0"/>
                </a:moveTo>
                <a:lnTo>
                  <a:pt x="0" y="87764"/>
                </a:lnTo>
              </a:path>
            </a:pathLst>
          </a:custGeom>
          <a:ln w="13899">
            <a:solidFill>
              <a:srgbClr val="EFEFEF"/>
            </a:solidFill>
          </a:ln>
        </p:spPr>
        <p:txBody>
          <a:bodyPr wrap="square" lIns="0" tIns="0" rIns="0" bIns="0" rtlCol="0"/>
          <a:lstStyle/>
          <a:p>
            <a:endParaRPr/>
          </a:p>
        </p:txBody>
      </p:sp>
      <p:sp>
        <p:nvSpPr>
          <p:cNvPr id="41" name="object 41"/>
          <p:cNvSpPr/>
          <p:nvPr/>
        </p:nvSpPr>
        <p:spPr>
          <a:xfrm>
            <a:off x="5188294" y="4012790"/>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42" name="object 42"/>
          <p:cNvSpPr/>
          <p:nvPr/>
        </p:nvSpPr>
        <p:spPr>
          <a:xfrm>
            <a:off x="5188294" y="3804378"/>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43" name="object 43"/>
          <p:cNvSpPr/>
          <p:nvPr/>
        </p:nvSpPr>
        <p:spPr>
          <a:xfrm>
            <a:off x="5188294" y="3595965"/>
            <a:ext cx="0" cy="68104"/>
          </a:xfrm>
          <a:custGeom>
            <a:avLst/>
            <a:gdLst/>
            <a:ahLst/>
            <a:cxnLst/>
            <a:rect l="l" t="t" r="r" b="b"/>
            <a:pathLst>
              <a:path h="90804">
                <a:moveTo>
                  <a:pt x="0" y="0"/>
                </a:moveTo>
                <a:lnTo>
                  <a:pt x="0" y="90251"/>
                </a:lnTo>
              </a:path>
            </a:pathLst>
          </a:custGeom>
          <a:ln w="13899">
            <a:solidFill>
              <a:srgbClr val="EFEFEF"/>
            </a:solidFill>
          </a:ln>
        </p:spPr>
        <p:txBody>
          <a:bodyPr wrap="square" lIns="0" tIns="0" rIns="0" bIns="0" rtlCol="0"/>
          <a:lstStyle/>
          <a:p>
            <a:endParaRPr/>
          </a:p>
        </p:txBody>
      </p:sp>
      <p:sp>
        <p:nvSpPr>
          <p:cNvPr id="44" name="object 44"/>
          <p:cNvSpPr/>
          <p:nvPr/>
        </p:nvSpPr>
        <p:spPr>
          <a:xfrm>
            <a:off x="5188294" y="3387553"/>
            <a:ext cx="0" cy="60484"/>
          </a:xfrm>
          <a:custGeom>
            <a:avLst/>
            <a:gdLst/>
            <a:ahLst/>
            <a:cxnLst/>
            <a:rect l="l" t="t" r="r" b="b"/>
            <a:pathLst>
              <a:path h="80645">
                <a:moveTo>
                  <a:pt x="0" y="0"/>
                </a:moveTo>
                <a:lnTo>
                  <a:pt x="0" y="80409"/>
                </a:lnTo>
              </a:path>
            </a:pathLst>
          </a:custGeom>
          <a:ln w="13899">
            <a:solidFill>
              <a:srgbClr val="EFEFEF"/>
            </a:solidFill>
          </a:ln>
        </p:spPr>
        <p:txBody>
          <a:bodyPr wrap="square" lIns="0" tIns="0" rIns="0" bIns="0" rtlCol="0"/>
          <a:lstStyle/>
          <a:p>
            <a:endParaRPr/>
          </a:p>
        </p:txBody>
      </p:sp>
      <p:sp>
        <p:nvSpPr>
          <p:cNvPr id="45" name="object 45"/>
          <p:cNvSpPr/>
          <p:nvPr/>
        </p:nvSpPr>
        <p:spPr>
          <a:xfrm>
            <a:off x="5188294" y="3179141"/>
            <a:ext cx="0" cy="52864"/>
          </a:xfrm>
          <a:custGeom>
            <a:avLst/>
            <a:gdLst/>
            <a:ahLst/>
            <a:cxnLst/>
            <a:rect l="l" t="t" r="r" b="b"/>
            <a:pathLst>
              <a:path h="70485">
                <a:moveTo>
                  <a:pt x="0" y="0"/>
                </a:moveTo>
                <a:lnTo>
                  <a:pt x="0" y="70276"/>
                </a:lnTo>
              </a:path>
            </a:pathLst>
          </a:custGeom>
          <a:ln w="13899">
            <a:solidFill>
              <a:srgbClr val="EFEFEF"/>
            </a:solidFill>
          </a:ln>
        </p:spPr>
        <p:txBody>
          <a:bodyPr wrap="square" lIns="0" tIns="0" rIns="0" bIns="0" rtlCol="0"/>
          <a:lstStyle/>
          <a:p>
            <a:endParaRPr/>
          </a:p>
        </p:txBody>
      </p:sp>
      <p:sp>
        <p:nvSpPr>
          <p:cNvPr id="46" name="object 46"/>
          <p:cNvSpPr/>
          <p:nvPr/>
        </p:nvSpPr>
        <p:spPr>
          <a:xfrm>
            <a:off x="5188294" y="2970728"/>
            <a:ext cx="0" cy="45720"/>
          </a:xfrm>
          <a:custGeom>
            <a:avLst/>
            <a:gdLst/>
            <a:ahLst/>
            <a:cxnLst/>
            <a:rect l="l" t="t" r="r" b="b"/>
            <a:pathLst>
              <a:path h="60960">
                <a:moveTo>
                  <a:pt x="0" y="0"/>
                </a:moveTo>
                <a:lnTo>
                  <a:pt x="0" y="60434"/>
                </a:lnTo>
              </a:path>
            </a:pathLst>
          </a:custGeom>
          <a:ln w="13899">
            <a:solidFill>
              <a:srgbClr val="EFEFEF"/>
            </a:solidFill>
          </a:ln>
        </p:spPr>
        <p:txBody>
          <a:bodyPr wrap="square" lIns="0" tIns="0" rIns="0" bIns="0" rtlCol="0"/>
          <a:lstStyle/>
          <a:p>
            <a:endParaRPr/>
          </a:p>
        </p:txBody>
      </p:sp>
      <p:sp>
        <p:nvSpPr>
          <p:cNvPr id="47" name="object 47"/>
          <p:cNvSpPr/>
          <p:nvPr/>
        </p:nvSpPr>
        <p:spPr>
          <a:xfrm>
            <a:off x="5183081" y="2932710"/>
            <a:ext cx="10478" cy="0"/>
          </a:xfrm>
          <a:custGeom>
            <a:avLst/>
            <a:gdLst/>
            <a:ahLst/>
            <a:cxnLst/>
            <a:rect l="l" t="t" r="r" b="b"/>
            <a:pathLst>
              <a:path w="13970">
                <a:moveTo>
                  <a:pt x="0" y="0"/>
                </a:moveTo>
                <a:lnTo>
                  <a:pt x="13899" y="0"/>
                </a:lnTo>
              </a:path>
            </a:pathLst>
          </a:custGeom>
          <a:ln w="8751">
            <a:solidFill>
              <a:srgbClr val="EFEFEF"/>
            </a:solidFill>
          </a:ln>
        </p:spPr>
        <p:txBody>
          <a:bodyPr wrap="square" lIns="0" tIns="0" rIns="0" bIns="0" rtlCol="0"/>
          <a:lstStyle/>
          <a:p>
            <a:endParaRPr/>
          </a:p>
        </p:txBody>
      </p:sp>
      <p:sp>
        <p:nvSpPr>
          <p:cNvPr id="48" name="object 48"/>
          <p:cNvSpPr/>
          <p:nvPr/>
        </p:nvSpPr>
        <p:spPr>
          <a:xfrm>
            <a:off x="5188294" y="2762315"/>
            <a:ext cx="0" cy="38100"/>
          </a:xfrm>
          <a:custGeom>
            <a:avLst/>
            <a:gdLst/>
            <a:ahLst/>
            <a:cxnLst/>
            <a:rect l="l" t="t" r="r" b="b"/>
            <a:pathLst>
              <a:path h="50800">
                <a:moveTo>
                  <a:pt x="0" y="0"/>
                </a:moveTo>
                <a:lnTo>
                  <a:pt x="0" y="50298"/>
                </a:lnTo>
              </a:path>
            </a:pathLst>
          </a:custGeom>
          <a:ln w="13899">
            <a:solidFill>
              <a:srgbClr val="EFEFEF"/>
            </a:solidFill>
          </a:ln>
        </p:spPr>
        <p:txBody>
          <a:bodyPr wrap="square" lIns="0" tIns="0" rIns="0" bIns="0" rtlCol="0"/>
          <a:lstStyle/>
          <a:p>
            <a:endParaRPr/>
          </a:p>
        </p:txBody>
      </p:sp>
      <p:sp>
        <p:nvSpPr>
          <p:cNvPr id="49" name="object 49"/>
          <p:cNvSpPr/>
          <p:nvPr/>
        </p:nvSpPr>
        <p:spPr>
          <a:xfrm>
            <a:off x="5188294" y="2658109"/>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50" name="object 50"/>
          <p:cNvSpPr/>
          <p:nvPr/>
        </p:nvSpPr>
        <p:spPr>
          <a:xfrm>
            <a:off x="5947514" y="4950633"/>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51" name="object 51"/>
          <p:cNvSpPr/>
          <p:nvPr/>
        </p:nvSpPr>
        <p:spPr>
          <a:xfrm>
            <a:off x="5947514" y="4872669"/>
            <a:ext cx="0" cy="43339"/>
          </a:xfrm>
          <a:custGeom>
            <a:avLst/>
            <a:gdLst/>
            <a:ahLst/>
            <a:cxnLst/>
            <a:rect l="l" t="t" r="r" b="b"/>
            <a:pathLst>
              <a:path h="57785">
                <a:moveTo>
                  <a:pt x="0" y="0"/>
                </a:moveTo>
                <a:lnTo>
                  <a:pt x="0" y="57637"/>
                </a:lnTo>
              </a:path>
            </a:pathLst>
          </a:custGeom>
          <a:ln w="13899">
            <a:solidFill>
              <a:srgbClr val="EFEFEF"/>
            </a:solidFill>
          </a:ln>
        </p:spPr>
        <p:txBody>
          <a:bodyPr wrap="square" lIns="0" tIns="0" rIns="0" bIns="0" rtlCol="0"/>
          <a:lstStyle/>
          <a:p>
            <a:endParaRPr/>
          </a:p>
        </p:txBody>
      </p:sp>
      <p:sp>
        <p:nvSpPr>
          <p:cNvPr id="52" name="object 52"/>
          <p:cNvSpPr/>
          <p:nvPr/>
        </p:nvSpPr>
        <p:spPr>
          <a:xfrm>
            <a:off x="5942302" y="4742751"/>
            <a:ext cx="10478" cy="0"/>
          </a:xfrm>
          <a:custGeom>
            <a:avLst/>
            <a:gdLst/>
            <a:ahLst/>
            <a:cxnLst/>
            <a:rect l="l" t="t" r="r" b="b"/>
            <a:pathLst>
              <a:path w="13970">
                <a:moveTo>
                  <a:pt x="0" y="0"/>
                </a:moveTo>
                <a:lnTo>
                  <a:pt x="13899" y="0"/>
                </a:lnTo>
              </a:path>
            </a:pathLst>
          </a:custGeom>
          <a:ln w="3175">
            <a:solidFill>
              <a:srgbClr val="EFEFEF"/>
            </a:solidFill>
          </a:ln>
        </p:spPr>
        <p:txBody>
          <a:bodyPr wrap="square" lIns="0" tIns="0" rIns="0" bIns="0" rtlCol="0"/>
          <a:lstStyle/>
          <a:p>
            <a:endParaRPr/>
          </a:p>
        </p:txBody>
      </p:sp>
      <p:sp>
        <p:nvSpPr>
          <p:cNvPr id="53" name="object 53"/>
          <p:cNvSpPr/>
          <p:nvPr/>
        </p:nvSpPr>
        <p:spPr>
          <a:xfrm>
            <a:off x="5947514" y="4656657"/>
            <a:ext cx="0" cy="50959"/>
          </a:xfrm>
          <a:custGeom>
            <a:avLst/>
            <a:gdLst/>
            <a:ahLst/>
            <a:cxnLst/>
            <a:rect l="l" t="t" r="r" b="b"/>
            <a:pathLst>
              <a:path h="67945">
                <a:moveTo>
                  <a:pt x="0" y="0"/>
                </a:moveTo>
                <a:lnTo>
                  <a:pt x="0" y="67769"/>
                </a:lnTo>
              </a:path>
            </a:pathLst>
          </a:custGeom>
          <a:ln w="13899">
            <a:solidFill>
              <a:srgbClr val="EFEFEF"/>
            </a:solidFill>
          </a:ln>
        </p:spPr>
        <p:txBody>
          <a:bodyPr wrap="square" lIns="0" tIns="0" rIns="0" bIns="0" rtlCol="0"/>
          <a:lstStyle/>
          <a:p>
            <a:endParaRPr/>
          </a:p>
        </p:txBody>
      </p:sp>
      <p:sp>
        <p:nvSpPr>
          <p:cNvPr id="54" name="object 54"/>
          <p:cNvSpPr/>
          <p:nvPr/>
        </p:nvSpPr>
        <p:spPr>
          <a:xfrm>
            <a:off x="5947514" y="4440863"/>
            <a:ext cx="0" cy="58579"/>
          </a:xfrm>
          <a:custGeom>
            <a:avLst/>
            <a:gdLst/>
            <a:ahLst/>
            <a:cxnLst/>
            <a:rect l="l" t="t" r="r" b="b"/>
            <a:pathLst>
              <a:path h="78104">
                <a:moveTo>
                  <a:pt x="0" y="0"/>
                </a:moveTo>
                <a:lnTo>
                  <a:pt x="0" y="77613"/>
                </a:lnTo>
              </a:path>
            </a:pathLst>
          </a:custGeom>
          <a:ln w="13899">
            <a:solidFill>
              <a:srgbClr val="EFEFEF"/>
            </a:solidFill>
          </a:ln>
        </p:spPr>
        <p:txBody>
          <a:bodyPr wrap="square" lIns="0" tIns="0" rIns="0" bIns="0" rtlCol="0"/>
          <a:lstStyle/>
          <a:p>
            <a:endParaRPr/>
          </a:p>
        </p:txBody>
      </p:sp>
      <p:sp>
        <p:nvSpPr>
          <p:cNvPr id="55" name="object 55"/>
          <p:cNvSpPr/>
          <p:nvPr/>
        </p:nvSpPr>
        <p:spPr>
          <a:xfrm>
            <a:off x="5947514" y="4224850"/>
            <a:ext cx="0" cy="66199"/>
          </a:xfrm>
          <a:custGeom>
            <a:avLst/>
            <a:gdLst/>
            <a:ahLst/>
            <a:cxnLst/>
            <a:rect l="l" t="t" r="r" b="b"/>
            <a:pathLst>
              <a:path h="88264">
                <a:moveTo>
                  <a:pt x="0" y="0"/>
                </a:moveTo>
                <a:lnTo>
                  <a:pt x="0" y="87746"/>
                </a:lnTo>
              </a:path>
            </a:pathLst>
          </a:custGeom>
          <a:ln w="13899">
            <a:solidFill>
              <a:srgbClr val="EFEFEF"/>
            </a:solidFill>
          </a:ln>
        </p:spPr>
        <p:txBody>
          <a:bodyPr wrap="square" lIns="0" tIns="0" rIns="0" bIns="0" rtlCol="0"/>
          <a:lstStyle/>
          <a:p>
            <a:endParaRPr/>
          </a:p>
        </p:txBody>
      </p:sp>
      <p:sp>
        <p:nvSpPr>
          <p:cNvPr id="56" name="object 56"/>
          <p:cNvSpPr/>
          <p:nvPr/>
        </p:nvSpPr>
        <p:spPr>
          <a:xfrm>
            <a:off x="5947514" y="4012777"/>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57" name="object 57"/>
          <p:cNvSpPr/>
          <p:nvPr/>
        </p:nvSpPr>
        <p:spPr>
          <a:xfrm>
            <a:off x="5947514" y="3804364"/>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58" name="object 58"/>
          <p:cNvSpPr/>
          <p:nvPr/>
        </p:nvSpPr>
        <p:spPr>
          <a:xfrm>
            <a:off x="5947514" y="3595953"/>
            <a:ext cx="0" cy="68104"/>
          </a:xfrm>
          <a:custGeom>
            <a:avLst/>
            <a:gdLst/>
            <a:ahLst/>
            <a:cxnLst/>
            <a:rect l="l" t="t" r="r" b="b"/>
            <a:pathLst>
              <a:path h="90804">
                <a:moveTo>
                  <a:pt x="0" y="0"/>
                </a:moveTo>
                <a:lnTo>
                  <a:pt x="0" y="90269"/>
                </a:lnTo>
              </a:path>
            </a:pathLst>
          </a:custGeom>
          <a:ln w="13899">
            <a:solidFill>
              <a:srgbClr val="EFEFEF"/>
            </a:solidFill>
          </a:ln>
        </p:spPr>
        <p:txBody>
          <a:bodyPr wrap="square" lIns="0" tIns="0" rIns="0" bIns="0" rtlCol="0"/>
          <a:lstStyle/>
          <a:p>
            <a:endParaRPr/>
          </a:p>
        </p:txBody>
      </p:sp>
      <p:sp>
        <p:nvSpPr>
          <p:cNvPr id="59" name="object 59"/>
          <p:cNvSpPr/>
          <p:nvPr/>
        </p:nvSpPr>
        <p:spPr>
          <a:xfrm>
            <a:off x="5947514" y="3387540"/>
            <a:ext cx="0" cy="60484"/>
          </a:xfrm>
          <a:custGeom>
            <a:avLst/>
            <a:gdLst/>
            <a:ahLst/>
            <a:cxnLst/>
            <a:rect l="l" t="t" r="r" b="b"/>
            <a:pathLst>
              <a:path h="80645">
                <a:moveTo>
                  <a:pt x="0" y="0"/>
                </a:moveTo>
                <a:lnTo>
                  <a:pt x="0" y="80427"/>
                </a:lnTo>
              </a:path>
            </a:pathLst>
          </a:custGeom>
          <a:ln w="13899">
            <a:solidFill>
              <a:srgbClr val="EFEFEF"/>
            </a:solidFill>
          </a:ln>
        </p:spPr>
        <p:txBody>
          <a:bodyPr wrap="square" lIns="0" tIns="0" rIns="0" bIns="0" rtlCol="0"/>
          <a:lstStyle/>
          <a:p>
            <a:endParaRPr/>
          </a:p>
        </p:txBody>
      </p:sp>
      <p:sp>
        <p:nvSpPr>
          <p:cNvPr id="60" name="object 60"/>
          <p:cNvSpPr/>
          <p:nvPr/>
        </p:nvSpPr>
        <p:spPr>
          <a:xfrm>
            <a:off x="5947514" y="3179127"/>
            <a:ext cx="0" cy="52864"/>
          </a:xfrm>
          <a:custGeom>
            <a:avLst/>
            <a:gdLst/>
            <a:ahLst/>
            <a:cxnLst/>
            <a:rect l="l" t="t" r="r" b="b"/>
            <a:pathLst>
              <a:path h="70485">
                <a:moveTo>
                  <a:pt x="0" y="0"/>
                </a:moveTo>
                <a:lnTo>
                  <a:pt x="0" y="70293"/>
                </a:lnTo>
              </a:path>
            </a:pathLst>
          </a:custGeom>
          <a:ln w="13899">
            <a:solidFill>
              <a:srgbClr val="EFEFEF"/>
            </a:solidFill>
          </a:ln>
        </p:spPr>
        <p:txBody>
          <a:bodyPr wrap="square" lIns="0" tIns="0" rIns="0" bIns="0" rtlCol="0"/>
          <a:lstStyle/>
          <a:p>
            <a:endParaRPr/>
          </a:p>
        </p:txBody>
      </p:sp>
      <p:sp>
        <p:nvSpPr>
          <p:cNvPr id="61" name="object 61"/>
          <p:cNvSpPr/>
          <p:nvPr/>
        </p:nvSpPr>
        <p:spPr>
          <a:xfrm>
            <a:off x="5947514" y="2970715"/>
            <a:ext cx="0" cy="45720"/>
          </a:xfrm>
          <a:custGeom>
            <a:avLst/>
            <a:gdLst/>
            <a:ahLst/>
            <a:cxnLst/>
            <a:rect l="l" t="t" r="r" b="b"/>
            <a:pathLst>
              <a:path h="60960">
                <a:moveTo>
                  <a:pt x="0" y="0"/>
                </a:moveTo>
                <a:lnTo>
                  <a:pt x="0" y="60451"/>
                </a:lnTo>
              </a:path>
            </a:pathLst>
          </a:custGeom>
          <a:ln w="13899">
            <a:solidFill>
              <a:srgbClr val="EFEFEF"/>
            </a:solidFill>
          </a:ln>
        </p:spPr>
        <p:txBody>
          <a:bodyPr wrap="square" lIns="0" tIns="0" rIns="0" bIns="0" rtlCol="0"/>
          <a:lstStyle/>
          <a:p>
            <a:endParaRPr/>
          </a:p>
        </p:txBody>
      </p:sp>
      <p:sp>
        <p:nvSpPr>
          <p:cNvPr id="62" name="object 62"/>
          <p:cNvSpPr/>
          <p:nvPr/>
        </p:nvSpPr>
        <p:spPr>
          <a:xfrm>
            <a:off x="5942302" y="2932703"/>
            <a:ext cx="10478" cy="0"/>
          </a:xfrm>
          <a:custGeom>
            <a:avLst/>
            <a:gdLst/>
            <a:ahLst/>
            <a:cxnLst/>
            <a:rect l="l" t="t" r="r" b="b"/>
            <a:pathLst>
              <a:path w="13970">
                <a:moveTo>
                  <a:pt x="0" y="0"/>
                </a:moveTo>
                <a:lnTo>
                  <a:pt x="13899" y="0"/>
                </a:lnTo>
              </a:path>
            </a:pathLst>
          </a:custGeom>
          <a:ln w="8733">
            <a:solidFill>
              <a:srgbClr val="EFEFEF"/>
            </a:solidFill>
          </a:ln>
        </p:spPr>
        <p:txBody>
          <a:bodyPr wrap="square" lIns="0" tIns="0" rIns="0" bIns="0" rtlCol="0"/>
          <a:lstStyle/>
          <a:p>
            <a:endParaRPr/>
          </a:p>
        </p:txBody>
      </p:sp>
      <p:sp>
        <p:nvSpPr>
          <p:cNvPr id="63" name="object 63"/>
          <p:cNvSpPr/>
          <p:nvPr/>
        </p:nvSpPr>
        <p:spPr>
          <a:xfrm>
            <a:off x="5947514" y="2762302"/>
            <a:ext cx="0" cy="38100"/>
          </a:xfrm>
          <a:custGeom>
            <a:avLst/>
            <a:gdLst/>
            <a:ahLst/>
            <a:cxnLst/>
            <a:rect l="l" t="t" r="r" b="b"/>
            <a:pathLst>
              <a:path h="50800">
                <a:moveTo>
                  <a:pt x="0" y="0"/>
                </a:moveTo>
                <a:lnTo>
                  <a:pt x="0" y="50316"/>
                </a:lnTo>
              </a:path>
            </a:pathLst>
          </a:custGeom>
          <a:ln w="13899">
            <a:solidFill>
              <a:srgbClr val="EFEFEF"/>
            </a:solidFill>
          </a:ln>
        </p:spPr>
        <p:txBody>
          <a:bodyPr wrap="square" lIns="0" tIns="0" rIns="0" bIns="0" rtlCol="0"/>
          <a:lstStyle/>
          <a:p>
            <a:endParaRPr/>
          </a:p>
        </p:txBody>
      </p:sp>
      <p:sp>
        <p:nvSpPr>
          <p:cNvPr id="64" name="object 64"/>
          <p:cNvSpPr/>
          <p:nvPr/>
        </p:nvSpPr>
        <p:spPr>
          <a:xfrm>
            <a:off x="5947514" y="2658096"/>
            <a:ext cx="0" cy="69533"/>
          </a:xfrm>
          <a:custGeom>
            <a:avLst/>
            <a:gdLst/>
            <a:ahLst/>
            <a:cxnLst/>
            <a:rect l="l" t="t" r="r" b="b"/>
            <a:pathLst>
              <a:path h="92710">
                <a:moveTo>
                  <a:pt x="0" y="92627"/>
                </a:moveTo>
                <a:lnTo>
                  <a:pt x="0" y="0"/>
                </a:lnTo>
              </a:path>
            </a:pathLst>
          </a:custGeom>
          <a:ln w="13899">
            <a:solidFill>
              <a:srgbClr val="EFEFEF"/>
            </a:solidFill>
          </a:ln>
        </p:spPr>
        <p:txBody>
          <a:bodyPr wrap="square" lIns="0" tIns="0" rIns="0" bIns="0" rtlCol="0"/>
          <a:lstStyle/>
          <a:p>
            <a:endParaRPr/>
          </a:p>
        </p:txBody>
      </p:sp>
      <p:sp>
        <p:nvSpPr>
          <p:cNvPr id="65" name="object 65"/>
          <p:cNvSpPr/>
          <p:nvPr/>
        </p:nvSpPr>
        <p:spPr>
          <a:xfrm>
            <a:off x="6706735" y="2658083"/>
            <a:ext cx="0" cy="2362200"/>
          </a:xfrm>
          <a:custGeom>
            <a:avLst/>
            <a:gdLst/>
            <a:ahLst/>
            <a:cxnLst/>
            <a:rect l="l" t="t" r="r" b="b"/>
            <a:pathLst>
              <a:path h="3149600">
                <a:moveTo>
                  <a:pt x="0" y="0"/>
                </a:moveTo>
                <a:lnTo>
                  <a:pt x="0" y="3149343"/>
                </a:lnTo>
              </a:path>
            </a:pathLst>
          </a:custGeom>
          <a:ln w="13899">
            <a:solidFill>
              <a:srgbClr val="EFEFEF"/>
            </a:solidFill>
            <a:prstDash val="sysDash"/>
          </a:ln>
        </p:spPr>
        <p:txBody>
          <a:bodyPr wrap="square" lIns="0" tIns="0" rIns="0" bIns="0" rtlCol="0"/>
          <a:lstStyle/>
          <a:p>
            <a:endParaRPr/>
          </a:p>
        </p:txBody>
      </p:sp>
      <p:grpSp>
        <p:nvGrpSpPr>
          <p:cNvPr id="66" name="object 66"/>
          <p:cNvGrpSpPr/>
          <p:nvPr/>
        </p:nvGrpSpPr>
        <p:grpSpPr>
          <a:xfrm>
            <a:off x="2910416" y="4743278"/>
            <a:ext cx="3796665" cy="129540"/>
            <a:chOff x="3880554" y="5181371"/>
            <a:chExt cx="5062220" cy="172720"/>
          </a:xfrm>
        </p:grpSpPr>
        <p:sp>
          <p:nvSpPr>
            <p:cNvPr id="67" name="object 67"/>
            <p:cNvSpPr/>
            <p:nvPr/>
          </p:nvSpPr>
          <p:spPr>
            <a:xfrm>
              <a:off x="3880554" y="5181375"/>
              <a:ext cx="4967605" cy="172720"/>
            </a:xfrm>
            <a:custGeom>
              <a:avLst/>
              <a:gdLst/>
              <a:ahLst/>
              <a:cxnLst/>
              <a:rect l="l" t="t" r="r" b="b"/>
              <a:pathLst>
                <a:path w="4967605" h="172720">
                  <a:moveTo>
                    <a:pt x="4967363" y="172517"/>
                  </a:moveTo>
                  <a:lnTo>
                    <a:pt x="0" y="172517"/>
                  </a:lnTo>
                  <a:lnTo>
                    <a:pt x="0" y="0"/>
                  </a:lnTo>
                  <a:lnTo>
                    <a:pt x="4967363" y="0"/>
                  </a:lnTo>
                  <a:lnTo>
                    <a:pt x="4967363" y="172517"/>
                  </a:lnTo>
                  <a:close/>
                </a:path>
              </a:pathLst>
            </a:custGeom>
            <a:solidFill>
              <a:srgbClr val="80C080"/>
            </a:solidFill>
          </p:spPr>
          <p:txBody>
            <a:bodyPr wrap="square" lIns="0" tIns="0" rIns="0" bIns="0" rtlCol="0"/>
            <a:lstStyle/>
            <a:p>
              <a:endParaRPr/>
            </a:p>
          </p:txBody>
        </p:sp>
        <p:sp>
          <p:nvSpPr>
            <p:cNvPr id="68" name="object 68"/>
            <p:cNvSpPr/>
            <p:nvPr/>
          </p:nvSpPr>
          <p:spPr>
            <a:xfrm>
              <a:off x="3885188" y="5186006"/>
              <a:ext cx="4958715" cy="163830"/>
            </a:xfrm>
            <a:custGeom>
              <a:avLst/>
              <a:gdLst/>
              <a:ahLst/>
              <a:cxnLst/>
              <a:rect l="l" t="t" r="r" b="b"/>
              <a:pathLst>
                <a:path w="4958715" h="163829">
                  <a:moveTo>
                    <a:pt x="0" y="0"/>
                  </a:moveTo>
                  <a:lnTo>
                    <a:pt x="4958095" y="0"/>
                  </a:lnTo>
                  <a:lnTo>
                    <a:pt x="4958095" y="163254"/>
                  </a:lnTo>
                  <a:lnTo>
                    <a:pt x="0" y="163254"/>
                  </a:lnTo>
                  <a:lnTo>
                    <a:pt x="0" y="0"/>
                  </a:lnTo>
                  <a:close/>
                </a:path>
              </a:pathLst>
            </a:custGeom>
            <a:ln w="9264">
              <a:solidFill>
                <a:srgbClr val="80C080"/>
              </a:solidFill>
            </a:ln>
          </p:spPr>
          <p:txBody>
            <a:bodyPr wrap="square" lIns="0" tIns="0" rIns="0" bIns="0" rtlCol="0"/>
            <a:lstStyle/>
            <a:p>
              <a:endParaRPr/>
            </a:p>
          </p:txBody>
        </p:sp>
        <p:sp>
          <p:nvSpPr>
            <p:cNvPr id="69" name="object 69"/>
            <p:cNvSpPr/>
            <p:nvPr/>
          </p:nvSpPr>
          <p:spPr>
            <a:xfrm>
              <a:off x="8847916" y="5181373"/>
              <a:ext cx="94615" cy="172720"/>
            </a:xfrm>
            <a:custGeom>
              <a:avLst/>
              <a:gdLst/>
              <a:ahLst/>
              <a:cxnLst/>
              <a:rect l="l" t="t" r="r" b="b"/>
              <a:pathLst>
                <a:path w="94615" h="172720">
                  <a:moveTo>
                    <a:pt x="94396" y="172517"/>
                  </a:moveTo>
                  <a:lnTo>
                    <a:pt x="0" y="172517"/>
                  </a:lnTo>
                  <a:lnTo>
                    <a:pt x="0" y="0"/>
                  </a:lnTo>
                  <a:lnTo>
                    <a:pt x="94396" y="0"/>
                  </a:lnTo>
                  <a:lnTo>
                    <a:pt x="94396" y="172517"/>
                  </a:lnTo>
                  <a:close/>
                </a:path>
              </a:pathLst>
            </a:custGeom>
            <a:solidFill>
              <a:srgbClr val="FF4D4D"/>
            </a:solidFill>
          </p:spPr>
          <p:txBody>
            <a:bodyPr wrap="square" lIns="0" tIns="0" rIns="0" bIns="0" rtlCol="0"/>
            <a:lstStyle/>
            <a:p>
              <a:endParaRPr/>
            </a:p>
          </p:txBody>
        </p:sp>
        <p:sp>
          <p:nvSpPr>
            <p:cNvPr id="70" name="object 70"/>
            <p:cNvSpPr/>
            <p:nvPr/>
          </p:nvSpPr>
          <p:spPr>
            <a:xfrm>
              <a:off x="8852549" y="5186004"/>
              <a:ext cx="85725" cy="163830"/>
            </a:xfrm>
            <a:custGeom>
              <a:avLst/>
              <a:gdLst/>
              <a:ahLst/>
              <a:cxnLst/>
              <a:rect l="l" t="t" r="r" b="b"/>
              <a:pathLst>
                <a:path w="85725" h="163829">
                  <a:moveTo>
                    <a:pt x="0" y="0"/>
                  </a:moveTo>
                  <a:lnTo>
                    <a:pt x="85130" y="0"/>
                  </a:lnTo>
                  <a:lnTo>
                    <a:pt x="85130" y="163254"/>
                  </a:lnTo>
                  <a:lnTo>
                    <a:pt x="0" y="163254"/>
                  </a:lnTo>
                  <a:lnTo>
                    <a:pt x="0" y="0"/>
                  </a:lnTo>
                  <a:close/>
                </a:path>
              </a:pathLst>
            </a:custGeom>
            <a:ln w="9265">
              <a:solidFill>
                <a:srgbClr val="FF4D4D"/>
              </a:solidFill>
            </a:ln>
          </p:spPr>
          <p:txBody>
            <a:bodyPr wrap="square" lIns="0" tIns="0" rIns="0" bIns="0" rtlCol="0"/>
            <a:lstStyle/>
            <a:p>
              <a:endParaRPr/>
            </a:p>
          </p:txBody>
        </p:sp>
      </p:grpSp>
      <p:grpSp>
        <p:nvGrpSpPr>
          <p:cNvPr id="71" name="object 71"/>
          <p:cNvGrpSpPr/>
          <p:nvPr/>
        </p:nvGrpSpPr>
        <p:grpSpPr>
          <a:xfrm>
            <a:off x="2910416" y="4527484"/>
            <a:ext cx="3796665" cy="129540"/>
            <a:chOff x="3880554" y="4893645"/>
            <a:chExt cx="5062220" cy="172720"/>
          </a:xfrm>
        </p:grpSpPr>
        <p:sp>
          <p:nvSpPr>
            <p:cNvPr id="72" name="object 72"/>
            <p:cNvSpPr/>
            <p:nvPr/>
          </p:nvSpPr>
          <p:spPr>
            <a:xfrm>
              <a:off x="3880554" y="4893647"/>
              <a:ext cx="4893945" cy="172720"/>
            </a:xfrm>
            <a:custGeom>
              <a:avLst/>
              <a:gdLst/>
              <a:ahLst/>
              <a:cxnLst/>
              <a:rect l="l" t="t" r="r" b="b"/>
              <a:pathLst>
                <a:path w="4893945" h="172720">
                  <a:moveTo>
                    <a:pt x="4893526" y="172229"/>
                  </a:moveTo>
                  <a:lnTo>
                    <a:pt x="0" y="172229"/>
                  </a:lnTo>
                  <a:lnTo>
                    <a:pt x="0" y="0"/>
                  </a:lnTo>
                  <a:lnTo>
                    <a:pt x="4893526" y="0"/>
                  </a:lnTo>
                  <a:lnTo>
                    <a:pt x="4893526" y="172229"/>
                  </a:lnTo>
                  <a:close/>
                </a:path>
              </a:pathLst>
            </a:custGeom>
            <a:solidFill>
              <a:srgbClr val="80C080"/>
            </a:solidFill>
          </p:spPr>
          <p:txBody>
            <a:bodyPr wrap="square" lIns="0" tIns="0" rIns="0" bIns="0" rtlCol="0"/>
            <a:lstStyle/>
            <a:p>
              <a:endParaRPr/>
            </a:p>
          </p:txBody>
        </p:sp>
        <p:sp>
          <p:nvSpPr>
            <p:cNvPr id="73" name="object 73"/>
            <p:cNvSpPr/>
            <p:nvPr/>
          </p:nvSpPr>
          <p:spPr>
            <a:xfrm>
              <a:off x="3885188" y="4898279"/>
              <a:ext cx="4884420" cy="163195"/>
            </a:xfrm>
            <a:custGeom>
              <a:avLst/>
              <a:gdLst/>
              <a:ahLst/>
              <a:cxnLst/>
              <a:rect l="l" t="t" r="r" b="b"/>
              <a:pathLst>
                <a:path w="4884420" h="163195">
                  <a:moveTo>
                    <a:pt x="0" y="0"/>
                  </a:moveTo>
                  <a:lnTo>
                    <a:pt x="4884259" y="0"/>
                  </a:lnTo>
                  <a:lnTo>
                    <a:pt x="4884259" y="162964"/>
                  </a:lnTo>
                  <a:lnTo>
                    <a:pt x="0" y="162964"/>
                  </a:lnTo>
                  <a:lnTo>
                    <a:pt x="0" y="0"/>
                  </a:lnTo>
                  <a:close/>
                </a:path>
              </a:pathLst>
            </a:custGeom>
            <a:ln w="9264">
              <a:solidFill>
                <a:srgbClr val="80C080"/>
              </a:solidFill>
            </a:ln>
          </p:spPr>
          <p:txBody>
            <a:bodyPr wrap="square" lIns="0" tIns="0" rIns="0" bIns="0" rtlCol="0"/>
            <a:lstStyle/>
            <a:p>
              <a:endParaRPr/>
            </a:p>
          </p:txBody>
        </p:sp>
        <p:sp>
          <p:nvSpPr>
            <p:cNvPr id="74" name="object 74"/>
            <p:cNvSpPr/>
            <p:nvPr/>
          </p:nvSpPr>
          <p:spPr>
            <a:xfrm>
              <a:off x="8774081" y="4893645"/>
              <a:ext cx="168275" cy="172720"/>
            </a:xfrm>
            <a:custGeom>
              <a:avLst/>
              <a:gdLst/>
              <a:ahLst/>
              <a:cxnLst/>
              <a:rect l="l" t="t" r="r" b="b"/>
              <a:pathLst>
                <a:path w="168275" h="172720">
                  <a:moveTo>
                    <a:pt x="168230" y="172229"/>
                  </a:moveTo>
                  <a:lnTo>
                    <a:pt x="0" y="172229"/>
                  </a:lnTo>
                  <a:lnTo>
                    <a:pt x="0" y="0"/>
                  </a:lnTo>
                  <a:lnTo>
                    <a:pt x="168230" y="0"/>
                  </a:lnTo>
                  <a:lnTo>
                    <a:pt x="168230" y="172229"/>
                  </a:lnTo>
                  <a:close/>
                </a:path>
              </a:pathLst>
            </a:custGeom>
            <a:solidFill>
              <a:srgbClr val="FF4D4D"/>
            </a:solidFill>
          </p:spPr>
          <p:txBody>
            <a:bodyPr wrap="square" lIns="0" tIns="0" rIns="0" bIns="0" rtlCol="0"/>
            <a:lstStyle/>
            <a:p>
              <a:endParaRPr/>
            </a:p>
          </p:txBody>
        </p:sp>
        <p:sp>
          <p:nvSpPr>
            <p:cNvPr id="75" name="object 75"/>
            <p:cNvSpPr/>
            <p:nvPr/>
          </p:nvSpPr>
          <p:spPr>
            <a:xfrm>
              <a:off x="8778713" y="4898277"/>
              <a:ext cx="159385" cy="163195"/>
            </a:xfrm>
            <a:custGeom>
              <a:avLst/>
              <a:gdLst/>
              <a:ahLst/>
              <a:cxnLst/>
              <a:rect l="l" t="t" r="r" b="b"/>
              <a:pathLst>
                <a:path w="159384" h="163195">
                  <a:moveTo>
                    <a:pt x="0" y="0"/>
                  </a:moveTo>
                  <a:lnTo>
                    <a:pt x="158966" y="0"/>
                  </a:lnTo>
                  <a:lnTo>
                    <a:pt x="158966" y="162964"/>
                  </a:lnTo>
                  <a:lnTo>
                    <a:pt x="0" y="162964"/>
                  </a:lnTo>
                  <a:lnTo>
                    <a:pt x="0" y="0"/>
                  </a:lnTo>
                  <a:close/>
                </a:path>
              </a:pathLst>
            </a:custGeom>
            <a:ln w="9265">
              <a:solidFill>
                <a:srgbClr val="FF4D4D"/>
              </a:solidFill>
            </a:ln>
          </p:spPr>
          <p:txBody>
            <a:bodyPr wrap="square" lIns="0" tIns="0" rIns="0" bIns="0" rtlCol="0"/>
            <a:lstStyle/>
            <a:p>
              <a:endParaRPr/>
            </a:p>
          </p:txBody>
        </p:sp>
      </p:grpSp>
      <p:grpSp>
        <p:nvGrpSpPr>
          <p:cNvPr id="76" name="object 76"/>
          <p:cNvGrpSpPr/>
          <p:nvPr/>
        </p:nvGrpSpPr>
        <p:grpSpPr>
          <a:xfrm>
            <a:off x="2910416" y="4311473"/>
            <a:ext cx="3796665" cy="129540"/>
            <a:chOff x="3880554" y="4605630"/>
            <a:chExt cx="5062220" cy="172720"/>
          </a:xfrm>
        </p:grpSpPr>
        <p:sp>
          <p:nvSpPr>
            <p:cNvPr id="77" name="object 77"/>
            <p:cNvSpPr/>
            <p:nvPr/>
          </p:nvSpPr>
          <p:spPr>
            <a:xfrm>
              <a:off x="3880554" y="4605633"/>
              <a:ext cx="4631690" cy="172720"/>
            </a:xfrm>
            <a:custGeom>
              <a:avLst/>
              <a:gdLst/>
              <a:ahLst/>
              <a:cxnLst/>
              <a:rect l="l" t="t" r="r" b="b"/>
              <a:pathLst>
                <a:path w="4631690" h="172720">
                  <a:moveTo>
                    <a:pt x="4631477" y="172517"/>
                  </a:moveTo>
                  <a:lnTo>
                    <a:pt x="0" y="172517"/>
                  </a:lnTo>
                  <a:lnTo>
                    <a:pt x="0" y="0"/>
                  </a:lnTo>
                  <a:lnTo>
                    <a:pt x="4631477" y="0"/>
                  </a:lnTo>
                  <a:lnTo>
                    <a:pt x="4631477" y="172517"/>
                  </a:lnTo>
                  <a:close/>
                </a:path>
              </a:pathLst>
            </a:custGeom>
            <a:solidFill>
              <a:srgbClr val="80C080"/>
            </a:solidFill>
          </p:spPr>
          <p:txBody>
            <a:bodyPr wrap="square" lIns="0" tIns="0" rIns="0" bIns="0" rtlCol="0"/>
            <a:lstStyle/>
            <a:p>
              <a:endParaRPr/>
            </a:p>
          </p:txBody>
        </p:sp>
        <p:sp>
          <p:nvSpPr>
            <p:cNvPr id="78" name="object 78"/>
            <p:cNvSpPr/>
            <p:nvPr/>
          </p:nvSpPr>
          <p:spPr>
            <a:xfrm>
              <a:off x="3885188" y="4610263"/>
              <a:ext cx="4622800" cy="163830"/>
            </a:xfrm>
            <a:custGeom>
              <a:avLst/>
              <a:gdLst/>
              <a:ahLst/>
              <a:cxnLst/>
              <a:rect l="l" t="t" r="r" b="b"/>
              <a:pathLst>
                <a:path w="4622800" h="163829">
                  <a:moveTo>
                    <a:pt x="0" y="0"/>
                  </a:moveTo>
                  <a:lnTo>
                    <a:pt x="4622209" y="0"/>
                  </a:lnTo>
                  <a:lnTo>
                    <a:pt x="4622209" y="163254"/>
                  </a:lnTo>
                  <a:lnTo>
                    <a:pt x="0" y="163254"/>
                  </a:lnTo>
                  <a:lnTo>
                    <a:pt x="0" y="0"/>
                  </a:lnTo>
                  <a:close/>
                </a:path>
              </a:pathLst>
            </a:custGeom>
            <a:ln w="9264">
              <a:solidFill>
                <a:srgbClr val="80C080"/>
              </a:solidFill>
            </a:ln>
          </p:spPr>
          <p:txBody>
            <a:bodyPr wrap="square" lIns="0" tIns="0" rIns="0" bIns="0" rtlCol="0"/>
            <a:lstStyle/>
            <a:p>
              <a:endParaRPr/>
            </a:p>
          </p:txBody>
        </p:sp>
        <p:sp>
          <p:nvSpPr>
            <p:cNvPr id="79" name="object 79"/>
            <p:cNvSpPr/>
            <p:nvPr/>
          </p:nvSpPr>
          <p:spPr>
            <a:xfrm>
              <a:off x="8512031" y="4605631"/>
              <a:ext cx="430530" cy="172720"/>
            </a:xfrm>
            <a:custGeom>
              <a:avLst/>
              <a:gdLst/>
              <a:ahLst/>
              <a:cxnLst/>
              <a:rect l="l" t="t" r="r" b="b"/>
              <a:pathLst>
                <a:path w="430529" h="172720">
                  <a:moveTo>
                    <a:pt x="430281" y="172517"/>
                  </a:moveTo>
                  <a:lnTo>
                    <a:pt x="0" y="172517"/>
                  </a:lnTo>
                  <a:lnTo>
                    <a:pt x="0" y="0"/>
                  </a:lnTo>
                  <a:lnTo>
                    <a:pt x="430281" y="0"/>
                  </a:lnTo>
                  <a:lnTo>
                    <a:pt x="430281" y="172517"/>
                  </a:lnTo>
                  <a:close/>
                </a:path>
              </a:pathLst>
            </a:custGeom>
            <a:solidFill>
              <a:srgbClr val="FF4D4D"/>
            </a:solidFill>
          </p:spPr>
          <p:txBody>
            <a:bodyPr wrap="square" lIns="0" tIns="0" rIns="0" bIns="0" rtlCol="0"/>
            <a:lstStyle/>
            <a:p>
              <a:endParaRPr/>
            </a:p>
          </p:txBody>
        </p:sp>
        <p:sp>
          <p:nvSpPr>
            <p:cNvPr id="80" name="object 80"/>
            <p:cNvSpPr/>
            <p:nvPr/>
          </p:nvSpPr>
          <p:spPr>
            <a:xfrm>
              <a:off x="8516663" y="4610262"/>
              <a:ext cx="421640" cy="163830"/>
            </a:xfrm>
            <a:custGeom>
              <a:avLst/>
              <a:gdLst/>
              <a:ahLst/>
              <a:cxnLst/>
              <a:rect l="l" t="t" r="r" b="b"/>
              <a:pathLst>
                <a:path w="421640" h="163829">
                  <a:moveTo>
                    <a:pt x="0" y="0"/>
                  </a:moveTo>
                  <a:lnTo>
                    <a:pt x="421017" y="0"/>
                  </a:lnTo>
                  <a:lnTo>
                    <a:pt x="421017" y="163254"/>
                  </a:lnTo>
                  <a:lnTo>
                    <a:pt x="0" y="163254"/>
                  </a:lnTo>
                  <a:lnTo>
                    <a:pt x="0" y="0"/>
                  </a:lnTo>
                  <a:close/>
                </a:path>
              </a:pathLst>
            </a:custGeom>
            <a:ln w="9264">
              <a:solidFill>
                <a:srgbClr val="FF4D4D"/>
              </a:solidFill>
            </a:ln>
          </p:spPr>
          <p:txBody>
            <a:bodyPr wrap="square" lIns="0" tIns="0" rIns="0" bIns="0" rtlCol="0"/>
            <a:lstStyle/>
            <a:p>
              <a:endParaRPr/>
            </a:p>
          </p:txBody>
        </p:sp>
      </p:grpSp>
      <p:grpSp>
        <p:nvGrpSpPr>
          <p:cNvPr id="81" name="object 81"/>
          <p:cNvGrpSpPr/>
          <p:nvPr/>
        </p:nvGrpSpPr>
        <p:grpSpPr>
          <a:xfrm>
            <a:off x="2910416" y="4095677"/>
            <a:ext cx="3796665" cy="129540"/>
            <a:chOff x="3880554" y="4317903"/>
            <a:chExt cx="5062220" cy="172720"/>
          </a:xfrm>
        </p:grpSpPr>
        <p:sp>
          <p:nvSpPr>
            <p:cNvPr id="82" name="object 82"/>
            <p:cNvSpPr/>
            <p:nvPr/>
          </p:nvSpPr>
          <p:spPr>
            <a:xfrm>
              <a:off x="3880554" y="4317905"/>
              <a:ext cx="4565650" cy="172720"/>
            </a:xfrm>
            <a:custGeom>
              <a:avLst/>
              <a:gdLst/>
              <a:ahLst/>
              <a:cxnLst/>
              <a:rect l="l" t="t" r="r" b="b"/>
              <a:pathLst>
                <a:path w="4565650" h="172720">
                  <a:moveTo>
                    <a:pt x="4565166" y="172228"/>
                  </a:moveTo>
                  <a:lnTo>
                    <a:pt x="0" y="172228"/>
                  </a:lnTo>
                  <a:lnTo>
                    <a:pt x="0" y="0"/>
                  </a:lnTo>
                  <a:lnTo>
                    <a:pt x="4565166" y="0"/>
                  </a:lnTo>
                  <a:lnTo>
                    <a:pt x="4565166" y="172228"/>
                  </a:lnTo>
                  <a:close/>
                </a:path>
              </a:pathLst>
            </a:custGeom>
            <a:solidFill>
              <a:srgbClr val="80C080"/>
            </a:solidFill>
          </p:spPr>
          <p:txBody>
            <a:bodyPr wrap="square" lIns="0" tIns="0" rIns="0" bIns="0" rtlCol="0"/>
            <a:lstStyle/>
            <a:p>
              <a:endParaRPr/>
            </a:p>
          </p:txBody>
        </p:sp>
        <p:sp>
          <p:nvSpPr>
            <p:cNvPr id="83" name="object 83"/>
            <p:cNvSpPr/>
            <p:nvPr/>
          </p:nvSpPr>
          <p:spPr>
            <a:xfrm>
              <a:off x="3885188" y="4322537"/>
              <a:ext cx="4556125" cy="163195"/>
            </a:xfrm>
            <a:custGeom>
              <a:avLst/>
              <a:gdLst/>
              <a:ahLst/>
              <a:cxnLst/>
              <a:rect l="l" t="t" r="r" b="b"/>
              <a:pathLst>
                <a:path w="4556125" h="163195">
                  <a:moveTo>
                    <a:pt x="0" y="0"/>
                  </a:moveTo>
                  <a:lnTo>
                    <a:pt x="4555900" y="0"/>
                  </a:lnTo>
                  <a:lnTo>
                    <a:pt x="4555900" y="162964"/>
                  </a:lnTo>
                  <a:lnTo>
                    <a:pt x="0" y="162964"/>
                  </a:lnTo>
                  <a:lnTo>
                    <a:pt x="0" y="0"/>
                  </a:lnTo>
                  <a:close/>
                </a:path>
              </a:pathLst>
            </a:custGeom>
            <a:ln w="9264">
              <a:solidFill>
                <a:srgbClr val="80C080"/>
              </a:solidFill>
            </a:ln>
          </p:spPr>
          <p:txBody>
            <a:bodyPr wrap="square" lIns="0" tIns="0" rIns="0" bIns="0" rtlCol="0"/>
            <a:lstStyle/>
            <a:p>
              <a:endParaRPr/>
            </a:p>
          </p:txBody>
        </p:sp>
        <p:sp>
          <p:nvSpPr>
            <p:cNvPr id="84" name="object 84"/>
            <p:cNvSpPr/>
            <p:nvPr/>
          </p:nvSpPr>
          <p:spPr>
            <a:xfrm>
              <a:off x="8445720" y="4317903"/>
              <a:ext cx="497205" cy="172720"/>
            </a:xfrm>
            <a:custGeom>
              <a:avLst/>
              <a:gdLst/>
              <a:ahLst/>
              <a:cxnLst/>
              <a:rect l="l" t="t" r="r" b="b"/>
              <a:pathLst>
                <a:path w="497204" h="172720">
                  <a:moveTo>
                    <a:pt x="496591" y="172228"/>
                  </a:moveTo>
                  <a:lnTo>
                    <a:pt x="0" y="172228"/>
                  </a:lnTo>
                  <a:lnTo>
                    <a:pt x="0" y="0"/>
                  </a:lnTo>
                  <a:lnTo>
                    <a:pt x="496591" y="0"/>
                  </a:lnTo>
                  <a:lnTo>
                    <a:pt x="496591" y="172228"/>
                  </a:lnTo>
                  <a:close/>
                </a:path>
              </a:pathLst>
            </a:custGeom>
            <a:solidFill>
              <a:srgbClr val="FF4D4D"/>
            </a:solidFill>
          </p:spPr>
          <p:txBody>
            <a:bodyPr wrap="square" lIns="0" tIns="0" rIns="0" bIns="0" rtlCol="0"/>
            <a:lstStyle/>
            <a:p>
              <a:endParaRPr/>
            </a:p>
          </p:txBody>
        </p:sp>
        <p:sp>
          <p:nvSpPr>
            <p:cNvPr id="85" name="object 85"/>
            <p:cNvSpPr/>
            <p:nvPr/>
          </p:nvSpPr>
          <p:spPr>
            <a:xfrm>
              <a:off x="8450354" y="4322535"/>
              <a:ext cx="487680" cy="163195"/>
            </a:xfrm>
            <a:custGeom>
              <a:avLst/>
              <a:gdLst/>
              <a:ahLst/>
              <a:cxnLst/>
              <a:rect l="l" t="t" r="r" b="b"/>
              <a:pathLst>
                <a:path w="487679" h="163195">
                  <a:moveTo>
                    <a:pt x="0" y="0"/>
                  </a:moveTo>
                  <a:lnTo>
                    <a:pt x="487325" y="0"/>
                  </a:lnTo>
                  <a:lnTo>
                    <a:pt x="487325" y="162964"/>
                  </a:lnTo>
                  <a:lnTo>
                    <a:pt x="0" y="162964"/>
                  </a:lnTo>
                  <a:lnTo>
                    <a:pt x="0" y="0"/>
                  </a:lnTo>
                  <a:close/>
                </a:path>
              </a:pathLst>
            </a:custGeom>
            <a:ln w="9264">
              <a:solidFill>
                <a:srgbClr val="FF4D4D"/>
              </a:solidFill>
            </a:ln>
          </p:spPr>
          <p:txBody>
            <a:bodyPr wrap="square" lIns="0" tIns="0" rIns="0" bIns="0" rtlCol="0"/>
            <a:lstStyle/>
            <a:p>
              <a:endParaRPr/>
            </a:p>
          </p:txBody>
        </p:sp>
      </p:grpSp>
      <p:grpSp>
        <p:nvGrpSpPr>
          <p:cNvPr id="86" name="object 86"/>
          <p:cNvGrpSpPr/>
          <p:nvPr/>
        </p:nvGrpSpPr>
        <p:grpSpPr>
          <a:xfrm>
            <a:off x="2910416" y="3879665"/>
            <a:ext cx="3796665" cy="129540"/>
            <a:chOff x="3880554" y="4029886"/>
            <a:chExt cx="5062220" cy="172720"/>
          </a:xfrm>
        </p:grpSpPr>
        <p:sp>
          <p:nvSpPr>
            <p:cNvPr id="87" name="object 87"/>
            <p:cNvSpPr/>
            <p:nvPr/>
          </p:nvSpPr>
          <p:spPr>
            <a:xfrm>
              <a:off x="3880554" y="4029887"/>
              <a:ext cx="4556125" cy="172720"/>
            </a:xfrm>
            <a:custGeom>
              <a:avLst/>
              <a:gdLst/>
              <a:ahLst/>
              <a:cxnLst/>
              <a:rect l="l" t="t" r="r" b="b"/>
              <a:pathLst>
                <a:path w="4556125" h="172720">
                  <a:moveTo>
                    <a:pt x="4555901" y="172518"/>
                  </a:moveTo>
                  <a:lnTo>
                    <a:pt x="0" y="172518"/>
                  </a:lnTo>
                  <a:lnTo>
                    <a:pt x="0" y="0"/>
                  </a:lnTo>
                  <a:lnTo>
                    <a:pt x="4555901" y="0"/>
                  </a:lnTo>
                  <a:lnTo>
                    <a:pt x="4555901" y="172518"/>
                  </a:lnTo>
                  <a:close/>
                </a:path>
              </a:pathLst>
            </a:custGeom>
            <a:solidFill>
              <a:srgbClr val="80C080"/>
            </a:solidFill>
          </p:spPr>
          <p:txBody>
            <a:bodyPr wrap="square" lIns="0" tIns="0" rIns="0" bIns="0" rtlCol="0"/>
            <a:lstStyle/>
            <a:p>
              <a:endParaRPr/>
            </a:p>
          </p:txBody>
        </p:sp>
        <p:sp>
          <p:nvSpPr>
            <p:cNvPr id="88" name="object 88"/>
            <p:cNvSpPr/>
            <p:nvPr/>
          </p:nvSpPr>
          <p:spPr>
            <a:xfrm>
              <a:off x="3885188" y="4034519"/>
              <a:ext cx="4547235" cy="163830"/>
            </a:xfrm>
            <a:custGeom>
              <a:avLst/>
              <a:gdLst/>
              <a:ahLst/>
              <a:cxnLst/>
              <a:rect l="l" t="t" r="r" b="b"/>
              <a:pathLst>
                <a:path w="4547234" h="163829">
                  <a:moveTo>
                    <a:pt x="0" y="0"/>
                  </a:moveTo>
                  <a:lnTo>
                    <a:pt x="4546634" y="0"/>
                  </a:lnTo>
                  <a:lnTo>
                    <a:pt x="4546634" y="163254"/>
                  </a:lnTo>
                  <a:lnTo>
                    <a:pt x="0" y="163254"/>
                  </a:lnTo>
                  <a:lnTo>
                    <a:pt x="0" y="0"/>
                  </a:lnTo>
                  <a:close/>
                </a:path>
              </a:pathLst>
            </a:custGeom>
            <a:ln w="9264">
              <a:solidFill>
                <a:srgbClr val="80C080"/>
              </a:solidFill>
            </a:ln>
          </p:spPr>
          <p:txBody>
            <a:bodyPr wrap="square" lIns="0" tIns="0" rIns="0" bIns="0" rtlCol="0"/>
            <a:lstStyle/>
            <a:p>
              <a:endParaRPr/>
            </a:p>
          </p:txBody>
        </p:sp>
        <p:sp>
          <p:nvSpPr>
            <p:cNvPr id="89" name="object 89"/>
            <p:cNvSpPr/>
            <p:nvPr/>
          </p:nvSpPr>
          <p:spPr>
            <a:xfrm>
              <a:off x="8436456" y="4029886"/>
              <a:ext cx="506095" cy="172720"/>
            </a:xfrm>
            <a:custGeom>
              <a:avLst/>
              <a:gdLst/>
              <a:ahLst/>
              <a:cxnLst/>
              <a:rect l="l" t="t" r="r" b="b"/>
              <a:pathLst>
                <a:path w="506095" h="172720">
                  <a:moveTo>
                    <a:pt x="505855" y="172518"/>
                  </a:moveTo>
                  <a:lnTo>
                    <a:pt x="0" y="172518"/>
                  </a:lnTo>
                  <a:lnTo>
                    <a:pt x="0" y="0"/>
                  </a:lnTo>
                  <a:lnTo>
                    <a:pt x="505855" y="0"/>
                  </a:lnTo>
                  <a:lnTo>
                    <a:pt x="505855" y="172518"/>
                  </a:lnTo>
                  <a:close/>
                </a:path>
              </a:pathLst>
            </a:custGeom>
            <a:solidFill>
              <a:srgbClr val="FF4D4D"/>
            </a:solidFill>
          </p:spPr>
          <p:txBody>
            <a:bodyPr wrap="square" lIns="0" tIns="0" rIns="0" bIns="0" rtlCol="0"/>
            <a:lstStyle/>
            <a:p>
              <a:endParaRPr/>
            </a:p>
          </p:txBody>
        </p:sp>
        <p:sp>
          <p:nvSpPr>
            <p:cNvPr id="90" name="object 90"/>
            <p:cNvSpPr/>
            <p:nvPr/>
          </p:nvSpPr>
          <p:spPr>
            <a:xfrm>
              <a:off x="8441088" y="4034518"/>
              <a:ext cx="497205" cy="163830"/>
            </a:xfrm>
            <a:custGeom>
              <a:avLst/>
              <a:gdLst/>
              <a:ahLst/>
              <a:cxnLst/>
              <a:rect l="l" t="t" r="r" b="b"/>
              <a:pathLst>
                <a:path w="497204" h="163829">
                  <a:moveTo>
                    <a:pt x="0" y="0"/>
                  </a:moveTo>
                  <a:lnTo>
                    <a:pt x="496591" y="0"/>
                  </a:lnTo>
                  <a:lnTo>
                    <a:pt x="496591" y="163254"/>
                  </a:lnTo>
                  <a:lnTo>
                    <a:pt x="0" y="163254"/>
                  </a:lnTo>
                  <a:lnTo>
                    <a:pt x="0" y="0"/>
                  </a:lnTo>
                  <a:close/>
                </a:path>
              </a:pathLst>
            </a:custGeom>
            <a:ln w="9264">
              <a:solidFill>
                <a:srgbClr val="FF4D4D"/>
              </a:solidFill>
            </a:ln>
          </p:spPr>
          <p:txBody>
            <a:bodyPr wrap="square" lIns="0" tIns="0" rIns="0" bIns="0" rtlCol="0"/>
            <a:lstStyle/>
            <a:p>
              <a:endParaRPr/>
            </a:p>
          </p:txBody>
        </p:sp>
      </p:grpSp>
      <p:grpSp>
        <p:nvGrpSpPr>
          <p:cNvPr id="91" name="object 91"/>
          <p:cNvGrpSpPr/>
          <p:nvPr/>
        </p:nvGrpSpPr>
        <p:grpSpPr>
          <a:xfrm>
            <a:off x="2910416" y="3663653"/>
            <a:ext cx="3796665" cy="129540"/>
            <a:chOff x="3880554" y="3741870"/>
            <a:chExt cx="5062220" cy="172720"/>
          </a:xfrm>
        </p:grpSpPr>
        <p:sp>
          <p:nvSpPr>
            <p:cNvPr id="92" name="object 92"/>
            <p:cNvSpPr/>
            <p:nvPr/>
          </p:nvSpPr>
          <p:spPr>
            <a:xfrm>
              <a:off x="3880554" y="3741872"/>
              <a:ext cx="4506595" cy="172720"/>
            </a:xfrm>
            <a:custGeom>
              <a:avLst/>
              <a:gdLst/>
              <a:ahLst/>
              <a:cxnLst/>
              <a:rect l="l" t="t" r="r" b="b"/>
              <a:pathLst>
                <a:path w="4506595" h="172720">
                  <a:moveTo>
                    <a:pt x="4506387" y="172518"/>
                  </a:moveTo>
                  <a:lnTo>
                    <a:pt x="0" y="172518"/>
                  </a:lnTo>
                  <a:lnTo>
                    <a:pt x="0" y="0"/>
                  </a:lnTo>
                  <a:lnTo>
                    <a:pt x="4506387" y="0"/>
                  </a:lnTo>
                  <a:lnTo>
                    <a:pt x="4506387" y="172518"/>
                  </a:lnTo>
                  <a:close/>
                </a:path>
              </a:pathLst>
            </a:custGeom>
            <a:solidFill>
              <a:srgbClr val="80C080"/>
            </a:solidFill>
          </p:spPr>
          <p:txBody>
            <a:bodyPr wrap="square" lIns="0" tIns="0" rIns="0" bIns="0" rtlCol="0"/>
            <a:lstStyle/>
            <a:p>
              <a:endParaRPr/>
            </a:p>
          </p:txBody>
        </p:sp>
        <p:sp>
          <p:nvSpPr>
            <p:cNvPr id="93" name="object 93"/>
            <p:cNvSpPr/>
            <p:nvPr/>
          </p:nvSpPr>
          <p:spPr>
            <a:xfrm>
              <a:off x="3885188" y="3746504"/>
              <a:ext cx="4497705" cy="163830"/>
            </a:xfrm>
            <a:custGeom>
              <a:avLst/>
              <a:gdLst/>
              <a:ahLst/>
              <a:cxnLst/>
              <a:rect l="l" t="t" r="r" b="b"/>
              <a:pathLst>
                <a:path w="4497705" h="163829">
                  <a:moveTo>
                    <a:pt x="0" y="0"/>
                  </a:moveTo>
                  <a:lnTo>
                    <a:pt x="4497121" y="0"/>
                  </a:lnTo>
                  <a:lnTo>
                    <a:pt x="4497121" y="163254"/>
                  </a:lnTo>
                  <a:lnTo>
                    <a:pt x="0" y="163254"/>
                  </a:lnTo>
                  <a:lnTo>
                    <a:pt x="0" y="0"/>
                  </a:lnTo>
                  <a:close/>
                </a:path>
              </a:pathLst>
            </a:custGeom>
            <a:ln w="9264">
              <a:solidFill>
                <a:srgbClr val="80C080"/>
              </a:solidFill>
            </a:ln>
          </p:spPr>
          <p:txBody>
            <a:bodyPr wrap="square" lIns="0" tIns="0" rIns="0" bIns="0" rtlCol="0"/>
            <a:lstStyle/>
            <a:p>
              <a:endParaRPr/>
            </a:p>
          </p:txBody>
        </p:sp>
        <p:sp>
          <p:nvSpPr>
            <p:cNvPr id="94" name="object 94"/>
            <p:cNvSpPr/>
            <p:nvPr/>
          </p:nvSpPr>
          <p:spPr>
            <a:xfrm>
              <a:off x="8386942" y="3741870"/>
              <a:ext cx="555625" cy="172720"/>
            </a:xfrm>
            <a:custGeom>
              <a:avLst/>
              <a:gdLst/>
              <a:ahLst/>
              <a:cxnLst/>
              <a:rect l="l" t="t" r="r" b="b"/>
              <a:pathLst>
                <a:path w="555625" h="172720">
                  <a:moveTo>
                    <a:pt x="555370" y="172518"/>
                  </a:moveTo>
                  <a:lnTo>
                    <a:pt x="0" y="172518"/>
                  </a:lnTo>
                  <a:lnTo>
                    <a:pt x="0" y="0"/>
                  </a:lnTo>
                  <a:lnTo>
                    <a:pt x="555370" y="0"/>
                  </a:lnTo>
                  <a:lnTo>
                    <a:pt x="555370" y="172518"/>
                  </a:lnTo>
                  <a:close/>
                </a:path>
              </a:pathLst>
            </a:custGeom>
            <a:solidFill>
              <a:srgbClr val="FF4D4D"/>
            </a:solidFill>
          </p:spPr>
          <p:txBody>
            <a:bodyPr wrap="square" lIns="0" tIns="0" rIns="0" bIns="0" rtlCol="0"/>
            <a:lstStyle/>
            <a:p>
              <a:endParaRPr/>
            </a:p>
          </p:txBody>
        </p:sp>
        <p:sp>
          <p:nvSpPr>
            <p:cNvPr id="95" name="object 95"/>
            <p:cNvSpPr/>
            <p:nvPr/>
          </p:nvSpPr>
          <p:spPr>
            <a:xfrm>
              <a:off x="8391574" y="3746503"/>
              <a:ext cx="546100" cy="163830"/>
            </a:xfrm>
            <a:custGeom>
              <a:avLst/>
              <a:gdLst/>
              <a:ahLst/>
              <a:cxnLst/>
              <a:rect l="l" t="t" r="r" b="b"/>
              <a:pathLst>
                <a:path w="546100" h="163829">
                  <a:moveTo>
                    <a:pt x="0" y="0"/>
                  </a:moveTo>
                  <a:lnTo>
                    <a:pt x="546105" y="0"/>
                  </a:lnTo>
                  <a:lnTo>
                    <a:pt x="546105" y="163254"/>
                  </a:lnTo>
                  <a:lnTo>
                    <a:pt x="0" y="163254"/>
                  </a:lnTo>
                  <a:lnTo>
                    <a:pt x="0" y="0"/>
                  </a:lnTo>
                  <a:close/>
                </a:path>
              </a:pathLst>
            </a:custGeom>
            <a:ln w="9264">
              <a:solidFill>
                <a:srgbClr val="FF4D4D"/>
              </a:solidFill>
            </a:ln>
          </p:spPr>
          <p:txBody>
            <a:bodyPr wrap="square" lIns="0" tIns="0" rIns="0" bIns="0" rtlCol="0"/>
            <a:lstStyle/>
            <a:p>
              <a:endParaRPr/>
            </a:p>
          </p:txBody>
        </p:sp>
      </p:grpSp>
      <p:grpSp>
        <p:nvGrpSpPr>
          <p:cNvPr id="96" name="object 96"/>
          <p:cNvGrpSpPr/>
          <p:nvPr/>
        </p:nvGrpSpPr>
        <p:grpSpPr>
          <a:xfrm>
            <a:off x="2910416" y="3447858"/>
            <a:ext cx="3796665" cy="129540"/>
            <a:chOff x="3880554" y="3454144"/>
            <a:chExt cx="5062220" cy="172720"/>
          </a:xfrm>
        </p:grpSpPr>
        <p:sp>
          <p:nvSpPr>
            <p:cNvPr id="97" name="object 97"/>
            <p:cNvSpPr/>
            <p:nvPr/>
          </p:nvSpPr>
          <p:spPr>
            <a:xfrm>
              <a:off x="3880554" y="3454147"/>
              <a:ext cx="4484370" cy="172720"/>
            </a:xfrm>
            <a:custGeom>
              <a:avLst/>
              <a:gdLst/>
              <a:ahLst/>
              <a:cxnLst/>
              <a:rect l="l" t="t" r="r" b="b"/>
              <a:pathLst>
                <a:path w="4484370" h="172720">
                  <a:moveTo>
                    <a:pt x="4483801" y="172228"/>
                  </a:moveTo>
                  <a:lnTo>
                    <a:pt x="0" y="172228"/>
                  </a:lnTo>
                  <a:lnTo>
                    <a:pt x="0" y="0"/>
                  </a:lnTo>
                  <a:lnTo>
                    <a:pt x="4483801" y="0"/>
                  </a:lnTo>
                  <a:lnTo>
                    <a:pt x="4483801" y="172228"/>
                  </a:lnTo>
                  <a:close/>
                </a:path>
              </a:pathLst>
            </a:custGeom>
            <a:solidFill>
              <a:srgbClr val="80C080"/>
            </a:solidFill>
          </p:spPr>
          <p:txBody>
            <a:bodyPr wrap="square" lIns="0" tIns="0" rIns="0" bIns="0" rtlCol="0"/>
            <a:lstStyle/>
            <a:p>
              <a:endParaRPr/>
            </a:p>
          </p:txBody>
        </p:sp>
        <p:sp>
          <p:nvSpPr>
            <p:cNvPr id="98" name="object 98"/>
            <p:cNvSpPr/>
            <p:nvPr/>
          </p:nvSpPr>
          <p:spPr>
            <a:xfrm>
              <a:off x="3885188" y="3458777"/>
              <a:ext cx="4474845" cy="163195"/>
            </a:xfrm>
            <a:custGeom>
              <a:avLst/>
              <a:gdLst/>
              <a:ahLst/>
              <a:cxnLst/>
              <a:rect l="l" t="t" r="r" b="b"/>
              <a:pathLst>
                <a:path w="4474845" h="163195">
                  <a:moveTo>
                    <a:pt x="0" y="0"/>
                  </a:moveTo>
                  <a:lnTo>
                    <a:pt x="4474535" y="0"/>
                  </a:lnTo>
                  <a:lnTo>
                    <a:pt x="4474535" y="162964"/>
                  </a:lnTo>
                  <a:lnTo>
                    <a:pt x="0" y="162964"/>
                  </a:lnTo>
                  <a:lnTo>
                    <a:pt x="0" y="0"/>
                  </a:lnTo>
                  <a:close/>
                </a:path>
              </a:pathLst>
            </a:custGeom>
            <a:ln w="9264">
              <a:solidFill>
                <a:srgbClr val="80C080"/>
              </a:solidFill>
            </a:ln>
          </p:spPr>
          <p:txBody>
            <a:bodyPr wrap="square" lIns="0" tIns="0" rIns="0" bIns="0" rtlCol="0"/>
            <a:lstStyle/>
            <a:p>
              <a:endParaRPr/>
            </a:p>
          </p:txBody>
        </p:sp>
        <p:sp>
          <p:nvSpPr>
            <p:cNvPr id="99" name="object 99"/>
            <p:cNvSpPr/>
            <p:nvPr/>
          </p:nvSpPr>
          <p:spPr>
            <a:xfrm>
              <a:off x="8364356" y="3454145"/>
              <a:ext cx="578485" cy="172720"/>
            </a:xfrm>
            <a:custGeom>
              <a:avLst/>
              <a:gdLst/>
              <a:ahLst/>
              <a:cxnLst/>
              <a:rect l="l" t="t" r="r" b="b"/>
              <a:pathLst>
                <a:path w="578484" h="172720">
                  <a:moveTo>
                    <a:pt x="577956" y="172228"/>
                  </a:moveTo>
                  <a:lnTo>
                    <a:pt x="0" y="172228"/>
                  </a:lnTo>
                  <a:lnTo>
                    <a:pt x="0" y="0"/>
                  </a:lnTo>
                  <a:lnTo>
                    <a:pt x="577956" y="0"/>
                  </a:lnTo>
                  <a:lnTo>
                    <a:pt x="577956" y="172228"/>
                  </a:lnTo>
                  <a:close/>
                </a:path>
              </a:pathLst>
            </a:custGeom>
            <a:solidFill>
              <a:srgbClr val="FF4D4D"/>
            </a:solidFill>
          </p:spPr>
          <p:txBody>
            <a:bodyPr wrap="square" lIns="0" tIns="0" rIns="0" bIns="0" rtlCol="0"/>
            <a:lstStyle/>
            <a:p>
              <a:endParaRPr/>
            </a:p>
          </p:txBody>
        </p:sp>
        <p:sp>
          <p:nvSpPr>
            <p:cNvPr id="100" name="object 100"/>
            <p:cNvSpPr/>
            <p:nvPr/>
          </p:nvSpPr>
          <p:spPr>
            <a:xfrm>
              <a:off x="8368989" y="3458776"/>
              <a:ext cx="568960" cy="163195"/>
            </a:xfrm>
            <a:custGeom>
              <a:avLst/>
              <a:gdLst/>
              <a:ahLst/>
              <a:cxnLst/>
              <a:rect l="l" t="t" r="r" b="b"/>
              <a:pathLst>
                <a:path w="568959" h="163195">
                  <a:moveTo>
                    <a:pt x="0" y="0"/>
                  </a:moveTo>
                  <a:lnTo>
                    <a:pt x="568690" y="0"/>
                  </a:lnTo>
                  <a:lnTo>
                    <a:pt x="568690" y="162964"/>
                  </a:lnTo>
                  <a:lnTo>
                    <a:pt x="0" y="162964"/>
                  </a:lnTo>
                  <a:lnTo>
                    <a:pt x="0" y="0"/>
                  </a:lnTo>
                  <a:close/>
                </a:path>
              </a:pathLst>
            </a:custGeom>
            <a:ln w="9264">
              <a:solidFill>
                <a:srgbClr val="FF4D4D"/>
              </a:solidFill>
            </a:ln>
          </p:spPr>
          <p:txBody>
            <a:bodyPr wrap="square" lIns="0" tIns="0" rIns="0" bIns="0" rtlCol="0"/>
            <a:lstStyle/>
            <a:p>
              <a:endParaRPr/>
            </a:p>
          </p:txBody>
        </p:sp>
      </p:grpSp>
      <p:grpSp>
        <p:nvGrpSpPr>
          <p:cNvPr id="101" name="object 101"/>
          <p:cNvGrpSpPr/>
          <p:nvPr/>
        </p:nvGrpSpPr>
        <p:grpSpPr>
          <a:xfrm>
            <a:off x="2910416" y="3231846"/>
            <a:ext cx="3796665" cy="129540"/>
            <a:chOff x="3880554" y="3166128"/>
            <a:chExt cx="5062220" cy="172720"/>
          </a:xfrm>
        </p:grpSpPr>
        <p:sp>
          <p:nvSpPr>
            <p:cNvPr id="102" name="object 102"/>
            <p:cNvSpPr/>
            <p:nvPr/>
          </p:nvSpPr>
          <p:spPr>
            <a:xfrm>
              <a:off x="3880554" y="3166130"/>
              <a:ext cx="4457065" cy="172720"/>
            </a:xfrm>
            <a:custGeom>
              <a:avLst/>
              <a:gdLst/>
              <a:ahLst/>
              <a:cxnLst/>
              <a:rect l="l" t="t" r="r" b="b"/>
              <a:pathLst>
                <a:path w="4457065" h="172720">
                  <a:moveTo>
                    <a:pt x="4456583" y="172518"/>
                  </a:moveTo>
                  <a:lnTo>
                    <a:pt x="0" y="172518"/>
                  </a:lnTo>
                  <a:lnTo>
                    <a:pt x="0" y="0"/>
                  </a:lnTo>
                  <a:lnTo>
                    <a:pt x="4456583" y="0"/>
                  </a:lnTo>
                  <a:lnTo>
                    <a:pt x="4456583" y="172518"/>
                  </a:lnTo>
                  <a:close/>
                </a:path>
              </a:pathLst>
            </a:custGeom>
            <a:solidFill>
              <a:srgbClr val="80C080"/>
            </a:solidFill>
          </p:spPr>
          <p:txBody>
            <a:bodyPr wrap="square" lIns="0" tIns="0" rIns="0" bIns="0" rtlCol="0"/>
            <a:lstStyle/>
            <a:p>
              <a:endParaRPr/>
            </a:p>
          </p:txBody>
        </p:sp>
        <p:sp>
          <p:nvSpPr>
            <p:cNvPr id="103" name="object 103"/>
            <p:cNvSpPr/>
            <p:nvPr/>
          </p:nvSpPr>
          <p:spPr>
            <a:xfrm>
              <a:off x="3885188" y="3170762"/>
              <a:ext cx="4447540" cy="163830"/>
            </a:xfrm>
            <a:custGeom>
              <a:avLst/>
              <a:gdLst/>
              <a:ahLst/>
              <a:cxnLst/>
              <a:rect l="l" t="t" r="r" b="b"/>
              <a:pathLst>
                <a:path w="4447540" h="163829">
                  <a:moveTo>
                    <a:pt x="0" y="0"/>
                  </a:moveTo>
                  <a:lnTo>
                    <a:pt x="4447317" y="0"/>
                  </a:lnTo>
                  <a:lnTo>
                    <a:pt x="4447317" y="163254"/>
                  </a:lnTo>
                  <a:lnTo>
                    <a:pt x="0" y="163254"/>
                  </a:lnTo>
                  <a:lnTo>
                    <a:pt x="0" y="0"/>
                  </a:lnTo>
                  <a:close/>
                </a:path>
              </a:pathLst>
            </a:custGeom>
            <a:ln w="9264">
              <a:solidFill>
                <a:srgbClr val="80C080"/>
              </a:solidFill>
            </a:ln>
          </p:spPr>
          <p:txBody>
            <a:bodyPr wrap="square" lIns="0" tIns="0" rIns="0" bIns="0" rtlCol="0"/>
            <a:lstStyle/>
            <a:p>
              <a:endParaRPr/>
            </a:p>
          </p:txBody>
        </p:sp>
        <p:sp>
          <p:nvSpPr>
            <p:cNvPr id="104" name="object 104"/>
            <p:cNvSpPr/>
            <p:nvPr/>
          </p:nvSpPr>
          <p:spPr>
            <a:xfrm>
              <a:off x="8337137" y="3166128"/>
              <a:ext cx="605790" cy="172720"/>
            </a:xfrm>
            <a:custGeom>
              <a:avLst/>
              <a:gdLst/>
              <a:ahLst/>
              <a:cxnLst/>
              <a:rect l="l" t="t" r="r" b="b"/>
              <a:pathLst>
                <a:path w="605790" h="172720">
                  <a:moveTo>
                    <a:pt x="605174" y="172518"/>
                  </a:moveTo>
                  <a:lnTo>
                    <a:pt x="0" y="172518"/>
                  </a:lnTo>
                  <a:lnTo>
                    <a:pt x="0" y="0"/>
                  </a:lnTo>
                  <a:lnTo>
                    <a:pt x="605174" y="0"/>
                  </a:lnTo>
                  <a:lnTo>
                    <a:pt x="605174" y="172518"/>
                  </a:lnTo>
                  <a:close/>
                </a:path>
              </a:pathLst>
            </a:custGeom>
            <a:solidFill>
              <a:srgbClr val="FF4D4D"/>
            </a:solidFill>
          </p:spPr>
          <p:txBody>
            <a:bodyPr wrap="square" lIns="0" tIns="0" rIns="0" bIns="0" rtlCol="0"/>
            <a:lstStyle/>
            <a:p>
              <a:endParaRPr/>
            </a:p>
          </p:txBody>
        </p:sp>
        <p:sp>
          <p:nvSpPr>
            <p:cNvPr id="105" name="object 105"/>
            <p:cNvSpPr/>
            <p:nvPr/>
          </p:nvSpPr>
          <p:spPr>
            <a:xfrm>
              <a:off x="8341771" y="3170760"/>
              <a:ext cx="596265" cy="163830"/>
            </a:xfrm>
            <a:custGeom>
              <a:avLst/>
              <a:gdLst/>
              <a:ahLst/>
              <a:cxnLst/>
              <a:rect l="l" t="t" r="r" b="b"/>
              <a:pathLst>
                <a:path w="596265" h="163829">
                  <a:moveTo>
                    <a:pt x="0" y="0"/>
                  </a:moveTo>
                  <a:lnTo>
                    <a:pt x="595910" y="0"/>
                  </a:lnTo>
                  <a:lnTo>
                    <a:pt x="595910" y="163254"/>
                  </a:lnTo>
                  <a:lnTo>
                    <a:pt x="0" y="163254"/>
                  </a:lnTo>
                  <a:lnTo>
                    <a:pt x="0" y="0"/>
                  </a:lnTo>
                  <a:close/>
                </a:path>
              </a:pathLst>
            </a:custGeom>
            <a:ln w="9264">
              <a:solidFill>
                <a:srgbClr val="FF4D4D"/>
              </a:solidFill>
            </a:ln>
          </p:spPr>
          <p:txBody>
            <a:bodyPr wrap="square" lIns="0" tIns="0" rIns="0" bIns="0" rtlCol="0"/>
            <a:lstStyle/>
            <a:p>
              <a:endParaRPr/>
            </a:p>
          </p:txBody>
        </p:sp>
      </p:grpSp>
      <p:grpSp>
        <p:nvGrpSpPr>
          <p:cNvPr id="106" name="object 106"/>
          <p:cNvGrpSpPr/>
          <p:nvPr/>
        </p:nvGrpSpPr>
        <p:grpSpPr>
          <a:xfrm>
            <a:off x="2910416" y="3016052"/>
            <a:ext cx="3796665" cy="129540"/>
            <a:chOff x="3880554" y="2878402"/>
            <a:chExt cx="5062220" cy="172720"/>
          </a:xfrm>
        </p:grpSpPr>
        <p:sp>
          <p:nvSpPr>
            <p:cNvPr id="107" name="object 107"/>
            <p:cNvSpPr/>
            <p:nvPr/>
          </p:nvSpPr>
          <p:spPr>
            <a:xfrm>
              <a:off x="3880554" y="2878405"/>
              <a:ext cx="4164965" cy="172720"/>
            </a:xfrm>
            <a:custGeom>
              <a:avLst/>
              <a:gdLst/>
              <a:ahLst/>
              <a:cxnLst/>
              <a:rect l="l" t="t" r="r" b="b"/>
              <a:pathLst>
                <a:path w="4164965" h="172719">
                  <a:moveTo>
                    <a:pt x="4164708" y="172228"/>
                  </a:moveTo>
                  <a:lnTo>
                    <a:pt x="0" y="172228"/>
                  </a:lnTo>
                  <a:lnTo>
                    <a:pt x="0" y="0"/>
                  </a:lnTo>
                  <a:lnTo>
                    <a:pt x="4164708" y="0"/>
                  </a:lnTo>
                  <a:lnTo>
                    <a:pt x="4164708" y="172228"/>
                  </a:lnTo>
                  <a:close/>
                </a:path>
              </a:pathLst>
            </a:custGeom>
            <a:solidFill>
              <a:srgbClr val="80C080"/>
            </a:solidFill>
          </p:spPr>
          <p:txBody>
            <a:bodyPr wrap="square" lIns="0" tIns="0" rIns="0" bIns="0" rtlCol="0"/>
            <a:lstStyle/>
            <a:p>
              <a:endParaRPr/>
            </a:p>
          </p:txBody>
        </p:sp>
        <p:sp>
          <p:nvSpPr>
            <p:cNvPr id="108" name="object 108"/>
            <p:cNvSpPr/>
            <p:nvPr/>
          </p:nvSpPr>
          <p:spPr>
            <a:xfrm>
              <a:off x="3885188" y="2883035"/>
              <a:ext cx="4155440" cy="163195"/>
            </a:xfrm>
            <a:custGeom>
              <a:avLst/>
              <a:gdLst/>
              <a:ahLst/>
              <a:cxnLst/>
              <a:rect l="l" t="t" r="r" b="b"/>
              <a:pathLst>
                <a:path w="4155440" h="163194">
                  <a:moveTo>
                    <a:pt x="0" y="0"/>
                  </a:moveTo>
                  <a:lnTo>
                    <a:pt x="4155442" y="0"/>
                  </a:lnTo>
                  <a:lnTo>
                    <a:pt x="4155442" y="162964"/>
                  </a:lnTo>
                  <a:lnTo>
                    <a:pt x="0" y="162964"/>
                  </a:lnTo>
                  <a:lnTo>
                    <a:pt x="0" y="0"/>
                  </a:lnTo>
                  <a:close/>
                </a:path>
              </a:pathLst>
            </a:custGeom>
            <a:ln w="9264">
              <a:solidFill>
                <a:srgbClr val="80C080"/>
              </a:solidFill>
            </a:ln>
          </p:spPr>
          <p:txBody>
            <a:bodyPr wrap="square" lIns="0" tIns="0" rIns="0" bIns="0" rtlCol="0"/>
            <a:lstStyle/>
            <a:p>
              <a:endParaRPr/>
            </a:p>
          </p:txBody>
        </p:sp>
        <p:sp>
          <p:nvSpPr>
            <p:cNvPr id="109" name="object 109"/>
            <p:cNvSpPr/>
            <p:nvPr/>
          </p:nvSpPr>
          <p:spPr>
            <a:xfrm>
              <a:off x="8045262" y="2878403"/>
              <a:ext cx="897255" cy="172720"/>
            </a:xfrm>
            <a:custGeom>
              <a:avLst/>
              <a:gdLst/>
              <a:ahLst/>
              <a:cxnLst/>
              <a:rect l="l" t="t" r="r" b="b"/>
              <a:pathLst>
                <a:path w="897254" h="172719">
                  <a:moveTo>
                    <a:pt x="897049" y="172228"/>
                  </a:moveTo>
                  <a:lnTo>
                    <a:pt x="0" y="172228"/>
                  </a:lnTo>
                  <a:lnTo>
                    <a:pt x="0" y="0"/>
                  </a:lnTo>
                  <a:lnTo>
                    <a:pt x="897049" y="0"/>
                  </a:lnTo>
                  <a:lnTo>
                    <a:pt x="897049" y="172228"/>
                  </a:lnTo>
                  <a:close/>
                </a:path>
              </a:pathLst>
            </a:custGeom>
            <a:solidFill>
              <a:srgbClr val="FF4D4D"/>
            </a:solidFill>
          </p:spPr>
          <p:txBody>
            <a:bodyPr wrap="square" lIns="0" tIns="0" rIns="0" bIns="0" rtlCol="0"/>
            <a:lstStyle/>
            <a:p>
              <a:endParaRPr/>
            </a:p>
          </p:txBody>
        </p:sp>
        <p:sp>
          <p:nvSpPr>
            <p:cNvPr id="110" name="object 110"/>
            <p:cNvSpPr/>
            <p:nvPr/>
          </p:nvSpPr>
          <p:spPr>
            <a:xfrm>
              <a:off x="8049896" y="2883034"/>
              <a:ext cx="888365" cy="163195"/>
            </a:xfrm>
            <a:custGeom>
              <a:avLst/>
              <a:gdLst/>
              <a:ahLst/>
              <a:cxnLst/>
              <a:rect l="l" t="t" r="r" b="b"/>
              <a:pathLst>
                <a:path w="888365" h="163194">
                  <a:moveTo>
                    <a:pt x="0" y="0"/>
                  </a:moveTo>
                  <a:lnTo>
                    <a:pt x="887783" y="0"/>
                  </a:lnTo>
                  <a:lnTo>
                    <a:pt x="887783" y="162964"/>
                  </a:lnTo>
                  <a:lnTo>
                    <a:pt x="0" y="162964"/>
                  </a:lnTo>
                  <a:lnTo>
                    <a:pt x="0" y="0"/>
                  </a:lnTo>
                  <a:close/>
                </a:path>
              </a:pathLst>
            </a:custGeom>
            <a:ln w="9264">
              <a:solidFill>
                <a:srgbClr val="FF4D4D"/>
              </a:solidFill>
            </a:ln>
          </p:spPr>
          <p:txBody>
            <a:bodyPr wrap="square" lIns="0" tIns="0" rIns="0" bIns="0" rtlCol="0"/>
            <a:lstStyle/>
            <a:p>
              <a:endParaRPr/>
            </a:p>
          </p:txBody>
        </p:sp>
      </p:grpSp>
      <p:grpSp>
        <p:nvGrpSpPr>
          <p:cNvPr id="111" name="object 111"/>
          <p:cNvGrpSpPr/>
          <p:nvPr/>
        </p:nvGrpSpPr>
        <p:grpSpPr>
          <a:xfrm>
            <a:off x="2910319" y="2799943"/>
            <a:ext cx="3796665" cy="130016"/>
            <a:chOff x="3880425" y="2590256"/>
            <a:chExt cx="5062220" cy="173355"/>
          </a:xfrm>
        </p:grpSpPr>
        <p:sp>
          <p:nvSpPr>
            <p:cNvPr id="112" name="object 112"/>
            <p:cNvSpPr/>
            <p:nvPr/>
          </p:nvSpPr>
          <p:spPr>
            <a:xfrm>
              <a:off x="3880554" y="2590388"/>
              <a:ext cx="2366010" cy="172720"/>
            </a:xfrm>
            <a:custGeom>
              <a:avLst/>
              <a:gdLst/>
              <a:ahLst/>
              <a:cxnLst/>
              <a:rect l="l" t="t" r="r" b="b"/>
              <a:pathLst>
                <a:path w="2366010" h="172719">
                  <a:moveTo>
                    <a:pt x="2365977" y="172518"/>
                  </a:moveTo>
                  <a:lnTo>
                    <a:pt x="0" y="172518"/>
                  </a:lnTo>
                  <a:lnTo>
                    <a:pt x="0" y="0"/>
                  </a:lnTo>
                  <a:lnTo>
                    <a:pt x="2365977" y="0"/>
                  </a:lnTo>
                  <a:lnTo>
                    <a:pt x="2365977" y="172518"/>
                  </a:lnTo>
                  <a:close/>
                </a:path>
              </a:pathLst>
            </a:custGeom>
            <a:solidFill>
              <a:srgbClr val="80C080"/>
            </a:solidFill>
          </p:spPr>
          <p:txBody>
            <a:bodyPr wrap="square" lIns="0" tIns="0" rIns="0" bIns="0" rtlCol="0"/>
            <a:lstStyle/>
            <a:p>
              <a:endParaRPr/>
            </a:p>
          </p:txBody>
        </p:sp>
        <p:sp>
          <p:nvSpPr>
            <p:cNvPr id="113" name="object 113"/>
            <p:cNvSpPr/>
            <p:nvPr/>
          </p:nvSpPr>
          <p:spPr>
            <a:xfrm>
              <a:off x="3885188" y="2595020"/>
              <a:ext cx="2357120" cy="163830"/>
            </a:xfrm>
            <a:custGeom>
              <a:avLst/>
              <a:gdLst/>
              <a:ahLst/>
              <a:cxnLst/>
              <a:rect l="l" t="t" r="r" b="b"/>
              <a:pathLst>
                <a:path w="2357120" h="163830">
                  <a:moveTo>
                    <a:pt x="0" y="0"/>
                  </a:moveTo>
                  <a:lnTo>
                    <a:pt x="2356709" y="0"/>
                  </a:lnTo>
                  <a:lnTo>
                    <a:pt x="2356709" y="163254"/>
                  </a:lnTo>
                  <a:lnTo>
                    <a:pt x="0" y="163254"/>
                  </a:lnTo>
                  <a:lnTo>
                    <a:pt x="0" y="0"/>
                  </a:lnTo>
                  <a:close/>
                </a:path>
              </a:pathLst>
            </a:custGeom>
            <a:ln w="9264">
              <a:solidFill>
                <a:srgbClr val="80C080"/>
              </a:solidFill>
            </a:ln>
          </p:spPr>
          <p:txBody>
            <a:bodyPr wrap="square" lIns="0" tIns="0" rIns="0" bIns="0" rtlCol="0"/>
            <a:lstStyle/>
            <a:p>
              <a:endParaRPr/>
            </a:p>
          </p:txBody>
        </p:sp>
        <p:sp>
          <p:nvSpPr>
            <p:cNvPr id="114" name="object 114"/>
            <p:cNvSpPr/>
            <p:nvPr/>
          </p:nvSpPr>
          <p:spPr>
            <a:xfrm>
              <a:off x="6246529" y="2590386"/>
              <a:ext cx="2696210" cy="172720"/>
            </a:xfrm>
            <a:custGeom>
              <a:avLst/>
              <a:gdLst/>
              <a:ahLst/>
              <a:cxnLst/>
              <a:rect l="l" t="t" r="r" b="b"/>
              <a:pathLst>
                <a:path w="2696209" h="172719">
                  <a:moveTo>
                    <a:pt x="2695781" y="172518"/>
                  </a:moveTo>
                  <a:lnTo>
                    <a:pt x="0" y="172518"/>
                  </a:lnTo>
                  <a:lnTo>
                    <a:pt x="0" y="0"/>
                  </a:lnTo>
                  <a:lnTo>
                    <a:pt x="2695781" y="0"/>
                  </a:lnTo>
                  <a:lnTo>
                    <a:pt x="2695781" y="172518"/>
                  </a:lnTo>
                  <a:close/>
                </a:path>
              </a:pathLst>
            </a:custGeom>
            <a:solidFill>
              <a:srgbClr val="FF4D4D"/>
            </a:solidFill>
          </p:spPr>
          <p:txBody>
            <a:bodyPr wrap="square" lIns="0" tIns="0" rIns="0" bIns="0" rtlCol="0"/>
            <a:lstStyle/>
            <a:p>
              <a:endParaRPr/>
            </a:p>
          </p:txBody>
        </p:sp>
        <p:sp>
          <p:nvSpPr>
            <p:cNvPr id="115" name="object 115"/>
            <p:cNvSpPr/>
            <p:nvPr/>
          </p:nvSpPr>
          <p:spPr>
            <a:xfrm>
              <a:off x="6251163" y="2595018"/>
              <a:ext cx="2686685" cy="163830"/>
            </a:xfrm>
            <a:custGeom>
              <a:avLst/>
              <a:gdLst/>
              <a:ahLst/>
              <a:cxnLst/>
              <a:rect l="l" t="t" r="r" b="b"/>
              <a:pathLst>
                <a:path w="2686684" h="163830">
                  <a:moveTo>
                    <a:pt x="0" y="0"/>
                  </a:moveTo>
                  <a:lnTo>
                    <a:pt x="2686516" y="0"/>
                  </a:lnTo>
                  <a:lnTo>
                    <a:pt x="2686516" y="163254"/>
                  </a:lnTo>
                  <a:lnTo>
                    <a:pt x="0" y="163254"/>
                  </a:lnTo>
                  <a:lnTo>
                    <a:pt x="0" y="0"/>
                  </a:lnTo>
                  <a:close/>
                </a:path>
              </a:pathLst>
            </a:custGeom>
            <a:ln w="9264">
              <a:solidFill>
                <a:srgbClr val="FF4D4D"/>
              </a:solidFill>
            </a:ln>
          </p:spPr>
          <p:txBody>
            <a:bodyPr wrap="square" lIns="0" tIns="0" rIns="0" bIns="0" rtlCol="0"/>
            <a:lstStyle/>
            <a:p>
              <a:endParaRPr/>
            </a:p>
          </p:txBody>
        </p:sp>
      </p:grpSp>
      <p:sp>
        <p:nvSpPr>
          <p:cNvPr id="116" name="object 116"/>
          <p:cNvSpPr txBox="1"/>
          <p:nvPr/>
        </p:nvSpPr>
        <p:spPr>
          <a:xfrm>
            <a:off x="6566823" y="4506890"/>
            <a:ext cx="152876" cy="125997"/>
          </a:xfrm>
          <a:prstGeom prst="rect">
            <a:avLst/>
          </a:prstGeom>
        </p:spPr>
        <p:txBody>
          <a:bodyPr vert="horz" wrap="square" lIns="0" tIns="10478" rIns="0" bIns="0" rtlCol="0">
            <a:spAutoFit/>
          </a:bodyPr>
          <a:lstStyle/>
          <a:p>
            <a:pPr marL="9525">
              <a:spcBef>
                <a:spcPts val="83"/>
              </a:spcBef>
            </a:pPr>
            <a:r>
              <a:rPr sz="750" spc="-19" dirty="0">
                <a:solidFill>
                  <a:srgbClr val="FFFFFF"/>
                </a:solidFill>
                <a:latin typeface="Arial"/>
                <a:cs typeface="Arial"/>
              </a:rPr>
              <a:t>3.3</a:t>
            </a:r>
            <a:endParaRPr sz="750">
              <a:latin typeface="Arial"/>
              <a:cs typeface="Arial"/>
            </a:endParaRPr>
          </a:p>
        </p:txBody>
      </p:sp>
      <p:sp>
        <p:nvSpPr>
          <p:cNvPr id="117" name="object 117"/>
          <p:cNvSpPr txBox="1"/>
          <p:nvPr/>
        </p:nvSpPr>
        <p:spPr>
          <a:xfrm>
            <a:off x="6468655" y="4291072"/>
            <a:ext cx="152876" cy="125997"/>
          </a:xfrm>
          <a:prstGeom prst="rect">
            <a:avLst/>
          </a:prstGeom>
        </p:spPr>
        <p:txBody>
          <a:bodyPr vert="horz" wrap="square" lIns="0" tIns="10478" rIns="0" bIns="0" rtlCol="0">
            <a:spAutoFit/>
          </a:bodyPr>
          <a:lstStyle/>
          <a:p>
            <a:pPr marL="9525">
              <a:spcBef>
                <a:spcPts val="83"/>
              </a:spcBef>
            </a:pPr>
            <a:r>
              <a:rPr sz="750" spc="-19" dirty="0">
                <a:solidFill>
                  <a:srgbClr val="FFFFFF"/>
                </a:solidFill>
                <a:latin typeface="Arial"/>
                <a:cs typeface="Arial"/>
              </a:rPr>
              <a:t>8.5</a:t>
            </a:r>
            <a:endParaRPr sz="750">
              <a:latin typeface="Arial"/>
              <a:cs typeface="Arial"/>
            </a:endParaRPr>
          </a:p>
        </p:txBody>
      </p:sp>
      <p:sp>
        <p:nvSpPr>
          <p:cNvPr id="118" name="object 118"/>
          <p:cNvSpPr txBox="1"/>
          <p:nvPr/>
        </p:nvSpPr>
        <p:spPr>
          <a:xfrm>
            <a:off x="6443944" y="4075061"/>
            <a:ext cx="152876" cy="125997"/>
          </a:xfrm>
          <a:prstGeom prst="rect">
            <a:avLst/>
          </a:prstGeom>
        </p:spPr>
        <p:txBody>
          <a:bodyPr vert="horz" wrap="square" lIns="0" tIns="10478" rIns="0" bIns="0" rtlCol="0">
            <a:spAutoFit/>
          </a:bodyPr>
          <a:lstStyle/>
          <a:p>
            <a:pPr marL="9525">
              <a:spcBef>
                <a:spcPts val="83"/>
              </a:spcBef>
            </a:pPr>
            <a:r>
              <a:rPr sz="750" spc="-19" dirty="0">
                <a:solidFill>
                  <a:srgbClr val="FFFFFF"/>
                </a:solidFill>
                <a:latin typeface="Arial"/>
                <a:cs typeface="Arial"/>
              </a:rPr>
              <a:t>9.8</a:t>
            </a:r>
            <a:endParaRPr sz="750">
              <a:latin typeface="Arial"/>
              <a:cs typeface="Arial"/>
            </a:endParaRPr>
          </a:p>
        </p:txBody>
      </p:sp>
      <p:sp>
        <p:nvSpPr>
          <p:cNvPr id="119" name="object 119"/>
          <p:cNvSpPr txBox="1"/>
          <p:nvPr/>
        </p:nvSpPr>
        <p:spPr>
          <a:xfrm>
            <a:off x="6413849" y="3859243"/>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10.0</a:t>
            </a:r>
            <a:endParaRPr sz="750">
              <a:latin typeface="Arial"/>
              <a:cs typeface="Arial"/>
            </a:endParaRPr>
          </a:p>
        </p:txBody>
      </p:sp>
      <p:sp>
        <p:nvSpPr>
          <p:cNvPr id="120" name="object 120"/>
          <p:cNvSpPr txBox="1"/>
          <p:nvPr/>
        </p:nvSpPr>
        <p:spPr>
          <a:xfrm>
            <a:off x="6398658" y="3643231"/>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11.0</a:t>
            </a:r>
            <a:endParaRPr sz="750">
              <a:latin typeface="Arial"/>
              <a:cs typeface="Arial"/>
            </a:endParaRPr>
          </a:p>
        </p:txBody>
      </p:sp>
      <p:sp>
        <p:nvSpPr>
          <p:cNvPr id="121" name="object 121"/>
          <p:cNvSpPr txBox="1"/>
          <p:nvPr/>
        </p:nvSpPr>
        <p:spPr>
          <a:xfrm>
            <a:off x="6390197" y="3427413"/>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11.4</a:t>
            </a:r>
            <a:endParaRPr sz="750">
              <a:latin typeface="Arial"/>
              <a:cs typeface="Arial"/>
            </a:endParaRPr>
          </a:p>
        </p:txBody>
      </p:sp>
      <p:sp>
        <p:nvSpPr>
          <p:cNvPr id="122" name="object 122"/>
          <p:cNvSpPr txBox="1"/>
          <p:nvPr/>
        </p:nvSpPr>
        <p:spPr>
          <a:xfrm>
            <a:off x="6376543" y="3211402"/>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12.0</a:t>
            </a:r>
            <a:endParaRPr sz="750">
              <a:latin typeface="Arial"/>
              <a:cs typeface="Arial"/>
            </a:endParaRPr>
          </a:p>
        </p:txBody>
      </p:sp>
      <p:sp>
        <p:nvSpPr>
          <p:cNvPr id="123" name="object 123"/>
          <p:cNvSpPr txBox="1"/>
          <p:nvPr/>
        </p:nvSpPr>
        <p:spPr>
          <a:xfrm>
            <a:off x="6267126" y="2995392"/>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17.7</a:t>
            </a:r>
            <a:endParaRPr sz="750">
              <a:latin typeface="Arial"/>
              <a:cs typeface="Arial"/>
            </a:endParaRPr>
          </a:p>
        </p:txBody>
      </p:sp>
      <p:sp>
        <p:nvSpPr>
          <p:cNvPr id="124" name="object 124"/>
          <p:cNvSpPr txBox="1"/>
          <p:nvPr/>
        </p:nvSpPr>
        <p:spPr>
          <a:xfrm>
            <a:off x="5592640" y="2779573"/>
            <a:ext cx="206216" cy="125997"/>
          </a:xfrm>
          <a:prstGeom prst="rect">
            <a:avLst/>
          </a:prstGeom>
        </p:spPr>
        <p:txBody>
          <a:bodyPr vert="horz" wrap="square" lIns="0" tIns="10478" rIns="0" bIns="0" rtlCol="0">
            <a:spAutoFit/>
          </a:bodyPr>
          <a:lstStyle/>
          <a:p>
            <a:pPr marL="9525">
              <a:spcBef>
                <a:spcPts val="83"/>
              </a:spcBef>
            </a:pPr>
            <a:r>
              <a:rPr sz="750" spc="-15" dirty="0">
                <a:solidFill>
                  <a:srgbClr val="FFFFFF"/>
                </a:solidFill>
                <a:latin typeface="Arial"/>
                <a:cs typeface="Arial"/>
              </a:rPr>
              <a:t>53.3</a:t>
            </a:r>
            <a:endParaRPr sz="750">
              <a:latin typeface="Arial"/>
              <a:cs typeface="Arial"/>
            </a:endParaRPr>
          </a:p>
        </p:txBody>
      </p:sp>
      <p:grpSp>
        <p:nvGrpSpPr>
          <p:cNvPr id="125" name="object 125"/>
          <p:cNvGrpSpPr/>
          <p:nvPr/>
        </p:nvGrpSpPr>
        <p:grpSpPr>
          <a:xfrm>
            <a:off x="2906842" y="2649052"/>
            <a:ext cx="3925253" cy="2423160"/>
            <a:chOff x="3875789" y="2389069"/>
            <a:chExt cx="5233670" cy="3230880"/>
          </a:xfrm>
        </p:grpSpPr>
        <p:sp>
          <p:nvSpPr>
            <p:cNvPr id="126" name="object 126"/>
            <p:cNvSpPr/>
            <p:nvPr/>
          </p:nvSpPr>
          <p:spPr>
            <a:xfrm>
              <a:off x="3880553" y="5550400"/>
              <a:ext cx="5224145" cy="64769"/>
            </a:xfrm>
            <a:custGeom>
              <a:avLst/>
              <a:gdLst/>
              <a:ahLst/>
              <a:cxnLst/>
              <a:rect l="l" t="t" r="r" b="b"/>
              <a:pathLst>
                <a:path w="5224145" h="64770">
                  <a:moveTo>
                    <a:pt x="0" y="0"/>
                  </a:moveTo>
                  <a:lnTo>
                    <a:pt x="5223910" y="0"/>
                  </a:lnTo>
                </a:path>
                <a:path w="5224145" h="64770">
                  <a:moveTo>
                    <a:pt x="0" y="0"/>
                  </a:moveTo>
                  <a:lnTo>
                    <a:pt x="0" y="64259"/>
                  </a:lnTo>
                </a:path>
              </a:pathLst>
            </a:custGeom>
            <a:ln w="9265">
              <a:solidFill>
                <a:srgbClr val="000000"/>
              </a:solidFill>
            </a:ln>
          </p:spPr>
          <p:txBody>
            <a:bodyPr wrap="square" lIns="0" tIns="0" rIns="0" bIns="0" rtlCol="0"/>
            <a:lstStyle/>
            <a:p>
              <a:endParaRPr/>
            </a:p>
          </p:txBody>
        </p:sp>
        <p:sp>
          <p:nvSpPr>
            <p:cNvPr id="127" name="object 127"/>
            <p:cNvSpPr/>
            <p:nvPr/>
          </p:nvSpPr>
          <p:spPr>
            <a:xfrm>
              <a:off x="4892846" y="5550399"/>
              <a:ext cx="0" cy="64769"/>
            </a:xfrm>
            <a:custGeom>
              <a:avLst/>
              <a:gdLst/>
              <a:ahLst/>
              <a:cxnLst/>
              <a:rect l="l" t="t" r="r" b="b"/>
              <a:pathLst>
                <a:path h="64770">
                  <a:moveTo>
                    <a:pt x="0" y="0"/>
                  </a:moveTo>
                  <a:lnTo>
                    <a:pt x="0" y="64259"/>
                  </a:lnTo>
                </a:path>
              </a:pathLst>
            </a:custGeom>
            <a:ln w="9265">
              <a:solidFill>
                <a:srgbClr val="000000"/>
              </a:solidFill>
            </a:ln>
          </p:spPr>
          <p:txBody>
            <a:bodyPr wrap="square" lIns="0" tIns="0" rIns="0" bIns="0" rtlCol="0"/>
            <a:lstStyle/>
            <a:p>
              <a:endParaRPr/>
            </a:p>
          </p:txBody>
        </p:sp>
        <p:sp>
          <p:nvSpPr>
            <p:cNvPr id="128" name="object 128"/>
            <p:cNvSpPr/>
            <p:nvPr/>
          </p:nvSpPr>
          <p:spPr>
            <a:xfrm>
              <a:off x="5905139" y="5550398"/>
              <a:ext cx="0" cy="64769"/>
            </a:xfrm>
            <a:custGeom>
              <a:avLst/>
              <a:gdLst/>
              <a:ahLst/>
              <a:cxnLst/>
              <a:rect l="l" t="t" r="r" b="b"/>
              <a:pathLst>
                <a:path h="64770">
                  <a:moveTo>
                    <a:pt x="0" y="0"/>
                  </a:moveTo>
                  <a:lnTo>
                    <a:pt x="0" y="64259"/>
                  </a:lnTo>
                </a:path>
              </a:pathLst>
            </a:custGeom>
            <a:ln w="9265">
              <a:solidFill>
                <a:srgbClr val="000000"/>
              </a:solidFill>
            </a:ln>
          </p:spPr>
          <p:txBody>
            <a:bodyPr wrap="square" lIns="0" tIns="0" rIns="0" bIns="0" rtlCol="0"/>
            <a:lstStyle/>
            <a:p>
              <a:endParaRPr/>
            </a:p>
          </p:txBody>
        </p:sp>
        <p:sp>
          <p:nvSpPr>
            <p:cNvPr id="129" name="object 129"/>
            <p:cNvSpPr/>
            <p:nvPr/>
          </p:nvSpPr>
          <p:spPr>
            <a:xfrm>
              <a:off x="6917723" y="5550397"/>
              <a:ext cx="0" cy="64769"/>
            </a:xfrm>
            <a:custGeom>
              <a:avLst/>
              <a:gdLst/>
              <a:ahLst/>
              <a:cxnLst/>
              <a:rect l="l" t="t" r="r" b="b"/>
              <a:pathLst>
                <a:path h="64770">
                  <a:moveTo>
                    <a:pt x="0" y="0"/>
                  </a:moveTo>
                  <a:lnTo>
                    <a:pt x="0" y="64259"/>
                  </a:lnTo>
                </a:path>
              </a:pathLst>
            </a:custGeom>
            <a:ln w="9265">
              <a:solidFill>
                <a:srgbClr val="000000"/>
              </a:solidFill>
            </a:ln>
          </p:spPr>
          <p:txBody>
            <a:bodyPr wrap="square" lIns="0" tIns="0" rIns="0" bIns="0" rtlCol="0"/>
            <a:lstStyle/>
            <a:p>
              <a:endParaRPr/>
            </a:p>
          </p:txBody>
        </p:sp>
        <p:sp>
          <p:nvSpPr>
            <p:cNvPr id="130" name="object 130"/>
            <p:cNvSpPr/>
            <p:nvPr/>
          </p:nvSpPr>
          <p:spPr>
            <a:xfrm>
              <a:off x="7930016" y="5550396"/>
              <a:ext cx="0" cy="64769"/>
            </a:xfrm>
            <a:custGeom>
              <a:avLst/>
              <a:gdLst/>
              <a:ahLst/>
              <a:cxnLst/>
              <a:rect l="l" t="t" r="r" b="b"/>
              <a:pathLst>
                <a:path h="64770">
                  <a:moveTo>
                    <a:pt x="0" y="0"/>
                  </a:moveTo>
                  <a:lnTo>
                    <a:pt x="0" y="64259"/>
                  </a:lnTo>
                </a:path>
              </a:pathLst>
            </a:custGeom>
            <a:ln w="9265">
              <a:solidFill>
                <a:srgbClr val="000000"/>
              </a:solidFill>
            </a:ln>
          </p:spPr>
          <p:txBody>
            <a:bodyPr wrap="square" lIns="0" tIns="0" rIns="0" bIns="0" rtlCol="0"/>
            <a:lstStyle/>
            <a:p>
              <a:endParaRPr/>
            </a:p>
          </p:txBody>
        </p:sp>
        <p:sp>
          <p:nvSpPr>
            <p:cNvPr id="131" name="object 131"/>
            <p:cNvSpPr/>
            <p:nvPr/>
          </p:nvSpPr>
          <p:spPr>
            <a:xfrm>
              <a:off x="8942310" y="5550395"/>
              <a:ext cx="0" cy="64769"/>
            </a:xfrm>
            <a:custGeom>
              <a:avLst/>
              <a:gdLst/>
              <a:ahLst/>
              <a:cxnLst/>
              <a:rect l="l" t="t" r="r" b="b"/>
              <a:pathLst>
                <a:path h="64770">
                  <a:moveTo>
                    <a:pt x="0" y="0"/>
                  </a:moveTo>
                  <a:lnTo>
                    <a:pt x="0" y="64259"/>
                  </a:lnTo>
                </a:path>
              </a:pathLst>
            </a:custGeom>
            <a:ln w="9265">
              <a:solidFill>
                <a:srgbClr val="000000"/>
              </a:solidFill>
            </a:ln>
          </p:spPr>
          <p:txBody>
            <a:bodyPr wrap="square" lIns="0" tIns="0" rIns="0" bIns="0" rtlCol="0"/>
            <a:lstStyle/>
            <a:p>
              <a:endParaRPr/>
            </a:p>
          </p:txBody>
        </p:sp>
        <p:sp>
          <p:nvSpPr>
            <p:cNvPr id="132" name="object 132"/>
            <p:cNvSpPr/>
            <p:nvPr/>
          </p:nvSpPr>
          <p:spPr>
            <a:xfrm>
              <a:off x="3880552" y="2393832"/>
              <a:ext cx="0" cy="3156585"/>
            </a:xfrm>
            <a:custGeom>
              <a:avLst/>
              <a:gdLst/>
              <a:ahLst/>
              <a:cxnLst/>
              <a:rect l="l" t="t" r="r" b="b"/>
              <a:pathLst>
                <a:path h="3156585">
                  <a:moveTo>
                    <a:pt x="0" y="3156563"/>
                  </a:moveTo>
                  <a:lnTo>
                    <a:pt x="0" y="0"/>
                  </a:lnTo>
                </a:path>
              </a:pathLst>
            </a:custGeom>
            <a:ln w="9265">
              <a:solidFill>
                <a:srgbClr val="000000"/>
              </a:solidFill>
            </a:ln>
          </p:spPr>
          <p:txBody>
            <a:bodyPr wrap="square" lIns="0" tIns="0" rIns="0" bIns="0" rtlCol="0"/>
            <a:lstStyle/>
            <a:p>
              <a:endParaRPr/>
            </a:p>
          </p:txBody>
        </p:sp>
      </p:grpSp>
      <p:sp>
        <p:nvSpPr>
          <p:cNvPr id="133" name="object 133"/>
          <p:cNvSpPr txBox="1"/>
          <p:nvPr/>
        </p:nvSpPr>
        <p:spPr>
          <a:xfrm>
            <a:off x="302988" y="4724144"/>
            <a:ext cx="2574131" cy="125997"/>
          </a:xfrm>
          <a:prstGeom prst="rect">
            <a:avLst/>
          </a:prstGeom>
        </p:spPr>
        <p:txBody>
          <a:bodyPr vert="horz" wrap="square" lIns="0" tIns="10478" rIns="0" bIns="0" rtlCol="0">
            <a:spAutoFit/>
          </a:bodyPr>
          <a:lstStyle/>
          <a:p>
            <a:pPr marL="9525">
              <a:spcBef>
                <a:spcPts val="83"/>
              </a:spcBef>
            </a:pPr>
            <a:r>
              <a:rPr sz="750" dirty="0">
                <a:latin typeface="Arial"/>
                <a:cs typeface="Arial"/>
              </a:rPr>
              <a:t>Liberal</a:t>
            </a:r>
            <a:r>
              <a:rPr sz="750" spc="11" dirty="0">
                <a:latin typeface="Arial"/>
                <a:cs typeface="Arial"/>
              </a:rPr>
              <a:t> </a:t>
            </a:r>
            <a:r>
              <a:rPr sz="750" dirty="0">
                <a:latin typeface="Arial"/>
                <a:cs typeface="Arial"/>
              </a:rPr>
              <a:t>Arts</a:t>
            </a:r>
            <a:r>
              <a:rPr sz="750" spc="15" dirty="0">
                <a:latin typeface="Arial"/>
                <a:cs typeface="Arial"/>
              </a:rPr>
              <a:t> </a:t>
            </a:r>
            <a:r>
              <a:rPr sz="750" dirty="0">
                <a:latin typeface="Arial"/>
                <a:cs typeface="Arial"/>
              </a:rPr>
              <a:t>and</a:t>
            </a:r>
            <a:r>
              <a:rPr sz="750" spc="11" dirty="0">
                <a:latin typeface="Arial"/>
                <a:cs typeface="Arial"/>
              </a:rPr>
              <a:t> </a:t>
            </a:r>
            <a:r>
              <a:rPr sz="750" dirty="0">
                <a:latin typeface="Arial"/>
                <a:cs typeface="Arial"/>
              </a:rPr>
              <a:t>Sciences</a:t>
            </a:r>
            <a:r>
              <a:rPr sz="750" spc="236" dirty="0">
                <a:latin typeface="Arial"/>
                <a:cs typeface="Arial"/>
              </a:rPr>
              <a:t> </a:t>
            </a:r>
            <a:r>
              <a:rPr sz="750" dirty="0">
                <a:latin typeface="Arial"/>
                <a:cs typeface="Arial"/>
              </a:rPr>
              <a:t>General</a:t>
            </a:r>
            <a:r>
              <a:rPr sz="750" spc="15" dirty="0">
                <a:latin typeface="Arial"/>
                <a:cs typeface="Arial"/>
              </a:rPr>
              <a:t> </a:t>
            </a:r>
            <a:r>
              <a:rPr sz="750" dirty="0">
                <a:latin typeface="Arial"/>
                <a:cs typeface="Arial"/>
              </a:rPr>
              <a:t>Studies</a:t>
            </a:r>
            <a:r>
              <a:rPr sz="750" spc="11" dirty="0">
                <a:latin typeface="Arial"/>
                <a:cs typeface="Arial"/>
              </a:rPr>
              <a:t> </a:t>
            </a:r>
            <a:r>
              <a:rPr sz="750" dirty="0">
                <a:latin typeface="Arial"/>
                <a:cs typeface="Arial"/>
              </a:rPr>
              <a:t>and</a:t>
            </a:r>
            <a:r>
              <a:rPr sz="750" spc="15" dirty="0">
                <a:latin typeface="Arial"/>
                <a:cs typeface="Arial"/>
              </a:rPr>
              <a:t> </a:t>
            </a:r>
            <a:r>
              <a:rPr sz="750" spc="-8" dirty="0">
                <a:latin typeface="Arial"/>
                <a:cs typeface="Arial"/>
              </a:rPr>
              <a:t>Humanities.</a:t>
            </a:r>
            <a:endParaRPr sz="750">
              <a:latin typeface="Arial"/>
              <a:cs typeface="Arial"/>
            </a:endParaRPr>
          </a:p>
        </p:txBody>
      </p:sp>
      <p:sp>
        <p:nvSpPr>
          <p:cNvPr id="134" name="object 134"/>
          <p:cNvSpPr txBox="1"/>
          <p:nvPr/>
        </p:nvSpPr>
        <p:spPr>
          <a:xfrm>
            <a:off x="1804260" y="4508133"/>
            <a:ext cx="1077278" cy="125997"/>
          </a:xfrm>
          <a:prstGeom prst="rect">
            <a:avLst/>
          </a:prstGeom>
        </p:spPr>
        <p:txBody>
          <a:bodyPr vert="horz" wrap="square" lIns="0" tIns="10478" rIns="0" bIns="0" rtlCol="0">
            <a:spAutoFit/>
          </a:bodyPr>
          <a:lstStyle/>
          <a:p>
            <a:pPr marL="9525">
              <a:spcBef>
                <a:spcPts val="83"/>
              </a:spcBef>
            </a:pPr>
            <a:r>
              <a:rPr sz="750" dirty="0">
                <a:latin typeface="Arial"/>
                <a:cs typeface="Arial"/>
              </a:rPr>
              <a:t>Design</a:t>
            </a:r>
            <a:r>
              <a:rPr sz="750" spc="8" dirty="0">
                <a:latin typeface="Arial"/>
                <a:cs typeface="Arial"/>
              </a:rPr>
              <a:t> </a:t>
            </a:r>
            <a:r>
              <a:rPr sz="750" dirty="0">
                <a:latin typeface="Arial"/>
                <a:cs typeface="Arial"/>
              </a:rPr>
              <a:t>and</a:t>
            </a:r>
            <a:r>
              <a:rPr sz="750" spc="8" dirty="0">
                <a:latin typeface="Arial"/>
                <a:cs typeface="Arial"/>
              </a:rPr>
              <a:t> </a:t>
            </a:r>
            <a:r>
              <a:rPr sz="750" dirty="0">
                <a:latin typeface="Arial"/>
                <a:cs typeface="Arial"/>
              </a:rPr>
              <a:t>Applied</a:t>
            </a:r>
            <a:r>
              <a:rPr sz="750" spc="8" dirty="0">
                <a:latin typeface="Arial"/>
                <a:cs typeface="Arial"/>
              </a:rPr>
              <a:t> </a:t>
            </a:r>
            <a:r>
              <a:rPr sz="750" spc="-8" dirty="0">
                <a:latin typeface="Arial"/>
                <a:cs typeface="Arial"/>
              </a:rPr>
              <a:t>Arts.</a:t>
            </a:r>
            <a:endParaRPr sz="750">
              <a:latin typeface="Arial"/>
              <a:cs typeface="Arial"/>
            </a:endParaRPr>
          </a:p>
        </p:txBody>
      </p:sp>
      <p:sp>
        <p:nvSpPr>
          <p:cNvPr id="135" name="object 135"/>
          <p:cNvSpPr txBox="1"/>
          <p:nvPr/>
        </p:nvSpPr>
        <p:spPr>
          <a:xfrm>
            <a:off x="1959445" y="4292314"/>
            <a:ext cx="917258" cy="125997"/>
          </a:xfrm>
          <a:prstGeom prst="rect">
            <a:avLst/>
          </a:prstGeom>
        </p:spPr>
        <p:txBody>
          <a:bodyPr vert="horz" wrap="square" lIns="0" tIns="10478" rIns="0" bIns="0" rtlCol="0">
            <a:spAutoFit/>
          </a:bodyPr>
          <a:lstStyle/>
          <a:p>
            <a:pPr marL="9525">
              <a:spcBef>
                <a:spcPts val="83"/>
              </a:spcBef>
            </a:pPr>
            <a:r>
              <a:rPr sz="750" dirty="0">
                <a:latin typeface="Arial"/>
                <a:cs typeface="Arial"/>
              </a:rPr>
              <a:t>Fine</a:t>
            </a:r>
            <a:r>
              <a:rPr sz="750" spc="8" dirty="0">
                <a:latin typeface="Arial"/>
                <a:cs typeface="Arial"/>
              </a:rPr>
              <a:t> </a:t>
            </a:r>
            <a:r>
              <a:rPr sz="750" dirty="0">
                <a:latin typeface="Arial"/>
                <a:cs typeface="Arial"/>
              </a:rPr>
              <a:t>and</a:t>
            </a:r>
            <a:r>
              <a:rPr sz="750" spc="8" dirty="0">
                <a:latin typeface="Arial"/>
                <a:cs typeface="Arial"/>
              </a:rPr>
              <a:t> </a:t>
            </a:r>
            <a:r>
              <a:rPr sz="750" dirty="0">
                <a:latin typeface="Arial"/>
                <a:cs typeface="Arial"/>
              </a:rPr>
              <a:t>Studio</a:t>
            </a:r>
            <a:r>
              <a:rPr sz="750" spc="8" dirty="0">
                <a:latin typeface="Arial"/>
                <a:cs typeface="Arial"/>
              </a:rPr>
              <a:t> </a:t>
            </a:r>
            <a:r>
              <a:rPr sz="750" spc="-8" dirty="0">
                <a:latin typeface="Arial"/>
                <a:cs typeface="Arial"/>
              </a:rPr>
              <a:t>Arts.</a:t>
            </a:r>
            <a:endParaRPr sz="750">
              <a:latin typeface="Arial"/>
              <a:cs typeface="Arial"/>
            </a:endParaRPr>
          </a:p>
        </p:txBody>
      </p:sp>
      <p:sp>
        <p:nvSpPr>
          <p:cNvPr id="136" name="object 136"/>
          <p:cNvSpPr txBox="1"/>
          <p:nvPr/>
        </p:nvSpPr>
        <p:spPr>
          <a:xfrm>
            <a:off x="1047759" y="4076304"/>
            <a:ext cx="1825466" cy="125997"/>
          </a:xfrm>
          <a:prstGeom prst="rect">
            <a:avLst/>
          </a:prstGeom>
        </p:spPr>
        <p:txBody>
          <a:bodyPr vert="horz" wrap="square" lIns="0" tIns="10478" rIns="0" bIns="0" rtlCol="0">
            <a:spAutoFit/>
          </a:bodyPr>
          <a:lstStyle/>
          <a:p>
            <a:pPr marL="9525">
              <a:spcBef>
                <a:spcPts val="83"/>
              </a:spcBef>
            </a:pPr>
            <a:r>
              <a:rPr sz="750" dirty="0">
                <a:latin typeface="Arial"/>
                <a:cs typeface="Arial"/>
              </a:rPr>
              <a:t>Rhetoric</a:t>
            </a:r>
            <a:r>
              <a:rPr sz="750" spc="11" dirty="0">
                <a:latin typeface="Arial"/>
                <a:cs typeface="Arial"/>
              </a:rPr>
              <a:t> </a:t>
            </a:r>
            <a:r>
              <a:rPr sz="750" dirty="0">
                <a:latin typeface="Arial"/>
                <a:cs typeface="Arial"/>
              </a:rPr>
              <a:t>and</a:t>
            </a:r>
            <a:r>
              <a:rPr sz="750" spc="15" dirty="0">
                <a:latin typeface="Arial"/>
                <a:cs typeface="Arial"/>
              </a:rPr>
              <a:t> </a:t>
            </a:r>
            <a:r>
              <a:rPr sz="750" dirty="0">
                <a:latin typeface="Arial"/>
                <a:cs typeface="Arial"/>
              </a:rPr>
              <a:t>Composition/Writing</a:t>
            </a:r>
            <a:r>
              <a:rPr sz="750" spc="15" dirty="0">
                <a:latin typeface="Arial"/>
                <a:cs typeface="Arial"/>
              </a:rPr>
              <a:t> </a:t>
            </a:r>
            <a:r>
              <a:rPr sz="750" spc="-8" dirty="0">
                <a:latin typeface="Arial"/>
                <a:cs typeface="Arial"/>
              </a:rPr>
              <a:t>Studies.</a:t>
            </a:r>
            <a:endParaRPr sz="750">
              <a:latin typeface="Arial"/>
              <a:cs typeface="Arial"/>
            </a:endParaRPr>
          </a:p>
        </p:txBody>
      </p:sp>
      <p:sp>
        <p:nvSpPr>
          <p:cNvPr id="137" name="object 137"/>
          <p:cNvSpPr txBox="1"/>
          <p:nvPr/>
        </p:nvSpPr>
        <p:spPr>
          <a:xfrm>
            <a:off x="270489" y="3860485"/>
            <a:ext cx="2600801" cy="125997"/>
          </a:xfrm>
          <a:prstGeom prst="rect">
            <a:avLst/>
          </a:prstGeom>
        </p:spPr>
        <p:txBody>
          <a:bodyPr vert="horz" wrap="square" lIns="0" tIns="10478" rIns="0" bIns="0" rtlCol="0">
            <a:spAutoFit/>
          </a:bodyPr>
          <a:lstStyle/>
          <a:p>
            <a:pPr marL="9525">
              <a:spcBef>
                <a:spcPts val="83"/>
              </a:spcBef>
            </a:pPr>
            <a:r>
              <a:rPr sz="750" dirty="0">
                <a:latin typeface="Arial"/>
                <a:cs typeface="Arial"/>
              </a:rPr>
              <a:t>Human</a:t>
            </a:r>
            <a:r>
              <a:rPr sz="750" spc="11" dirty="0">
                <a:latin typeface="Arial"/>
                <a:cs typeface="Arial"/>
              </a:rPr>
              <a:t> </a:t>
            </a:r>
            <a:r>
              <a:rPr sz="750" dirty="0">
                <a:latin typeface="Arial"/>
                <a:cs typeface="Arial"/>
              </a:rPr>
              <a:t>Development</a:t>
            </a:r>
            <a:r>
              <a:rPr sz="750" spc="233" dirty="0">
                <a:latin typeface="Arial"/>
                <a:cs typeface="Arial"/>
              </a:rPr>
              <a:t> </a:t>
            </a:r>
            <a:r>
              <a:rPr sz="750" dirty="0">
                <a:latin typeface="Arial"/>
                <a:cs typeface="Arial"/>
              </a:rPr>
              <a:t>Family</a:t>
            </a:r>
            <a:r>
              <a:rPr sz="750" spc="15" dirty="0">
                <a:latin typeface="Arial"/>
                <a:cs typeface="Arial"/>
              </a:rPr>
              <a:t> </a:t>
            </a:r>
            <a:r>
              <a:rPr sz="750" dirty="0">
                <a:latin typeface="Arial"/>
                <a:cs typeface="Arial"/>
              </a:rPr>
              <a:t>Studies</a:t>
            </a:r>
            <a:r>
              <a:rPr sz="750" spc="233" dirty="0">
                <a:latin typeface="Arial"/>
                <a:cs typeface="Arial"/>
              </a:rPr>
              <a:t> </a:t>
            </a:r>
            <a:r>
              <a:rPr sz="750" dirty="0">
                <a:latin typeface="Arial"/>
                <a:cs typeface="Arial"/>
              </a:rPr>
              <a:t>and</a:t>
            </a:r>
            <a:r>
              <a:rPr sz="750" spc="11" dirty="0">
                <a:latin typeface="Arial"/>
                <a:cs typeface="Arial"/>
              </a:rPr>
              <a:t> </a:t>
            </a:r>
            <a:r>
              <a:rPr sz="750" dirty="0">
                <a:latin typeface="Arial"/>
                <a:cs typeface="Arial"/>
              </a:rPr>
              <a:t>Related</a:t>
            </a:r>
            <a:r>
              <a:rPr sz="750" spc="15" dirty="0">
                <a:latin typeface="Arial"/>
                <a:cs typeface="Arial"/>
              </a:rPr>
              <a:t> </a:t>
            </a:r>
            <a:r>
              <a:rPr sz="750" spc="-8" dirty="0">
                <a:latin typeface="Arial"/>
                <a:cs typeface="Arial"/>
              </a:rPr>
              <a:t>Services.</a:t>
            </a:r>
            <a:endParaRPr sz="750">
              <a:latin typeface="Arial"/>
              <a:cs typeface="Arial"/>
            </a:endParaRPr>
          </a:p>
        </p:txBody>
      </p:sp>
      <p:sp>
        <p:nvSpPr>
          <p:cNvPr id="138" name="object 138"/>
          <p:cNvSpPr txBox="1"/>
          <p:nvPr/>
        </p:nvSpPr>
        <p:spPr>
          <a:xfrm>
            <a:off x="2574607" y="3644475"/>
            <a:ext cx="297180" cy="125997"/>
          </a:xfrm>
          <a:prstGeom prst="rect">
            <a:avLst/>
          </a:prstGeom>
        </p:spPr>
        <p:txBody>
          <a:bodyPr vert="horz" wrap="square" lIns="0" tIns="10478" rIns="0" bIns="0" rtlCol="0">
            <a:spAutoFit/>
          </a:bodyPr>
          <a:lstStyle/>
          <a:p>
            <a:pPr marL="9525">
              <a:spcBef>
                <a:spcPts val="83"/>
              </a:spcBef>
            </a:pPr>
            <a:r>
              <a:rPr sz="750" spc="-8" dirty="0">
                <a:latin typeface="Arial"/>
                <a:cs typeface="Arial"/>
              </a:rPr>
              <a:t>Music.</a:t>
            </a:r>
            <a:endParaRPr sz="750">
              <a:latin typeface="Arial"/>
              <a:cs typeface="Arial"/>
            </a:endParaRPr>
          </a:p>
        </p:txBody>
      </p:sp>
      <p:sp>
        <p:nvSpPr>
          <p:cNvPr id="139" name="object 139"/>
          <p:cNvSpPr txBox="1"/>
          <p:nvPr/>
        </p:nvSpPr>
        <p:spPr>
          <a:xfrm>
            <a:off x="1333898" y="3428656"/>
            <a:ext cx="1542098" cy="125997"/>
          </a:xfrm>
          <a:prstGeom prst="rect">
            <a:avLst/>
          </a:prstGeom>
        </p:spPr>
        <p:txBody>
          <a:bodyPr vert="horz" wrap="square" lIns="0" tIns="10478" rIns="0" bIns="0" rtlCol="0">
            <a:spAutoFit/>
          </a:bodyPr>
          <a:lstStyle/>
          <a:p>
            <a:pPr marL="9525">
              <a:spcBef>
                <a:spcPts val="83"/>
              </a:spcBef>
            </a:pPr>
            <a:r>
              <a:rPr sz="750" dirty="0">
                <a:latin typeface="Arial"/>
                <a:cs typeface="Arial"/>
              </a:rPr>
              <a:t>Drama/Theatre</a:t>
            </a:r>
            <a:r>
              <a:rPr sz="750" spc="11" dirty="0">
                <a:latin typeface="Arial"/>
                <a:cs typeface="Arial"/>
              </a:rPr>
              <a:t> </a:t>
            </a:r>
            <a:r>
              <a:rPr sz="750" dirty="0">
                <a:latin typeface="Arial"/>
                <a:cs typeface="Arial"/>
              </a:rPr>
              <a:t>Arts</a:t>
            </a:r>
            <a:r>
              <a:rPr sz="750" spc="11" dirty="0">
                <a:latin typeface="Arial"/>
                <a:cs typeface="Arial"/>
              </a:rPr>
              <a:t> </a:t>
            </a:r>
            <a:r>
              <a:rPr sz="750" dirty="0">
                <a:latin typeface="Arial"/>
                <a:cs typeface="Arial"/>
              </a:rPr>
              <a:t>and</a:t>
            </a:r>
            <a:r>
              <a:rPr sz="750" spc="11" dirty="0">
                <a:latin typeface="Arial"/>
                <a:cs typeface="Arial"/>
              </a:rPr>
              <a:t> </a:t>
            </a:r>
            <a:r>
              <a:rPr sz="750" spc="-8" dirty="0">
                <a:latin typeface="Arial"/>
                <a:cs typeface="Arial"/>
              </a:rPr>
              <a:t>Stagecraft.</a:t>
            </a:r>
            <a:endParaRPr sz="750">
              <a:latin typeface="Arial"/>
              <a:cs typeface="Arial"/>
            </a:endParaRPr>
          </a:p>
        </p:txBody>
      </p:sp>
      <p:sp>
        <p:nvSpPr>
          <p:cNvPr id="140" name="object 140"/>
          <p:cNvSpPr txBox="1"/>
          <p:nvPr/>
        </p:nvSpPr>
        <p:spPr>
          <a:xfrm>
            <a:off x="1399954" y="3212645"/>
            <a:ext cx="1478279" cy="125997"/>
          </a:xfrm>
          <a:prstGeom prst="rect">
            <a:avLst/>
          </a:prstGeom>
        </p:spPr>
        <p:txBody>
          <a:bodyPr vert="horz" wrap="square" lIns="0" tIns="10478" rIns="0" bIns="0" rtlCol="0">
            <a:spAutoFit/>
          </a:bodyPr>
          <a:lstStyle/>
          <a:p>
            <a:pPr marL="9525">
              <a:spcBef>
                <a:spcPts val="83"/>
              </a:spcBef>
            </a:pPr>
            <a:r>
              <a:rPr sz="750" dirty="0">
                <a:latin typeface="Arial"/>
                <a:cs typeface="Arial"/>
              </a:rPr>
              <a:t>Film/Video</a:t>
            </a:r>
            <a:r>
              <a:rPr sz="750" spc="19" dirty="0">
                <a:latin typeface="Arial"/>
                <a:cs typeface="Arial"/>
              </a:rPr>
              <a:t> </a:t>
            </a:r>
            <a:r>
              <a:rPr sz="750" dirty="0">
                <a:latin typeface="Arial"/>
                <a:cs typeface="Arial"/>
              </a:rPr>
              <a:t>and</a:t>
            </a:r>
            <a:r>
              <a:rPr sz="750" spc="23" dirty="0">
                <a:latin typeface="Arial"/>
                <a:cs typeface="Arial"/>
              </a:rPr>
              <a:t> </a:t>
            </a:r>
            <a:r>
              <a:rPr sz="750" dirty="0">
                <a:latin typeface="Arial"/>
                <a:cs typeface="Arial"/>
              </a:rPr>
              <a:t>Photographic</a:t>
            </a:r>
            <a:r>
              <a:rPr sz="750" spc="19" dirty="0">
                <a:latin typeface="Arial"/>
                <a:cs typeface="Arial"/>
              </a:rPr>
              <a:t> </a:t>
            </a:r>
            <a:r>
              <a:rPr sz="750" spc="-8" dirty="0">
                <a:latin typeface="Arial"/>
                <a:cs typeface="Arial"/>
              </a:rPr>
              <a:t>Arts.</a:t>
            </a:r>
            <a:endParaRPr sz="750">
              <a:latin typeface="Arial"/>
              <a:cs typeface="Arial"/>
            </a:endParaRPr>
          </a:p>
        </p:txBody>
      </p:sp>
      <p:sp>
        <p:nvSpPr>
          <p:cNvPr id="141" name="object 141"/>
          <p:cNvSpPr txBox="1"/>
          <p:nvPr/>
        </p:nvSpPr>
        <p:spPr>
          <a:xfrm>
            <a:off x="1746282" y="2996635"/>
            <a:ext cx="1125855" cy="125997"/>
          </a:xfrm>
          <a:prstGeom prst="rect">
            <a:avLst/>
          </a:prstGeom>
        </p:spPr>
        <p:txBody>
          <a:bodyPr vert="horz" wrap="square" lIns="0" tIns="10478" rIns="0" bIns="0" rtlCol="0">
            <a:spAutoFit/>
          </a:bodyPr>
          <a:lstStyle/>
          <a:p>
            <a:pPr marL="9525">
              <a:spcBef>
                <a:spcPts val="83"/>
              </a:spcBef>
            </a:pPr>
            <a:r>
              <a:rPr sz="750" dirty="0">
                <a:latin typeface="Arial"/>
                <a:cs typeface="Arial"/>
              </a:rPr>
              <a:t>Graphic</a:t>
            </a:r>
            <a:r>
              <a:rPr sz="750" spc="23" dirty="0">
                <a:latin typeface="Arial"/>
                <a:cs typeface="Arial"/>
              </a:rPr>
              <a:t> </a:t>
            </a:r>
            <a:r>
              <a:rPr sz="750" spc="-8" dirty="0">
                <a:latin typeface="Arial"/>
                <a:cs typeface="Arial"/>
              </a:rPr>
              <a:t>Communications.</a:t>
            </a:r>
            <a:endParaRPr sz="750">
              <a:latin typeface="Arial"/>
              <a:cs typeface="Arial"/>
            </a:endParaRPr>
          </a:p>
        </p:txBody>
      </p:sp>
      <p:sp>
        <p:nvSpPr>
          <p:cNvPr id="142" name="object 142"/>
          <p:cNvSpPr txBox="1"/>
          <p:nvPr/>
        </p:nvSpPr>
        <p:spPr>
          <a:xfrm>
            <a:off x="1708015" y="2780816"/>
            <a:ext cx="1163003" cy="125997"/>
          </a:xfrm>
          <a:prstGeom prst="rect">
            <a:avLst/>
          </a:prstGeom>
        </p:spPr>
        <p:txBody>
          <a:bodyPr vert="horz" wrap="square" lIns="0" tIns="10478" rIns="0" bIns="0" rtlCol="0">
            <a:spAutoFit/>
          </a:bodyPr>
          <a:lstStyle/>
          <a:p>
            <a:pPr marL="9525">
              <a:spcBef>
                <a:spcPts val="83"/>
              </a:spcBef>
            </a:pPr>
            <a:r>
              <a:rPr sz="750" dirty="0">
                <a:latin typeface="Arial"/>
                <a:cs typeface="Arial"/>
              </a:rPr>
              <a:t>Religion/Religious</a:t>
            </a:r>
            <a:r>
              <a:rPr sz="750" spc="56" dirty="0">
                <a:latin typeface="Arial"/>
                <a:cs typeface="Arial"/>
              </a:rPr>
              <a:t> </a:t>
            </a:r>
            <a:r>
              <a:rPr sz="750" spc="-8" dirty="0">
                <a:latin typeface="Arial"/>
                <a:cs typeface="Arial"/>
              </a:rPr>
              <a:t>Studies.</a:t>
            </a:r>
            <a:endParaRPr sz="750">
              <a:latin typeface="Arial"/>
              <a:cs typeface="Arial"/>
            </a:endParaRPr>
          </a:p>
        </p:txBody>
      </p:sp>
      <p:grpSp>
        <p:nvGrpSpPr>
          <p:cNvPr id="143" name="object 143"/>
          <p:cNvGrpSpPr/>
          <p:nvPr/>
        </p:nvGrpSpPr>
        <p:grpSpPr>
          <a:xfrm>
            <a:off x="3913080" y="5499823"/>
            <a:ext cx="278130" cy="120491"/>
            <a:chOff x="5217440" y="6190096"/>
            <a:chExt cx="370840" cy="160655"/>
          </a:xfrm>
        </p:grpSpPr>
        <p:sp>
          <p:nvSpPr>
            <p:cNvPr id="144" name="object 144"/>
            <p:cNvSpPr/>
            <p:nvPr/>
          </p:nvSpPr>
          <p:spPr>
            <a:xfrm>
              <a:off x="5217440" y="6190097"/>
              <a:ext cx="370840" cy="160655"/>
            </a:xfrm>
            <a:custGeom>
              <a:avLst/>
              <a:gdLst/>
              <a:ahLst/>
              <a:cxnLst/>
              <a:rect l="l" t="t" r="r" b="b"/>
              <a:pathLst>
                <a:path w="370839" h="160654">
                  <a:moveTo>
                    <a:pt x="370632" y="160650"/>
                  </a:moveTo>
                  <a:lnTo>
                    <a:pt x="0" y="160650"/>
                  </a:lnTo>
                  <a:lnTo>
                    <a:pt x="0" y="0"/>
                  </a:lnTo>
                  <a:lnTo>
                    <a:pt x="370632" y="0"/>
                  </a:lnTo>
                  <a:lnTo>
                    <a:pt x="370632" y="160650"/>
                  </a:lnTo>
                  <a:close/>
                </a:path>
              </a:pathLst>
            </a:custGeom>
            <a:solidFill>
              <a:srgbClr val="80C080"/>
            </a:solidFill>
          </p:spPr>
          <p:txBody>
            <a:bodyPr wrap="square" lIns="0" tIns="0" rIns="0" bIns="0" rtlCol="0"/>
            <a:lstStyle/>
            <a:p>
              <a:endParaRPr/>
            </a:p>
          </p:txBody>
        </p:sp>
        <p:sp>
          <p:nvSpPr>
            <p:cNvPr id="145" name="object 145"/>
            <p:cNvSpPr/>
            <p:nvPr/>
          </p:nvSpPr>
          <p:spPr>
            <a:xfrm>
              <a:off x="5222073" y="6194728"/>
              <a:ext cx="361950" cy="151765"/>
            </a:xfrm>
            <a:custGeom>
              <a:avLst/>
              <a:gdLst/>
              <a:ahLst/>
              <a:cxnLst/>
              <a:rect l="l" t="t" r="r" b="b"/>
              <a:pathLst>
                <a:path w="361950" h="151764">
                  <a:moveTo>
                    <a:pt x="0" y="0"/>
                  </a:moveTo>
                  <a:lnTo>
                    <a:pt x="361367" y="0"/>
                  </a:lnTo>
                  <a:lnTo>
                    <a:pt x="361367" y="151386"/>
                  </a:lnTo>
                  <a:lnTo>
                    <a:pt x="0" y="151386"/>
                  </a:lnTo>
                  <a:lnTo>
                    <a:pt x="0" y="0"/>
                  </a:lnTo>
                  <a:close/>
                </a:path>
              </a:pathLst>
            </a:custGeom>
            <a:ln w="9264">
              <a:solidFill>
                <a:srgbClr val="80C080"/>
              </a:solidFill>
            </a:ln>
          </p:spPr>
          <p:txBody>
            <a:bodyPr wrap="square" lIns="0" tIns="0" rIns="0" bIns="0" rtlCol="0"/>
            <a:lstStyle/>
            <a:p>
              <a:endParaRPr/>
            </a:p>
          </p:txBody>
        </p:sp>
      </p:grpSp>
      <p:grpSp>
        <p:nvGrpSpPr>
          <p:cNvPr id="146" name="object 146"/>
          <p:cNvGrpSpPr/>
          <p:nvPr/>
        </p:nvGrpSpPr>
        <p:grpSpPr>
          <a:xfrm>
            <a:off x="3913080" y="5668504"/>
            <a:ext cx="278130" cy="120968"/>
            <a:chOff x="5217440" y="6415005"/>
            <a:chExt cx="370840" cy="161290"/>
          </a:xfrm>
        </p:grpSpPr>
        <p:sp>
          <p:nvSpPr>
            <p:cNvPr id="147" name="object 147"/>
            <p:cNvSpPr/>
            <p:nvPr/>
          </p:nvSpPr>
          <p:spPr>
            <a:xfrm>
              <a:off x="5217440" y="6415006"/>
              <a:ext cx="370840" cy="161290"/>
            </a:xfrm>
            <a:custGeom>
              <a:avLst/>
              <a:gdLst/>
              <a:ahLst/>
              <a:cxnLst/>
              <a:rect l="l" t="t" r="r" b="b"/>
              <a:pathLst>
                <a:path w="370839" h="161290">
                  <a:moveTo>
                    <a:pt x="370632" y="160939"/>
                  </a:moveTo>
                  <a:lnTo>
                    <a:pt x="0" y="160939"/>
                  </a:lnTo>
                  <a:lnTo>
                    <a:pt x="0" y="0"/>
                  </a:lnTo>
                  <a:lnTo>
                    <a:pt x="370632" y="0"/>
                  </a:lnTo>
                  <a:lnTo>
                    <a:pt x="370632" y="160939"/>
                  </a:lnTo>
                  <a:close/>
                </a:path>
              </a:pathLst>
            </a:custGeom>
            <a:solidFill>
              <a:srgbClr val="FF4D4D"/>
            </a:solidFill>
          </p:spPr>
          <p:txBody>
            <a:bodyPr wrap="square" lIns="0" tIns="0" rIns="0" bIns="0" rtlCol="0"/>
            <a:lstStyle/>
            <a:p>
              <a:endParaRPr/>
            </a:p>
          </p:txBody>
        </p:sp>
        <p:sp>
          <p:nvSpPr>
            <p:cNvPr id="148" name="object 148"/>
            <p:cNvSpPr/>
            <p:nvPr/>
          </p:nvSpPr>
          <p:spPr>
            <a:xfrm>
              <a:off x="5222073" y="6419637"/>
              <a:ext cx="361950" cy="151765"/>
            </a:xfrm>
            <a:custGeom>
              <a:avLst/>
              <a:gdLst/>
              <a:ahLst/>
              <a:cxnLst/>
              <a:rect l="l" t="t" r="r" b="b"/>
              <a:pathLst>
                <a:path w="361950" h="151765">
                  <a:moveTo>
                    <a:pt x="0" y="0"/>
                  </a:moveTo>
                  <a:lnTo>
                    <a:pt x="361367" y="0"/>
                  </a:lnTo>
                  <a:lnTo>
                    <a:pt x="361367" y="151675"/>
                  </a:lnTo>
                  <a:lnTo>
                    <a:pt x="0" y="151675"/>
                  </a:lnTo>
                  <a:lnTo>
                    <a:pt x="0" y="0"/>
                  </a:lnTo>
                  <a:close/>
                </a:path>
              </a:pathLst>
            </a:custGeom>
            <a:ln w="9264">
              <a:solidFill>
                <a:srgbClr val="FF4D4D"/>
              </a:solidFill>
            </a:ln>
          </p:spPr>
          <p:txBody>
            <a:bodyPr wrap="square" lIns="0" tIns="0" rIns="0" bIns="0" rtlCol="0"/>
            <a:lstStyle/>
            <a:p>
              <a:endParaRPr/>
            </a:p>
          </p:txBody>
        </p:sp>
      </p:grpSp>
      <p:sp>
        <p:nvSpPr>
          <p:cNvPr id="149" name="object 149" descr="$PPTXTitle"/>
          <p:cNvSpPr txBox="1">
            <a:spLocks noGrp="1"/>
          </p:cNvSpPr>
          <p:nvPr>
            <p:ph type="title"/>
          </p:nvPr>
        </p:nvSpPr>
        <p:spPr>
          <a:prstGeom prst="rect">
            <a:avLst/>
          </a:prstGeom>
        </p:spPr>
        <p:txBody>
          <a:bodyPr vert="horz" wrap="square" lIns="0" tIns="9525" rIns="0" bIns="0" rtlCol="0" anchor="t">
            <a:spAutoFit/>
          </a:bodyPr>
          <a:lstStyle/>
          <a:p>
            <a:pPr marL="10478" marR="3810" algn="ctr">
              <a:spcBef>
                <a:spcPts val="75"/>
              </a:spcBef>
            </a:pPr>
            <a:r>
              <a:rPr dirty="0"/>
              <a:t>Most</a:t>
            </a:r>
            <a:r>
              <a:rPr spc="-49" dirty="0"/>
              <a:t> </a:t>
            </a:r>
            <a:r>
              <a:rPr dirty="0"/>
              <a:t>Common</a:t>
            </a:r>
            <a:r>
              <a:rPr spc="-45" dirty="0"/>
              <a:t> </a:t>
            </a:r>
            <a:r>
              <a:rPr dirty="0"/>
              <a:t>Bachelor</a:t>
            </a:r>
            <a:r>
              <a:rPr spc="-53" dirty="0"/>
              <a:t> </a:t>
            </a:r>
            <a:r>
              <a:rPr spc="-8" dirty="0"/>
              <a:t>Degree </a:t>
            </a:r>
            <a:r>
              <a:rPr dirty="0"/>
              <a:t>Programs</a:t>
            </a:r>
            <a:r>
              <a:rPr spc="-45" dirty="0"/>
              <a:t> </a:t>
            </a:r>
            <a:r>
              <a:rPr dirty="0"/>
              <a:t>That</a:t>
            </a:r>
            <a:r>
              <a:rPr spc="-34" dirty="0"/>
              <a:t> </a:t>
            </a:r>
            <a:r>
              <a:rPr spc="-15" dirty="0"/>
              <a:t>Fail</a:t>
            </a:r>
          </a:p>
          <a:p>
            <a:pPr marL="1429" algn="ctr">
              <a:spcBef>
                <a:spcPts val="34"/>
              </a:spcBef>
            </a:pPr>
            <a:r>
              <a:rPr sz="1350" i="1" spc="-8" dirty="0">
                <a:latin typeface="Arial"/>
                <a:cs typeface="Arial"/>
              </a:rPr>
              <a:t>Student-Weighted</a:t>
            </a:r>
            <a:endParaRPr sz="1350">
              <a:latin typeface="Arial"/>
              <a:cs typeface="Arial"/>
            </a:endParaRPr>
          </a:p>
        </p:txBody>
      </p:sp>
      <p:sp>
        <p:nvSpPr>
          <p:cNvPr id="150" name="object 150"/>
          <p:cNvSpPr txBox="1"/>
          <p:nvPr/>
        </p:nvSpPr>
        <p:spPr>
          <a:xfrm>
            <a:off x="7188615" y="3402748"/>
            <a:ext cx="1189196" cy="1301799"/>
          </a:xfrm>
          <a:prstGeom prst="rect">
            <a:avLst/>
          </a:prstGeom>
        </p:spPr>
        <p:txBody>
          <a:bodyPr vert="horz" wrap="square" lIns="0" tIns="9049" rIns="0" bIns="0" rtlCol="0">
            <a:spAutoFit/>
          </a:bodyPr>
          <a:lstStyle/>
          <a:p>
            <a:pPr marL="9525" marR="3810" indent="-476" algn="ctr">
              <a:spcBef>
                <a:spcPts val="71"/>
              </a:spcBef>
            </a:pPr>
            <a:r>
              <a:rPr sz="1200" b="1" dirty="0">
                <a:solidFill>
                  <a:srgbClr val="FF0000"/>
                </a:solidFill>
                <a:latin typeface="Calibri"/>
                <a:cs typeface="Calibri"/>
              </a:rPr>
              <a:t>53%</a:t>
            </a:r>
            <a:r>
              <a:rPr sz="1200" b="1" spc="-8" dirty="0">
                <a:solidFill>
                  <a:srgbClr val="FF0000"/>
                </a:solidFill>
                <a:latin typeface="Calibri"/>
                <a:cs typeface="Calibri"/>
              </a:rPr>
              <a:t> </a:t>
            </a:r>
            <a:r>
              <a:rPr sz="1200" dirty="0">
                <a:solidFill>
                  <a:srgbClr val="001E27"/>
                </a:solidFill>
                <a:latin typeface="Calibri"/>
                <a:cs typeface="Calibri"/>
              </a:rPr>
              <a:t>of</a:t>
            </a:r>
            <a:r>
              <a:rPr sz="1200" spc="-4" dirty="0">
                <a:solidFill>
                  <a:srgbClr val="001E27"/>
                </a:solidFill>
                <a:latin typeface="Calibri"/>
                <a:cs typeface="Calibri"/>
              </a:rPr>
              <a:t> </a:t>
            </a:r>
            <a:r>
              <a:rPr sz="1200" dirty="0">
                <a:solidFill>
                  <a:srgbClr val="001E27"/>
                </a:solidFill>
                <a:latin typeface="Calibri"/>
                <a:cs typeface="Calibri"/>
              </a:rPr>
              <a:t>Title</a:t>
            </a:r>
            <a:r>
              <a:rPr sz="1200" spc="-26" dirty="0">
                <a:solidFill>
                  <a:srgbClr val="001E27"/>
                </a:solidFill>
                <a:latin typeface="Calibri"/>
                <a:cs typeface="Calibri"/>
              </a:rPr>
              <a:t> </a:t>
            </a:r>
            <a:r>
              <a:rPr sz="1200" spc="-19" dirty="0">
                <a:solidFill>
                  <a:srgbClr val="001E27"/>
                </a:solidFill>
                <a:latin typeface="Calibri"/>
                <a:cs typeface="Calibri"/>
              </a:rPr>
              <a:t>IV </a:t>
            </a:r>
            <a:r>
              <a:rPr sz="1200" dirty="0">
                <a:solidFill>
                  <a:srgbClr val="001E27"/>
                </a:solidFill>
                <a:latin typeface="Calibri"/>
                <a:cs typeface="Calibri"/>
              </a:rPr>
              <a:t>students</a:t>
            </a:r>
            <a:r>
              <a:rPr sz="1200" spc="-68" dirty="0">
                <a:solidFill>
                  <a:srgbClr val="001E27"/>
                </a:solidFill>
                <a:latin typeface="Calibri"/>
                <a:cs typeface="Calibri"/>
              </a:rPr>
              <a:t> </a:t>
            </a:r>
            <a:r>
              <a:rPr sz="1200" spc="-19" dirty="0">
                <a:solidFill>
                  <a:srgbClr val="001E27"/>
                </a:solidFill>
                <a:latin typeface="Calibri"/>
                <a:cs typeface="Calibri"/>
              </a:rPr>
              <a:t>in </a:t>
            </a:r>
            <a:r>
              <a:rPr sz="1200" dirty="0">
                <a:solidFill>
                  <a:srgbClr val="001E27"/>
                </a:solidFill>
                <a:latin typeface="Calibri"/>
                <a:cs typeface="Calibri"/>
              </a:rPr>
              <a:t>bachelor</a:t>
            </a:r>
            <a:r>
              <a:rPr sz="1200" spc="-34" dirty="0">
                <a:solidFill>
                  <a:srgbClr val="001E27"/>
                </a:solidFill>
                <a:latin typeface="Calibri"/>
                <a:cs typeface="Calibri"/>
              </a:rPr>
              <a:t> </a:t>
            </a:r>
            <a:r>
              <a:rPr sz="1200" spc="-8" dirty="0">
                <a:solidFill>
                  <a:srgbClr val="001E27"/>
                </a:solidFill>
                <a:latin typeface="Calibri"/>
                <a:cs typeface="Calibri"/>
              </a:rPr>
              <a:t>degree programs</a:t>
            </a:r>
            <a:r>
              <a:rPr sz="1200" spc="-30" dirty="0">
                <a:solidFill>
                  <a:srgbClr val="001E27"/>
                </a:solidFill>
                <a:latin typeface="Calibri"/>
                <a:cs typeface="Calibri"/>
              </a:rPr>
              <a:t> </a:t>
            </a:r>
            <a:r>
              <a:rPr sz="1200" spc="-19" dirty="0">
                <a:solidFill>
                  <a:srgbClr val="001E27"/>
                </a:solidFill>
                <a:latin typeface="Calibri"/>
                <a:cs typeface="Calibri"/>
              </a:rPr>
              <a:t>in </a:t>
            </a:r>
            <a:r>
              <a:rPr sz="1200" spc="-8" dirty="0">
                <a:solidFill>
                  <a:srgbClr val="001E27"/>
                </a:solidFill>
                <a:latin typeface="Calibri"/>
                <a:cs typeface="Calibri"/>
              </a:rPr>
              <a:t>“Religion/Religious </a:t>
            </a:r>
            <a:r>
              <a:rPr sz="1200" dirty="0">
                <a:solidFill>
                  <a:srgbClr val="001E27"/>
                </a:solidFill>
                <a:latin typeface="Calibri"/>
                <a:cs typeface="Calibri"/>
              </a:rPr>
              <a:t>Studies”</a:t>
            </a:r>
            <a:r>
              <a:rPr sz="1200" spc="-30" dirty="0">
                <a:solidFill>
                  <a:srgbClr val="001E27"/>
                </a:solidFill>
                <a:latin typeface="Calibri"/>
                <a:cs typeface="Calibri"/>
              </a:rPr>
              <a:t> </a:t>
            </a:r>
            <a:r>
              <a:rPr sz="1200" dirty="0">
                <a:solidFill>
                  <a:srgbClr val="001E27"/>
                </a:solidFill>
                <a:latin typeface="Calibri"/>
                <a:cs typeface="Calibri"/>
              </a:rPr>
              <a:t>fail</a:t>
            </a:r>
            <a:r>
              <a:rPr sz="1200" spc="-38" dirty="0">
                <a:solidFill>
                  <a:srgbClr val="001E27"/>
                </a:solidFill>
                <a:latin typeface="Calibri"/>
                <a:cs typeface="Calibri"/>
              </a:rPr>
              <a:t> </a:t>
            </a:r>
            <a:r>
              <a:rPr sz="1200" spc="-19" dirty="0">
                <a:solidFill>
                  <a:srgbClr val="001E27"/>
                </a:solidFill>
                <a:latin typeface="Calibri"/>
                <a:cs typeface="Calibri"/>
              </a:rPr>
              <a:t>the </a:t>
            </a:r>
            <a:r>
              <a:rPr sz="1200" dirty="0">
                <a:solidFill>
                  <a:srgbClr val="001E27"/>
                </a:solidFill>
                <a:latin typeface="Calibri"/>
                <a:cs typeface="Calibri"/>
              </a:rPr>
              <a:t>proposed</a:t>
            </a:r>
            <a:r>
              <a:rPr sz="1200" spc="-53" dirty="0">
                <a:solidFill>
                  <a:srgbClr val="001E27"/>
                </a:solidFill>
                <a:latin typeface="Calibri"/>
                <a:cs typeface="Calibri"/>
              </a:rPr>
              <a:t> </a:t>
            </a:r>
            <a:r>
              <a:rPr sz="1200" spc="-15" dirty="0">
                <a:solidFill>
                  <a:srgbClr val="001E27"/>
                </a:solidFill>
                <a:latin typeface="Calibri"/>
                <a:cs typeface="Calibri"/>
              </a:rPr>
              <a:t>rule.</a:t>
            </a:r>
            <a:endParaRPr sz="1200">
              <a:latin typeface="Calibri"/>
              <a:cs typeface="Calibri"/>
            </a:endParaRPr>
          </a:p>
        </p:txBody>
      </p:sp>
      <p:grpSp>
        <p:nvGrpSpPr>
          <p:cNvPr id="151" name="object 151"/>
          <p:cNvGrpSpPr/>
          <p:nvPr/>
        </p:nvGrpSpPr>
        <p:grpSpPr>
          <a:xfrm>
            <a:off x="6792641" y="2947005"/>
            <a:ext cx="481965" cy="454819"/>
            <a:chOff x="9056854" y="2786340"/>
            <a:chExt cx="642620" cy="606425"/>
          </a:xfrm>
        </p:grpSpPr>
        <p:sp>
          <p:nvSpPr>
            <p:cNvPr id="152" name="object 152"/>
            <p:cNvSpPr/>
            <p:nvPr/>
          </p:nvSpPr>
          <p:spPr>
            <a:xfrm>
              <a:off x="9126204" y="2851632"/>
              <a:ext cx="554355" cy="521970"/>
            </a:xfrm>
            <a:custGeom>
              <a:avLst/>
              <a:gdLst/>
              <a:ahLst/>
              <a:cxnLst/>
              <a:rect l="l" t="t" r="r" b="b"/>
              <a:pathLst>
                <a:path w="554354" h="521970">
                  <a:moveTo>
                    <a:pt x="553999" y="521538"/>
                  </a:moveTo>
                  <a:lnTo>
                    <a:pt x="0" y="0"/>
                  </a:lnTo>
                </a:path>
              </a:pathLst>
            </a:custGeom>
            <a:ln w="38099">
              <a:solidFill>
                <a:srgbClr val="FF0000"/>
              </a:solidFill>
            </a:ln>
          </p:spPr>
          <p:txBody>
            <a:bodyPr wrap="square" lIns="0" tIns="0" rIns="0" bIns="0" rtlCol="0"/>
            <a:lstStyle/>
            <a:p>
              <a:endParaRPr/>
            </a:p>
          </p:txBody>
        </p:sp>
        <p:sp>
          <p:nvSpPr>
            <p:cNvPr id="153" name="object 153"/>
            <p:cNvSpPr/>
            <p:nvPr/>
          </p:nvSpPr>
          <p:spPr>
            <a:xfrm>
              <a:off x="9056854" y="2786340"/>
              <a:ext cx="122555" cy="120014"/>
            </a:xfrm>
            <a:custGeom>
              <a:avLst/>
              <a:gdLst/>
              <a:ahLst/>
              <a:cxnLst/>
              <a:rect l="l" t="t" r="r" b="b"/>
              <a:pathLst>
                <a:path w="122554" h="120014">
                  <a:moveTo>
                    <a:pt x="0" y="0"/>
                  </a:moveTo>
                  <a:lnTo>
                    <a:pt x="44043" y="119964"/>
                  </a:lnTo>
                  <a:lnTo>
                    <a:pt x="122389" y="36741"/>
                  </a:lnTo>
                  <a:lnTo>
                    <a:pt x="0" y="0"/>
                  </a:lnTo>
                  <a:close/>
                </a:path>
              </a:pathLst>
            </a:custGeom>
            <a:solidFill>
              <a:srgbClr val="FF0000"/>
            </a:solidFill>
          </p:spPr>
          <p:txBody>
            <a:bodyPr wrap="square" lIns="0" tIns="0" rIns="0" bIns="0" rtlCol="0"/>
            <a:lstStyle/>
            <a:p>
              <a:endParaRPr/>
            </a:p>
          </p:txBody>
        </p:sp>
      </p:grpSp>
      <p:sp>
        <p:nvSpPr>
          <p:cNvPr id="154" name="object 154"/>
          <p:cNvSpPr txBox="1"/>
          <p:nvPr/>
        </p:nvSpPr>
        <p:spPr>
          <a:xfrm>
            <a:off x="2266066" y="2359860"/>
            <a:ext cx="4595813"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34" dirty="0">
                <a:solidFill>
                  <a:srgbClr val="001E27"/>
                </a:solidFill>
                <a:latin typeface="Calibri"/>
                <a:cs typeface="Calibri"/>
              </a:rPr>
              <a:t> </a:t>
            </a:r>
            <a:r>
              <a:rPr sz="1350" b="1" dirty="0">
                <a:solidFill>
                  <a:srgbClr val="001E27"/>
                </a:solidFill>
                <a:latin typeface="Calibri"/>
                <a:cs typeface="Calibri"/>
              </a:rPr>
              <a:t>12.</a:t>
            </a:r>
            <a:r>
              <a:rPr sz="1350" b="1" spc="-15" dirty="0">
                <a:solidFill>
                  <a:srgbClr val="001E27"/>
                </a:solidFill>
                <a:latin typeface="Calibri"/>
                <a:cs typeface="Calibri"/>
              </a:rPr>
              <a:t> </a:t>
            </a:r>
            <a:r>
              <a:rPr sz="1350" b="1" spc="-8" dirty="0">
                <a:solidFill>
                  <a:srgbClr val="001E27"/>
                </a:solidFill>
                <a:latin typeface="Calibri"/>
                <a:cs typeface="Calibri"/>
              </a:rPr>
              <a:t>Pass/Fail</a:t>
            </a:r>
            <a:r>
              <a:rPr sz="1350" b="1" spc="-26" dirty="0">
                <a:solidFill>
                  <a:srgbClr val="001E27"/>
                </a:solidFill>
                <a:latin typeface="Calibri"/>
                <a:cs typeface="Calibri"/>
              </a:rPr>
              <a:t> </a:t>
            </a:r>
            <a:r>
              <a:rPr sz="1350" b="1" dirty="0">
                <a:solidFill>
                  <a:srgbClr val="001E27"/>
                </a:solidFill>
                <a:latin typeface="Calibri"/>
                <a:cs typeface="Calibri"/>
              </a:rPr>
              <a:t>Rates</a:t>
            </a:r>
            <a:r>
              <a:rPr sz="1350" b="1" spc="-23"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CIP4,</a:t>
            </a:r>
            <a:r>
              <a:rPr sz="1350" b="1" spc="-19" dirty="0">
                <a:solidFill>
                  <a:srgbClr val="001E27"/>
                </a:solidFill>
                <a:latin typeface="Calibri"/>
                <a:cs typeface="Calibri"/>
              </a:rPr>
              <a:t> </a:t>
            </a:r>
            <a:r>
              <a:rPr sz="1350" b="1" dirty="0">
                <a:solidFill>
                  <a:srgbClr val="001E27"/>
                </a:solidFill>
                <a:latin typeface="Calibri"/>
                <a:cs typeface="Calibri"/>
              </a:rPr>
              <a:t>OBBB </a:t>
            </a:r>
            <a:r>
              <a:rPr sz="1350" b="1" spc="-30" dirty="0">
                <a:solidFill>
                  <a:srgbClr val="001E27"/>
                </a:solidFill>
                <a:latin typeface="Calibri"/>
                <a:cs typeface="Calibri"/>
              </a:rPr>
              <a:t>Test </a:t>
            </a:r>
            <a:r>
              <a:rPr sz="1350" b="1" dirty="0">
                <a:solidFill>
                  <a:srgbClr val="001E27"/>
                </a:solidFill>
                <a:latin typeface="Calibri"/>
                <a:cs typeface="Calibri"/>
              </a:rPr>
              <a:t>+</a:t>
            </a:r>
            <a:r>
              <a:rPr sz="1350" b="1" spc="-15" dirty="0">
                <a:solidFill>
                  <a:srgbClr val="001E27"/>
                </a:solidFill>
                <a:latin typeface="Calibri"/>
                <a:cs typeface="Calibri"/>
              </a:rPr>
              <a:t> </a:t>
            </a:r>
            <a:r>
              <a:rPr sz="1350" b="1" dirty="0">
                <a:solidFill>
                  <a:srgbClr val="001E27"/>
                </a:solidFill>
                <a:latin typeface="Calibri"/>
                <a:cs typeface="Calibri"/>
              </a:rPr>
              <a:t>Modified</a:t>
            </a:r>
            <a:r>
              <a:rPr sz="1350" b="1" spc="-38" dirty="0">
                <a:solidFill>
                  <a:srgbClr val="001E27"/>
                </a:solidFill>
                <a:latin typeface="Calibri"/>
                <a:cs typeface="Calibri"/>
              </a:rPr>
              <a:t> </a:t>
            </a:r>
            <a:r>
              <a:rPr sz="1350" b="1" dirty="0">
                <a:solidFill>
                  <a:srgbClr val="001E27"/>
                </a:solidFill>
                <a:latin typeface="Calibri"/>
                <a:cs typeface="Calibri"/>
              </a:rPr>
              <a:t>GE</a:t>
            </a:r>
            <a:r>
              <a:rPr sz="1350" b="1" spc="-23"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
        <p:nvSpPr>
          <p:cNvPr id="155" name="object 155"/>
          <p:cNvSpPr txBox="1"/>
          <p:nvPr/>
        </p:nvSpPr>
        <p:spPr>
          <a:xfrm>
            <a:off x="2813427" y="5043658"/>
            <a:ext cx="193358" cy="141064"/>
          </a:xfrm>
          <a:prstGeom prst="rect">
            <a:avLst/>
          </a:prstGeom>
        </p:spPr>
        <p:txBody>
          <a:bodyPr vert="horz" wrap="square" lIns="0" tIns="0" rIns="0" bIns="0" rtlCol="0">
            <a:spAutoFit/>
          </a:bodyPr>
          <a:lstStyle/>
          <a:p>
            <a:pPr marL="9525">
              <a:lnSpc>
                <a:spcPts val="1121"/>
              </a:lnSpc>
            </a:pPr>
            <a:r>
              <a:rPr sz="938" spc="-19" dirty="0">
                <a:latin typeface="Arial"/>
                <a:cs typeface="Arial"/>
              </a:rPr>
              <a:t>0%</a:t>
            </a:r>
            <a:endParaRPr sz="938">
              <a:latin typeface="Arial"/>
              <a:cs typeface="Arial"/>
            </a:endParaRPr>
          </a:p>
        </p:txBody>
      </p:sp>
      <p:sp>
        <p:nvSpPr>
          <p:cNvPr id="156" name="object 156"/>
          <p:cNvSpPr txBox="1"/>
          <p:nvPr/>
        </p:nvSpPr>
        <p:spPr>
          <a:xfrm>
            <a:off x="3539053" y="5043657"/>
            <a:ext cx="260509" cy="141064"/>
          </a:xfrm>
          <a:prstGeom prst="rect">
            <a:avLst/>
          </a:prstGeom>
        </p:spPr>
        <p:txBody>
          <a:bodyPr vert="horz" wrap="square" lIns="0" tIns="0" rIns="0" bIns="0" rtlCol="0">
            <a:spAutoFit/>
          </a:bodyPr>
          <a:lstStyle/>
          <a:p>
            <a:pPr marL="9525">
              <a:lnSpc>
                <a:spcPts val="1121"/>
              </a:lnSpc>
            </a:pPr>
            <a:r>
              <a:rPr sz="938" spc="-19" dirty="0">
                <a:latin typeface="Arial"/>
                <a:cs typeface="Arial"/>
              </a:rPr>
              <a:t>20%</a:t>
            </a:r>
            <a:endParaRPr sz="938">
              <a:latin typeface="Arial"/>
              <a:cs typeface="Arial"/>
            </a:endParaRPr>
          </a:p>
        </p:txBody>
      </p:sp>
      <p:sp>
        <p:nvSpPr>
          <p:cNvPr id="157" name="object 157"/>
          <p:cNvSpPr txBox="1"/>
          <p:nvPr/>
        </p:nvSpPr>
        <p:spPr>
          <a:xfrm>
            <a:off x="4298274" y="5043656"/>
            <a:ext cx="260509" cy="141064"/>
          </a:xfrm>
          <a:prstGeom prst="rect">
            <a:avLst/>
          </a:prstGeom>
        </p:spPr>
        <p:txBody>
          <a:bodyPr vert="horz" wrap="square" lIns="0" tIns="0" rIns="0" bIns="0" rtlCol="0">
            <a:spAutoFit/>
          </a:bodyPr>
          <a:lstStyle/>
          <a:p>
            <a:pPr marL="9525">
              <a:lnSpc>
                <a:spcPts val="1121"/>
              </a:lnSpc>
            </a:pPr>
            <a:r>
              <a:rPr sz="938" spc="-19" dirty="0">
                <a:latin typeface="Arial"/>
                <a:cs typeface="Arial"/>
              </a:rPr>
              <a:t>40%</a:t>
            </a:r>
            <a:endParaRPr sz="938">
              <a:latin typeface="Arial"/>
              <a:cs typeface="Arial"/>
            </a:endParaRPr>
          </a:p>
        </p:txBody>
      </p:sp>
      <p:sp>
        <p:nvSpPr>
          <p:cNvPr id="158" name="object 158"/>
          <p:cNvSpPr txBox="1"/>
          <p:nvPr/>
        </p:nvSpPr>
        <p:spPr>
          <a:xfrm>
            <a:off x="5057710" y="5043656"/>
            <a:ext cx="260509" cy="141064"/>
          </a:xfrm>
          <a:prstGeom prst="rect">
            <a:avLst/>
          </a:prstGeom>
        </p:spPr>
        <p:txBody>
          <a:bodyPr vert="horz" wrap="square" lIns="0" tIns="0" rIns="0" bIns="0" rtlCol="0">
            <a:spAutoFit/>
          </a:bodyPr>
          <a:lstStyle/>
          <a:p>
            <a:pPr marL="9525">
              <a:lnSpc>
                <a:spcPts val="1121"/>
              </a:lnSpc>
            </a:pPr>
            <a:r>
              <a:rPr sz="938" spc="-19" dirty="0">
                <a:latin typeface="Arial"/>
                <a:cs typeface="Arial"/>
              </a:rPr>
              <a:t>60%</a:t>
            </a:r>
            <a:endParaRPr sz="938">
              <a:latin typeface="Arial"/>
              <a:cs typeface="Arial"/>
            </a:endParaRPr>
          </a:p>
        </p:txBody>
      </p:sp>
      <p:sp>
        <p:nvSpPr>
          <p:cNvPr id="159" name="object 159"/>
          <p:cNvSpPr txBox="1"/>
          <p:nvPr/>
        </p:nvSpPr>
        <p:spPr>
          <a:xfrm>
            <a:off x="5816931" y="5043656"/>
            <a:ext cx="260509" cy="141064"/>
          </a:xfrm>
          <a:prstGeom prst="rect">
            <a:avLst/>
          </a:prstGeom>
        </p:spPr>
        <p:txBody>
          <a:bodyPr vert="horz" wrap="square" lIns="0" tIns="0" rIns="0" bIns="0" rtlCol="0">
            <a:spAutoFit/>
          </a:bodyPr>
          <a:lstStyle/>
          <a:p>
            <a:pPr marL="9525">
              <a:lnSpc>
                <a:spcPts val="1121"/>
              </a:lnSpc>
            </a:pPr>
            <a:r>
              <a:rPr sz="938" spc="-19" dirty="0">
                <a:latin typeface="Arial"/>
                <a:cs typeface="Arial"/>
              </a:rPr>
              <a:t>80%</a:t>
            </a:r>
            <a:endParaRPr sz="938">
              <a:latin typeface="Arial"/>
              <a:cs typeface="Arial"/>
            </a:endParaRPr>
          </a:p>
        </p:txBody>
      </p:sp>
      <p:sp>
        <p:nvSpPr>
          <p:cNvPr id="160" name="object 160"/>
          <p:cNvSpPr txBox="1"/>
          <p:nvPr/>
        </p:nvSpPr>
        <p:spPr>
          <a:xfrm>
            <a:off x="6543135" y="5043656"/>
            <a:ext cx="327184" cy="141064"/>
          </a:xfrm>
          <a:prstGeom prst="rect">
            <a:avLst/>
          </a:prstGeom>
        </p:spPr>
        <p:txBody>
          <a:bodyPr vert="horz" wrap="square" lIns="0" tIns="0" rIns="0" bIns="0" rtlCol="0">
            <a:spAutoFit/>
          </a:bodyPr>
          <a:lstStyle/>
          <a:p>
            <a:pPr marL="9525">
              <a:lnSpc>
                <a:spcPts val="1121"/>
              </a:lnSpc>
            </a:pPr>
            <a:r>
              <a:rPr sz="938" spc="-15" dirty="0">
                <a:latin typeface="Arial"/>
                <a:cs typeface="Arial"/>
              </a:rPr>
              <a:t>100%</a:t>
            </a:r>
            <a:endParaRPr sz="938">
              <a:latin typeface="Arial"/>
              <a:cs typeface="Arial"/>
            </a:endParaRPr>
          </a:p>
        </p:txBody>
      </p:sp>
      <p:sp>
        <p:nvSpPr>
          <p:cNvPr id="161" name="object 161"/>
          <p:cNvSpPr txBox="1"/>
          <p:nvPr/>
        </p:nvSpPr>
        <p:spPr>
          <a:xfrm>
            <a:off x="4129518" y="5217835"/>
            <a:ext cx="1485900" cy="141064"/>
          </a:xfrm>
          <a:prstGeom prst="rect">
            <a:avLst/>
          </a:prstGeom>
        </p:spPr>
        <p:txBody>
          <a:bodyPr vert="horz" wrap="square" lIns="0" tIns="0" rIns="0" bIns="0" rtlCol="0">
            <a:spAutoFit/>
          </a:bodyPr>
          <a:lstStyle/>
          <a:p>
            <a:pPr marL="9525">
              <a:lnSpc>
                <a:spcPts val="1121"/>
              </a:lnSpc>
            </a:pPr>
            <a:r>
              <a:rPr sz="938" dirty="0">
                <a:latin typeface="Arial"/>
                <a:cs typeface="Arial"/>
              </a:rPr>
              <a:t>Percent of Title IV </a:t>
            </a:r>
            <a:r>
              <a:rPr sz="938" spc="-8" dirty="0">
                <a:latin typeface="Arial"/>
                <a:cs typeface="Arial"/>
              </a:rPr>
              <a:t>Students</a:t>
            </a:r>
            <a:endParaRPr sz="938">
              <a:latin typeface="Arial"/>
              <a:cs typeface="Arial"/>
            </a:endParaRPr>
          </a:p>
        </p:txBody>
      </p:sp>
      <p:sp>
        <p:nvSpPr>
          <p:cNvPr id="162" name="object 162"/>
          <p:cNvSpPr txBox="1"/>
          <p:nvPr/>
        </p:nvSpPr>
        <p:spPr>
          <a:xfrm>
            <a:off x="4253846" y="5450435"/>
            <a:ext cx="1522095" cy="311047"/>
          </a:xfrm>
          <a:prstGeom prst="rect">
            <a:avLst/>
          </a:prstGeom>
        </p:spPr>
        <p:txBody>
          <a:bodyPr vert="horz" wrap="square" lIns="0" tIns="0" rIns="0" bIns="0" rtlCol="0">
            <a:spAutoFit/>
          </a:bodyPr>
          <a:lstStyle/>
          <a:p>
            <a:pPr marL="9525">
              <a:lnSpc>
                <a:spcPts val="1121"/>
              </a:lnSpc>
            </a:pPr>
            <a:r>
              <a:rPr sz="938" spc="-8" dirty="0">
                <a:latin typeface="Arial"/>
                <a:cs typeface="Arial"/>
              </a:rPr>
              <a:t>Passes</a:t>
            </a:r>
            <a:endParaRPr sz="938">
              <a:latin typeface="Arial"/>
              <a:cs typeface="Arial"/>
            </a:endParaRPr>
          </a:p>
          <a:p>
            <a:pPr marL="9525">
              <a:spcBef>
                <a:spcPts val="203"/>
              </a:spcBef>
            </a:pPr>
            <a:r>
              <a:rPr sz="938" dirty="0">
                <a:latin typeface="Arial"/>
                <a:cs typeface="Arial"/>
              </a:rPr>
              <a:t>Fails</a:t>
            </a:r>
            <a:r>
              <a:rPr sz="938" spc="-4" dirty="0">
                <a:latin typeface="Arial"/>
                <a:cs typeface="Arial"/>
              </a:rPr>
              <a:t> </a:t>
            </a:r>
            <a:r>
              <a:rPr sz="938" dirty="0">
                <a:latin typeface="Arial"/>
                <a:cs typeface="Arial"/>
              </a:rPr>
              <a:t>(OBBB + Modified </a:t>
            </a:r>
            <a:r>
              <a:rPr sz="938" spc="-19" dirty="0">
                <a:latin typeface="Arial"/>
                <a:cs typeface="Arial"/>
              </a:rPr>
              <a:t>GE)</a:t>
            </a:r>
            <a:endParaRPr sz="938">
              <a:latin typeface="Arial"/>
              <a:cs typeface="Arial"/>
            </a:endParaRPr>
          </a:p>
        </p:txBody>
      </p:sp>
      <p:sp>
        <p:nvSpPr>
          <p:cNvPr id="163" name="object 163"/>
          <p:cNvSpPr txBox="1"/>
          <p:nvPr/>
        </p:nvSpPr>
        <p:spPr>
          <a:xfrm>
            <a:off x="8409016" y="5477093"/>
            <a:ext cx="124301" cy="115416"/>
          </a:xfrm>
          <a:prstGeom prst="rect">
            <a:avLst/>
          </a:prstGeom>
        </p:spPr>
        <p:txBody>
          <a:bodyPr vert="horz" wrap="square" lIns="0" tIns="0" rIns="0" bIns="0" rtlCol="0">
            <a:spAutoFit/>
          </a:bodyPr>
          <a:lstStyle/>
          <a:p>
            <a:pPr marL="9525"/>
            <a:r>
              <a:rPr sz="750" spc="-19" dirty="0">
                <a:solidFill>
                  <a:srgbClr val="FFFFFF"/>
                </a:solidFill>
                <a:latin typeface="Arial"/>
                <a:cs typeface="Arial"/>
              </a:rPr>
              <a:t>20</a:t>
            </a:r>
            <a:endParaRPr sz="750">
              <a:latin typeface="Arial"/>
              <a:cs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13719" y="2337814"/>
            <a:ext cx="343853" cy="0"/>
          </a:xfrm>
          <a:custGeom>
            <a:avLst/>
            <a:gdLst/>
            <a:ahLst/>
            <a:cxnLst/>
            <a:rect l="l" t="t" r="r" b="b"/>
            <a:pathLst>
              <a:path w="458469">
                <a:moveTo>
                  <a:pt x="0" y="0"/>
                </a:moveTo>
                <a:lnTo>
                  <a:pt x="458241" y="0"/>
                </a:lnTo>
              </a:path>
            </a:pathLst>
          </a:custGeom>
          <a:ln w="19050">
            <a:solidFill>
              <a:srgbClr val="1FC269"/>
            </a:solidFill>
          </a:ln>
        </p:spPr>
        <p:txBody>
          <a:bodyPr wrap="square" lIns="0" tIns="0" rIns="0" bIns="0" rtlCol="0"/>
          <a:lstStyle/>
          <a:p>
            <a:endParaRPr/>
          </a:p>
        </p:txBody>
      </p:sp>
      <p:sp>
        <p:nvSpPr>
          <p:cNvPr id="3" name="object 3"/>
          <p:cNvSpPr/>
          <p:nvPr/>
        </p:nvSpPr>
        <p:spPr>
          <a:xfrm>
            <a:off x="2978507" y="2848956"/>
            <a:ext cx="0" cy="2173129"/>
          </a:xfrm>
          <a:custGeom>
            <a:avLst/>
            <a:gdLst/>
            <a:ahLst/>
            <a:cxnLst/>
            <a:rect l="l" t="t" r="r" b="b"/>
            <a:pathLst>
              <a:path h="2897504">
                <a:moveTo>
                  <a:pt x="0" y="0"/>
                </a:moveTo>
                <a:lnTo>
                  <a:pt x="0" y="2897390"/>
                </a:lnTo>
              </a:path>
            </a:pathLst>
          </a:custGeom>
          <a:ln w="12787">
            <a:solidFill>
              <a:srgbClr val="EFEFEF"/>
            </a:solidFill>
            <a:prstDash val="sysDash"/>
          </a:ln>
        </p:spPr>
        <p:txBody>
          <a:bodyPr wrap="square" lIns="0" tIns="0" rIns="0" bIns="0" rtlCol="0"/>
          <a:lstStyle/>
          <a:p>
            <a:endParaRPr/>
          </a:p>
        </p:txBody>
      </p:sp>
      <p:grpSp>
        <p:nvGrpSpPr>
          <p:cNvPr id="4" name="object 4"/>
          <p:cNvGrpSpPr/>
          <p:nvPr/>
        </p:nvGrpSpPr>
        <p:grpSpPr>
          <a:xfrm>
            <a:off x="3646422" y="4862210"/>
            <a:ext cx="10001" cy="160020"/>
            <a:chOff x="4861895" y="5339946"/>
            <a:chExt cx="13335" cy="213360"/>
          </a:xfrm>
        </p:grpSpPr>
        <p:sp>
          <p:nvSpPr>
            <p:cNvPr id="5" name="object 5"/>
            <p:cNvSpPr/>
            <p:nvPr/>
          </p:nvSpPr>
          <p:spPr>
            <a:xfrm>
              <a:off x="4868289" y="5467772"/>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6" name="object 6"/>
            <p:cNvSpPr/>
            <p:nvPr/>
          </p:nvSpPr>
          <p:spPr>
            <a:xfrm>
              <a:off x="4868289" y="5339946"/>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7" name="object 7"/>
          <p:cNvGrpSpPr/>
          <p:nvPr/>
        </p:nvGrpSpPr>
        <p:grpSpPr>
          <a:xfrm>
            <a:off x="3646422" y="4478731"/>
            <a:ext cx="10001" cy="141446"/>
            <a:chOff x="4861895" y="4828641"/>
            <a:chExt cx="13335" cy="188595"/>
          </a:xfrm>
        </p:grpSpPr>
        <p:sp>
          <p:nvSpPr>
            <p:cNvPr id="8" name="object 8"/>
            <p:cNvSpPr/>
            <p:nvPr/>
          </p:nvSpPr>
          <p:spPr>
            <a:xfrm>
              <a:off x="4868289" y="4956467"/>
              <a:ext cx="0" cy="60960"/>
            </a:xfrm>
            <a:custGeom>
              <a:avLst/>
              <a:gdLst/>
              <a:ahLst/>
              <a:cxnLst/>
              <a:rect l="l" t="t" r="r" b="b"/>
              <a:pathLst>
                <a:path h="60960">
                  <a:moveTo>
                    <a:pt x="0" y="0"/>
                  </a:moveTo>
                  <a:lnTo>
                    <a:pt x="0" y="60408"/>
                  </a:lnTo>
                </a:path>
              </a:pathLst>
            </a:custGeom>
            <a:ln w="12787">
              <a:solidFill>
                <a:srgbClr val="EFEFEF"/>
              </a:solidFill>
            </a:ln>
          </p:spPr>
          <p:txBody>
            <a:bodyPr wrap="square" lIns="0" tIns="0" rIns="0" bIns="0" rtlCol="0"/>
            <a:lstStyle/>
            <a:p>
              <a:endParaRPr/>
            </a:p>
          </p:txBody>
        </p:sp>
        <p:sp>
          <p:nvSpPr>
            <p:cNvPr id="9" name="object 9"/>
            <p:cNvSpPr/>
            <p:nvPr/>
          </p:nvSpPr>
          <p:spPr>
            <a:xfrm>
              <a:off x="4868289" y="4828641"/>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10" name="object 10"/>
          <p:cNvGrpSpPr/>
          <p:nvPr/>
        </p:nvGrpSpPr>
        <p:grpSpPr>
          <a:xfrm>
            <a:off x="3646422" y="4053877"/>
            <a:ext cx="10001" cy="162401"/>
            <a:chOff x="4861895" y="4262168"/>
            <a:chExt cx="13335" cy="216535"/>
          </a:xfrm>
        </p:grpSpPr>
        <p:sp>
          <p:nvSpPr>
            <p:cNvPr id="11" name="object 11"/>
            <p:cNvSpPr/>
            <p:nvPr/>
          </p:nvSpPr>
          <p:spPr>
            <a:xfrm>
              <a:off x="4868289" y="4445163"/>
              <a:ext cx="0" cy="33020"/>
            </a:xfrm>
            <a:custGeom>
              <a:avLst/>
              <a:gdLst/>
              <a:ahLst/>
              <a:cxnLst/>
              <a:rect l="l" t="t" r="r" b="b"/>
              <a:pathLst>
                <a:path h="33020">
                  <a:moveTo>
                    <a:pt x="0" y="0"/>
                  </a:moveTo>
                  <a:lnTo>
                    <a:pt x="0" y="32979"/>
                  </a:lnTo>
                </a:path>
              </a:pathLst>
            </a:custGeom>
            <a:ln w="12787">
              <a:solidFill>
                <a:srgbClr val="EFEFEF"/>
              </a:solidFill>
            </a:ln>
          </p:spPr>
          <p:txBody>
            <a:bodyPr wrap="square" lIns="0" tIns="0" rIns="0" bIns="0" rtlCol="0"/>
            <a:lstStyle/>
            <a:p>
              <a:endParaRPr/>
            </a:p>
          </p:txBody>
        </p:sp>
        <p:sp>
          <p:nvSpPr>
            <p:cNvPr id="12" name="object 12"/>
            <p:cNvSpPr/>
            <p:nvPr/>
          </p:nvSpPr>
          <p:spPr>
            <a:xfrm>
              <a:off x="4868289" y="4317337"/>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13" name="object 13"/>
            <p:cNvSpPr/>
            <p:nvPr/>
          </p:nvSpPr>
          <p:spPr>
            <a:xfrm>
              <a:off x="4861895" y="4268448"/>
              <a:ext cx="13335" cy="0"/>
            </a:xfrm>
            <a:custGeom>
              <a:avLst/>
              <a:gdLst/>
              <a:ahLst/>
              <a:cxnLst/>
              <a:rect l="l" t="t" r="r" b="b"/>
              <a:pathLst>
                <a:path w="13335">
                  <a:moveTo>
                    <a:pt x="0" y="0"/>
                  </a:moveTo>
                  <a:lnTo>
                    <a:pt x="12787" y="0"/>
                  </a:lnTo>
                </a:path>
              </a:pathLst>
            </a:custGeom>
            <a:ln w="12559">
              <a:solidFill>
                <a:srgbClr val="EFEFEF"/>
              </a:solidFill>
            </a:ln>
          </p:spPr>
          <p:txBody>
            <a:bodyPr wrap="square" lIns="0" tIns="0" rIns="0" bIns="0" rtlCol="0"/>
            <a:lstStyle/>
            <a:p>
              <a:endParaRPr/>
            </a:p>
          </p:txBody>
        </p:sp>
      </p:grpSp>
      <p:grpSp>
        <p:nvGrpSpPr>
          <p:cNvPr id="14" name="object 14"/>
          <p:cNvGrpSpPr/>
          <p:nvPr/>
        </p:nvGrpSpPr>
        <p:grpSpPr>
          <a:xfrm>
            <a:off x="3646422" y="3650025"/>
            <a:ext cx="10001" cy="162401"/>
            <a:chOff x="4861895" y="3723699"/>
            <a:chExt cx="13335" cy="216535"/>
          </a:xfrm>
        </p:grpSpPr>
        <p:sp>
          <p:nvSpPr>
            <p:cNvPr id="15" name="object 15"/>
            <p:cNvSpPr/>
            <p:nvPr/>
          </p:nvSpPr>
          <p:spPr>
            <a:xfrm>
              <a:off x="4861895" y="3936766"/>
              <a:ext cx="13335" cy="0"/>
            </a:xfrm>
            <a:custGeom>
              <a:avLst/>
              <a:gdLst/>
              <a:ahLst/>
              <a:cxnLst/>
              <a:rect l="l" t="t" r="r" b="b"/>
              <a:pathLst>
                <a:path w="13335">
                  <a:moveTo>
                    <a:pt x="0" y="0"/>
                  </a:moveTo>
                  <a:lnTo>
                    <a:pt x="12787" y="0"/>
                  </a:lnTo>
                </a:path>
              </a:pathLst>
            </a:custGeom>
            <a:ln w="5815">
              <a:solidFill>
                <a:srgbClr val="EFEFEF"/>
              </a:solidFill>
            </a:ln>
          </p:spPr>
          <p:txBody>
            <a:bodyPr wrap="square" lIns="0" tIns="0" rIns="0" bIns="0" rtlCol="0"/>
            <a:lstStyle/>
            <a:p>
              <a:endParaRPr/>
            </a:p>
          </p:txBody>
        </p:sp>
        <p:sp>
          <p:nvSpPr>
            <p:cNvPr id="16" name="object 16"/>
            <p:cNvSpPr/>
            <p:nvPr/>
          </p:nvSpPr>
          <p:spPr>
            <a:xfrm>
              <a:off x="4868289" y="3806032"/>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17" name="object 17"/>
            <p:cNvSpPr/>
            <p:nvPr/>
          </p:nvSpPr>
          <p:spPr>
            <a:xfrm>
              <a:off x="4868289" y="3723699"/>
              <a:ext cx="0" cy="40005"/>
            </a:xfrm>
            <a:custGeom>
              <a:avLst/>
              <a:gdLst/>
              <a:ahLst/>
              <a:cxnLst/>
              <a:rect l="l" t="t" r="r" b="b"/>
              <a:pathLst>
                <a:path h="40004">
                  <a:moveTo>
                    <a:pt x="0" y="0"/>
                  </a:moveTo>
                  <a:lnTo>
                    <a:pt x="0" y="39724"/>
                  </a:lnTo>
                </a:path>
              </a:pathLst>
            </a:custGeom>
            <a:ln w="12787">
              <a:solidFill>
                <a:srgbClr val="EFEFEF"/>
              </a:solidFill>
            </a:ln>
          </p:spPr>
          <p:txBody>
            <a:bodyPr wrap="square" lIns="0" tIns="0" rIns="0" bIns="0" rtlCol="0"/>
            <a:lstStyle/>
            <a:p>
              <a:endParaRPr/>
            </a:p>
          </p:txBody>
        </p:sp>
      </p:grpSp>
      <p:grpSp>
        <p:nvGrpSpPr>
          <p:cNvPr id="18" name="object 18"/>
          <p:cNvGrpSpPr/>
          <p:nvPr/>
        </p:nvGrpSpPr>
        <p:grpSpPr>
          <a:xfrm>
            <a:off x="3646422" y="3245975"/>
            <a:ext cx="10001" cy="146685"/>
            <a:chOff x="4861895" y="3184966"/>
            <a:chExt cx="13335" cy="195580"/>
          </a:xfrm>
        </p:grpSpPr>
        <p:sp>
          <p:nvSpPr>
            <p:cNvPr id="19" name="object 19"/>
            <p:cNvSpPr/>
            <p:nvPr/>
          </p:nvSpPr>
          <p:spPr>
            <a:xfrm>
              <a:off x="4868289" y="3294728"/>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20" name="object 20"/>
            <p:cNvSpPr/>
            <p:nvPr/>
          </p:nvSpPr>
          <p:spPr>
            <a:xfrm>
              <a:off x="4868289" y="3184966"/>
              <a:ext cx="0" cy="67310"/>
            </a:xfrm>
            <a:custGeom>
              <a:avLst/>
              <a:gdLst/>
              <a:ahLst/>
              <a:cxnLst/>
              <a:rect l="l" t="t" r="r" b="b"/>
              <a:pathLst>
                <a:path h="67310">
                  <a:moveTo>
                    <a:pt x="0" y="0"/>
                  </a:moveTo>
                  <a:lnTo>
                    <a:pt x="0" y="67153"/>
                  </a:lnTo>
                </a:path>
              </a:pathLst>
            </a:custGeom>
            <a:ln w="12787">
              <a:solidFill>
                <a:srgbClr val="EFEFEF"/>
              </a:solidFill>
            </a:ln>
          </p:spPr>
          <p:txBody>
            <a:bodyPr wrap="square" lIns="0" tIns="0" rIns="0" bIns="0" rtlCol="0"/>
            <a:lstStyle/>
            <a:p>
              <a:endParaRPr/>
            </a:p>
          </p:txBody>
        </p:sp>
      </p:grpSp>
      <p:grpSp>
        <p:nvGrpSpPr>
          <p:cNvPr id="21" name="object 21"/>
          <p:cNvGrpSpPr/>
          <p:nvPr/>
        </p:nvGrpSpPr>
        <p:grpSpPr>
          <a:xfrm>
            <a:off x="3646422" y="2848948"/>
            <a:ext cx="10001" cy="155258"/>
            <a:chOff x="4861895" y="2655598"/>
            <a:chExt cx="13335" cy="207010"/>
          </a:xfrm>
        </p:grpSpPr>
        <p:sp>
          <p:nvSpPr>
            <p:cNvPr id="22" name="object 22"/>
            <p:cNvSpPr/>
            <p:nvPr/>
          </p:nvSpPr>
          <p:spPr>
            <a:xfrm>
              <a:off x="4868289" y="2783424"/>
              <a:ext cx="0" cy="79375"/>
            </a:xfrm>
            <a:custGeom>
              <a:avLst/>
              <a:gdLst/>
              <a:ahLst/>
              <a:cxnLst/>
              <a:rect l="l" t="t" r="r" b="b"/>
              <a:pathLst>
                <a:path h="79375">
                  <a:moveTo>
                    <a:pt x="0" y="0"/>
                  </a:moveTo>
                  <a:lnTo>
                    <a:pt x="0" y="79048"/>
                  </a:lnTo>
                </a:path>
              </a:pathLst>
            </a:custGeom>
            <a:ln w="12787">
              <a:solidFill>
                <a:srgbClr val="EFEFEF"/>
              </a:solidFill>
            </a:ln>
          </p:spPr>
          <p:txBody>
            <a:bodyPr wrap="square" lIns="0" tIns="0" rIns="0" bIns="0" rtlCol="0"/>
            <a:lstStyle/>
            <a:p>
              <a:endParaRPr/>
            </a:p>
          </p:txBody>
        </p:sp>
        <p:sp>
          <p:nvSpPr>
            <p:cNvPr id="23" name="object 23"/>
            <p:cNvSpPr/>
            <p:nvPr/>
          </p:nvSpPr>
          <p:spPr>
            <a:xfrm>
              <a:off x="4868289" y="2655598"/>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24" name="object 24"/>
          <p:cNvGrpSpPr/>
          <p:nvPr/>
        </p:nvGrpSpPr>
        <p:grpSpPr>
          <a:xfrm>
            <a:off x="4318931" y="4862203"/>
            <a:ext cx="10001" cy="160020"/>
            <a:chOff x="5758574" y="5339937"/>
            <a:chExt cx="13335" cy="213360"/>
          </a:xfrm>
        </p:grpSpPr>
        <p:sp>
          <p:nvSpPr>
            <p:cNvPr id="25" name="object 25"/>
            <p:cNvSpPr/>
            <p:nvPr/>
          </p:nvSpPr>
          <p:spPr>
            <a:xfrm>
              <a:off x="5764968" y="5467763"/>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26" name="object 26"/>
            <p:cNvSpPr/>
            <p:nvPr/>
          </p:nvSpPr>
          <p:spPr>
            <a:xfrm>
              <a:off x="5764968" y="5339937"/>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27" name="object 27"/>
          <p:cNvGrpSpPr/>
          <p:nvPr/>
        </p:nvGrpSpPr>
        <p:grpSpPr>
          <a:xfrm>
            <a:off x="4318931" y="4478725"/>
            <a:ext cx="10001" cy="141446"/>
            <a:chOff x="5758574" y="4828632"/>
            <a:chExt cx="13335" cy="188595"/>
          </a:xfrm>
        </p:grpSpPr>
        <p:sp>
          <p:nvSpPr>
            <p:cNvPr id="28" name="object 28"/>
            <p:cNvSpPr/>
            <p:nvPr/>
          </p:nvSpPr>
          <p:spPr>
            <a:xfrm>
              <a:off x="5764968" y="4956458"/>
              <a:ext cx="0" cy="60960"/>
            </a:xfrm>
            <a:custGeom>
              <a:avLst/>
              <a:gdLst/>
              <a:ahLst/>
              <a:cxnLst/>
              <a:rect l="l" t="t" r="r" b="b"/>
              <a:pathLst>
                <a:path h="60960">
                  <a:moveTo>
                    <a:pt x="0" y="0"/>
                  </a:moveTo>
                  <a:lnTo>
                    <a:pt x="0" y="60417"/>
                  </a:lnTo>
                </a:path>
              </a:pathLst>
            </a:custGeom>
            <a:ln w="12787">
              <a:solidFill>
                <a:srgbClr val="EFEFEF"/>
              </a:solidFill>
            </a:ln>
          </p:spPr>
          <p:txBody>
            <a:bodyPr wrap="square" lIns="0" tIns="0" rIns="0" bIns="0" rtlCol="0"/>
            <a:lstStyle/>
            <a:p>
              <a:endParaRPr/>
            </a:p>
          </p:txBody>
        </p:sp>
        <p:sp>
          <p:nvSpPr>
            <p:cNvPr id="29" name="object 29"/>
            <p:cNvSpPr/>
            <p:nvPr/>
          </p:nvSpPr>
          <p:spPr>
            <a:xfrm>
              <a:off x="5764968" y="4828632"/>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30" name="object 30"/>
          <p:cNvGrpSpPr/>
          <p:nvPr/>
        </p:nvGrpSpPr>
        <p:grpSpPr>
          <a:xfrm>
            <a:off x="4318931" y="4053876"/>
            <a:ext cx="10001" cy="162401"/>
            <a:chOff x="5758574" y="4262167"/>
            <a:chExt cx="13335" cy="216535"/>
          </a:xfrm>
        </p:grpSpPr>
        <p:sp>
          <p:nvSpPr>
            <p:cNvPr id="31" name="object 31"/>
            <p:cNvSpPr/>
            <p:nvPr/>
          </p:nvSpPr>
          <p:spPr>
            <a:xfrm>
              <a:off x="5764968" y="4445154"/>
              <a:ext cx="0" cy="33020"/>
            </a:xfrm>
            <a:custGeom>
              <a:avLst/>
              <a:gdLst/>
              <a:ahLst/>
              <a:cxnLst/>
              <a:rect l="l" t="t" r="r" b="b"/>
              <a:pathLst>
                <a:path h="33020">
                  <a:moveTo>
                    <a:pt x="0" y="0"/>
                  </a:moveTo>
                  <a:lnTo>
                    <a:pt x="0" y="32987"/>
                  </a:lnTo>
                </a:path>
              </a:pathLst>
            </a:custGeom>
            <a:ln w="12787">
              <a:solidFill>
                <a:srgbClr val="EFEFEF"/>
              </a:solidFill>
            </a:ln>
          </p:spPr>
          <p:txBody>
            <a:bodyPr wrap="square" lIns="0" tIns="0" rIns="0" bIns="0" rtlCol="0"/>
            <a:lstStyle/>
            <a:p>
              <a:endParaRPr/>
            </a:p>
          </p:txBody>
        </p:sp>
        <p:sp>
          <p:nvSpPr>
            <p:cNvPr id="32" name="object 32"/>
            <p:cNvSpPr/>
            <p:nvPr/>
          </p:nvSpPr>
          <p:spPr>
            <a:xfrm>
              <a:off x="5764968" y="4317328"/>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33" name="object 33"/>
            <p:cNvSpPr/>
            <p:nvPr/>
          </p:nvSpPr>
          <p:spPr>
            <a:xfrm>
              <a:off x="5758574" y="4268443"/>
              <a:ext cx="13335" cy="0"/>
            </a:xfrm>
            <a:custGeom>
              <a:avLst/>
              <a:gdLst/>
              <a:ahLst/>
              <a:cxnLst/>
              <a:rect l="l" t="t" r="r" b="b"/>
              <a:pathLst>
                <a:path w="13335">
                  <a:moveTo>
                    <a:pt x="0" y="0"/>
                  </a:moveTo>
                  <a:lnTo>
                    <a:pt x="12787" y="0"/>
                  </a:lnTo>
                </a:path>
              </a:pathLst>
            </a:custGeom>
            <a:ln w="12551">
              <a:solidFill>
                <a:srgbClr val="EFEFEF"/>
              </a:solidFill>
            </a:ln>
          </p:spPr>
          <p:txBody>
            <a:bodyPr wrap="square" lIns="0" tIns="0" rIns="0" bIns="0" rtlCol="0"/>
            <a:lstStyle/>
            <a:p>
              <a:endParaRPr/>
            </a:p>
          </p:txBody>
        </p:sp>
      </p:grpSp>
      <p:grpSp>
        <p:nvGrpSpPr>
          <p:cNvPr id="34" name="object 34"/>
          <p:cNvGrpSpPr/>
          <p:nvPr/>
        </p:nvGrpSpPr>
        <p:grpSpPr>
          <a:xfrm>
            <a:off x="4318931" y="3650025"/>
            <a:ext cx="10001" cy="162401"/>
            <a:chOff x="5758574" y="3723699"/>
            <a:chExt cx="13335" cy="216535"/>
          </a:xfrm>
        </p:grpSpPr>
        <p:sp>
          <p:nvSpPr>
            <p:cNvPr id="35" name="object 35"/>
            <p:cNvSpPr/>
            <p:nvPr/>
          </p:nvSpPr>
          <p:spPr>
            <a:xfrm>
              <a:off x="5758574" y="3936762"/>
              <a:ext cx="13335" cy="0"/>
            </a:xfrm>
            <a:custGeom>
              <a:avLst/>
              <a:gdLst/>
              <a:ahLst/>
              <a:cxnLst/>
              <a:rect l="l" t="t" r="r" b="b"/>
              <a:pathLst>
                <a:path w="13335">
                  <a:moveTo>
                    <a:pt x="0" y="0"/>
                  </a:moveTo>
                  <a:lnTo>
                    <a:pt x="12787" y="0"/>
                  </a:lnTo>
                </a:path>
              </a:pathLst>
            </a:custGeom>
            <a:ln w="5823">
              <a:solidFill>
                <a:srgbClr val="EFEFEF"/>
              </a:solidFill>
            </a:ln>
          </p:spPr>
          <p:txBody>
            <a:bodyPr wrap="square" lIns="0" tIns="0" rIns="0" bIns="0" rtlCol="0"/>
            <a:lstStyle/>
            <a:p>
              <a:endParaRPr/>
            </a:p>
          </p:txBody>
        </p:sp>
        <p:sp>
          <p:nvSpPr>
            <p:cNvPr id="36" name="object 36"/>
            <p:cNvSpPr/>
            <p:nvPr/>
          </p:nvSpPr>
          <p:spPr>
            <a:xfrm>
              <a:off x="5764968" y="3806023"/>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37" name="object 37"/>
            <p:cNvSpPr/>
            <p:nvPr/>
          </p:nvSpPr>
          <p:spPr>
            <a:xfrm>
              <a:off x="5764968" y="3723699"/>
              <a:ext cx="0" cy="40005"/>
            </a:xfrm>
            <a:custGeom>
              <a:avLst/>
              <a:gdLst/>
              <a:ahLst/>
              <a:cxnLst/>
              <a:rect l="l" t="t" r="r" b="b"/>
              <a:pathLst>
                <a:path h="40004">
                  <a:moveTo>
                    <a:pt x="0" y="0"/>
                  </a:moveTo>
                  <a:lnTo>
                    <a:pt x="0" y="39715"/>
                  </a:lnTo>
                </a:path>
              </a:pathLst>
            </a:custGeom>
            <a:ln w="12787">
              <a:solidFill>
                <a:srgbClr val="EFEFEF"/>
              </a:solidFill>
            </a:ln>
          </p:spPr>
          <p:txBody>
            <a:bodyPr wrap="square" lIns="0" tIns="0" rIns="0" bIns="0" rtlCol="0"/>
            <a:lstStyle/>
            <a:p>
              <a:endParaRPr/>
            </a:p>
          </p:txBody>
        </p:sp>
      </p:grpSp>
      <p:grpSp>
        <p:nvGrpSpPr>
          <p:cNvPr id="38" name="object 38"/>
          <p:cNvGrpSpPr/>
          <p:nvPr/>
        </p:nvGrpSpPr>
        <p:grpSpPr>
          <a:xfrm>
            <a:off x="4318931" y="3245975"/>
            <a:ext cx="10001" cy="146685"/>
            <a:chOff x="5758574" y="3184966"/>
            <a:chExt cx="13335" cy="195580"/>
          </a:xfrm>
        </p:grpSpPr>
        <p:sp>
          <p:nvSpPr>
            <p:cNvPr id="39" name="object 39"/>
            <p:cNvSpPr/>
            <p:nvPr/>
          </p:nvSpPr>
          <p:spPr>
            <a:xfrm>
              <a:off x="5764968" y="3294719"/>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40" name="object 40"/>
            <p:cNvSpPr/>
            <p:nvPr/>
          </p:nvSpPr>
          <p:spPr>
            <a:xfrm>
              <a:off x="5764968" y="3184966"/>
              <a:ext cx="0" cy="67310"/>
            </a:xfrm>
            <a:custGeom>
              <a:avLst/>
              <a:gdLst/>
              <a:ahLst/>
              <a:cxnLst/>
              <a:rect l="l" t="t" r="r" b="b"/>
              <a:pathLst>
                <a:path h="67310">
                  <a:moveTo>
                    <a:pt x="0" y="0"/>
                  </a:moveTo>
                  <a:lnTo>
                    <a:pt x="0" y="67144"/>
                  </a:lnTo>
                </a:path>
              </a:pathLst>
            </a:custGeom>
            <a:ln w="12787">
              <a:solidFill>
                <a:srgbClr val="EFEFEF"/>
              </a:solidFill>
            </a:ln>
          </p:spPr>
          <p:txBody>
            <a:bodyPr wrap="square" lIns="0" tIns="0" rIns="0" bIns="0" rtlCol="0"/>
            <a:lstStyle/>
            <a:p>
              <a:endParaRPr/>
            </a:p>
          </p:txBody>
        </p:sp>
      </p:grpSp>
      <p:grpSp>
        <p:nvGrpSpPr>
          <p:cNvPr id="41" name="object 41"/>
          <p:cNvGrpSpPr/>
          <p:nvPr/>
        </p:nvGrpSpPr>
        <p:grpSpPr>
          <a:xfrm>
            <a:off x="4318931" y="2848942"/>
            <a:ext cx="10001" cy="155258"/>
            <a:chOff x="5758574" y="2655589"/>
            <a:chExt cx="13335" cy="207010"/>
          </a:xfrm>
        </p:grpSpPr>
        <p:sp>
          <p:nvSpPr>
            <p:cNvPr id="42" name="object 42"/>
            <p:cNvSpPr/>
            <p:nvPr/>
          </p:nvSpPr>
          <p:spPr>
            <a:xfrm>
              <a:off x="5764968" y="2783415"/>
              <a:ext cx="0" cy="79375"/>
            </a:xfrm>
            <a:custGeom>
              <a:avLst/>
              <a:gdLst/>
              <a:ahLst/>
              <a:cxnLst/>
              <a:rect l="l" t="t" r="r" b="b"/>
              <a:pathLst>
                <a:path h="79375">
                  <a:moveTo>
                    <a:pt x="0" y="0"/>
                  </a:moveTo>
                  <a:lnTo>
                    <a:pt x="0" y="79057"/>
                  </a:lnTo>
                </a:path>
              </a:pathLst>
            </a:custGeom>
            <a:ln w="12787">
              <a:solidFill>
                <a:srgbClr val="EFEFEF"/>
              </a:solidFill>
            </a:ln>
          </p:spPr>
          <p:txBody>
            <a:bodyPr wrap="square" lIns="0" tIns="0" rIns="0" bIns="0" rtlCol="0"/>
            <a:lstStyle/>
            <a:p>
              <a:endParaRPr/>
            </a:p>
          </p:txBody>
        </p:sp>
        <p:sp>
          <p:nvSpPr>
            <p:cNvPr id="43" name="object 43"/>
            <p:cNvSpPr/>
            <p:nvPr/>
          </p:nvSpPr>
          <p:spPr>
            <a:xfrm>
              <a:off x="5764968" y="2655589"/>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44" name="object 44"/>
          <p:cNvGrpSpPr/>
          <p:nvPr/>
        </p:nvGrpSpPr>
        <p:grpSpPr>
          <a:xfrm>
            <a:off x="4991641" y="4862196"/>
            <a:ext cx="10001" cy="160020"/>
            <a:chOff x="6655521" y="5339928"/>
            <a:chExt cx="13335" cy="213360"/>
          </a:xfrm>
        </p:grpSpPr>
        <p:sp>
          <p:nvSpPr>
            <p:cNvPr id="45" name="object 45"/>
            <p:cNvSpPr/>
            <p:nvPr/>
          </p:nvSpPr>
          <p:spPr>
            <a:xfrm>
              <a:off x="6661915" y="5467754"/>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46" name="object 46"/>
            <p:cNvSpPr/>
            <p:nvPr/>
          </p:nvSpPr>
          <p:spPr>
            <a:xfrm>
              <a:off x="6661915" y="5339928"/>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47" name="object 47"/>
          <p:cNvGrpSpPr/>
          <p:nvPr/>
        </p:nvGrpSpPr>
        <p:grpSpPr>
          <a:xfrm>
            <a:off x="4991641" y="4478718"/>
            <a:ext cx="10001" cy="141446"/>
            <a:chOff x="6655521" y="4828623"/>
            <a:chExt cx="13335" cy="188595"/>
          </a:xfrm>
        </p:grpSpPr>
        <p:sp>
          <p:nvSpPr>
            <p:cNvPr id="48" name="object 48"/>
            <p:cNvSpPr/>
            <p:nvPr/>
          </p:nvSpPr>
          <p:spPr>
            <a:xfrm>
              <a:off x="6661915" y="4956449"/>
              <a:ext cx="0" cy="60960"/>
            </a:xfrm>
            <a:custGeom>
              <a:avLst/>
              <a:gdLst/>
              <a:ahLst/>
              <a:cxnLst/>
              <a:rect l="l" t="t" r="r" b="b"/>
              <a:pathLst>
                <a:path h="60960">
                  <a:moveTo>
                    <a:pt x="0" y="0"/>
                  </a:moveTo>
                  <a:lnTo>
                    <a:pt x="0" y="60425"/>
                  </a:lnTo>
                </a:path>
              </a:pathLst>
            </a:custGeom>
            <a:ln w="12787">
              <a:solidFill>
                <a:srgbClr val="EFEFEF"/>
              </a:solidFill>
            </a:ln>
          </p:spPr>
          <p:txBody>
            <a:bodyPr wrap="square" lIns="0" tIns="0" rIns="0" bIns="0" rtlCol="0"/>
            <a:lstStyle/>
            <a:p>
              <a:endParaRPr/>
            </a:p>
          </p:txBody>
        </p:sp>
        <p:sp>
          <p:nvSpPr>
            <p:cNvPr id="49" name="object 49"/>
            <p:cNvSpPr/>
            <p:nvPr/>
          </p:nvSpPr>
          <p:spPr>
            <a:xfrm>
              <a:off x="6661915" y="4828623"/>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50" name="object 50"/>
          <p:cNvGrpSpPr/>
          <p:nvPr/>
        </p:nvGrpSpPr>
        <p:grpSpPr>
          <a:xfrm>
            <a:off x="4991641" y="4053876"/>
            <a:ext cx="10001" cy="162401"/>
            <a:chOff x="6655521" y="4262167"/>
            <a:chExt cx="13335" cy="216535"/>
          </a:xfrm>
        </p:grpSpPr>
        <p:sp>
          <p:nvSpPr>
            <p:cNvPr id="51" name="object 51"/>
            <p:cNvSpPr/>
            <p:nvPr/>
          </p:nvSpPr>
          <p:spPr>
            <a:xfrm>
              <a:off x="6661915" y="4445145"/>
              <a:ext cx="0" cy="33020"/>
            </a:xfrm>
            <a:custGeom>
              <a:avLst/>
              <a:gdLst/>
              <a:ahLst/>
              <a:cxnLst/>
              <a:rect l="l" t="t" r="r" b="b"/>
              <a:pathLst>
                <a:path h="33020">
                  <a:moveTo>
                    <a:pt x="0" y="0"/>
                  </a:moveTo>
                  <a:lnTo>
                    <a:pt x="0" y="32996"/>
                  </a:lnTo>
                </a:path>
              </a:pathLst>
            </a:custGeom>
            <a:ln w="12787">
              <a:solidFill>
                <a:srgbClr val="EFEFEF"/>
              </a:solidFill>
            </a:ln>
          </p:spPr>
          <p:txBody>
            <a:bodyPr wrap="square" lIns="0" tIns="0" rIns="0" bIns="0" rtlCol="0"/>
            <a:lstStyle/>
            <a:p>
              <a:endParaRPr/>
            </a:p>
          </p:txBody>
        </p:sp>
        <p:sp>
          <p:nvSpPr>
            <p:cNvPr id="52" name="object 52"/>
            <p:cNvSpPr/>
            <p:nvPr/>
          </p:nvSpPr>
          <p:spPr>
            <a:xfrm>
              <a:off x="6661915" y="4317319"/>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53" name="object 53"/>
            <p:cNvSpPr/>
            <p:nvPr/>
          </p:nvSpPr>
          <p:spPr>
            <a:xfrm>
              <a:off x="6655521" y="4268439"/>
              <a:ext cx="13335" cy="0"/>
            </a:xfrm>
            <a:custGeom>
              <a:avLst/>
              <a:gdLst/>
              <a:ahLst/>
              <a:cxnLst/>
              <a:rect l="l" t="t" r="r" b="b"/>
              <a:pathLst>
                <a:path w="13334">
                  <a:moveTo>
                    <a:pt x="0" y="0"/>
                  </a:moveTo>
                  <a:lnTo>
                    <a:pt x="12787" y="0"/>
                  </a:lnTo>
                </a:path>
              </a:pathLst>
            </a:custGeom>
            <a:ln w="12542">
              <a:solidFill>
                <a:srgbClr val="EFEFEF"/>
              </a:solidFill>
            </a:ln>
          </p:spPr>
          <p:txBody>
            <a:bodyPr wrap="square" lIns="0" tIns="0" rIns="0" bIns="0" rtlCol="0"/>
            <a:lstStyle/>
            <a:p>
              <a:endParaRPr/>
            </a:p>
          </p:txBody>
        </p:sp>
      </p:grpSp>
      <p:grpSp>
        <p:nvGrpSpPr>
          <p:cNvPr id="54" name="object 54"/>
          <p:cNvGrpSpPr/>
          <p:nvPr/>
        </p:nvGrpSpPr>
        <p:grpSpPr>
          <a:xfrm>
            <a:off x="4991641" y="3650025"/>
            <a:ext cx="10001" cy="162401"/>
            <a:chOff x="6655521" y="3723699"/>
            <a:chExt cx="13335" cy="216535"/>
          </a:xfrm>
        </p:grpSpPr>
        <p:sp>
          <p:nvSpPr>
            <p:cNvPr id="55" name="object 55"/>
            <p:cNvSpPr/>
            <p:nvPr/>
          </p:nvSpPr>
          <p:spPr>
            <a:xfrm>
              <a:off x="6655521" y="3936757"/>
              <a:ext cx="13335" cy="0"/>
            </a:xfrm>
            <a:custGeom>
              <a:avLst/>
              <a:gdLst/>
              <a:ahLst/>
              <a:cxnLst/>
              <a:rect l="l" t="t" r="r" b="b"/>
              <a:pathLst>
                <a:path w="13334">
                  <a:moveTo>
                    <a:pt x="0" y="0"/>
                  </a:moveTo>
                  <a:lnTo>
                    <a:pt x="12787" y="0"/>
                  </a:lnTo>
                </a:path>
              </a:pathLst>
            </a:custGeom>
            <a:ln w="5832">
              <a:solidFill>
                <a:srgbClr val="EFEFEF"/>
              </a:solidFill>
            </a:ln>
          </p:spPr>
          <p:txBody>
            <a:bodyPr wrap="square" lIns="0" tIns="0" rIns="0" bIns="0" rtlCol="0"/>
            <a:lstStyle/>
            <a:p>
              <a:endParaRPr/>
            </a:p>
          </p:txBody>
        </p:sp>
        <p:sp>
          <p:nvSpPr>
            <p:cNvPr id="56" name="object 56"/>
            <p:cNvSpPr/>
            <p:nvPr/>
          </p:nvSpPr>
          <p:spPr>
            <a:xfrm>
              <a:off x="6661915" y="3806014"/>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57" name="object 57"/>
            <p:cNvSpPr/>
            <p:nvPr/>
          </p:nvSpPr>
          <p:spPr>
            <a:xfrm>
              <a:off x="6661915" y="3723699"/>
              <a:ext cx="0" cy="40005"/>
            </a:xfrm>
            <a:custGeom>
              <a:avLst/>
              <a:gdLst/>
              <a:ahLst/>
              <a:cxnLst/>
              <a:rect l="l" t="t" r="r" b="b"/>
              <a:pathLst>
                <a:path h="40004">
                  <a:moveTo>
                    <a:pt x="0" y="0"/>
                  </a:moveTo>
                  <a:lnTo>
                    <a:pt x="0" y="39706"/>
                  </a:lnTo>
                </a:path>
              </a:pathLst>
            </a:custGeom>
            <a:ln w="12787">
              <a:solidFill>
                <a:srgbClr val="EFEFEF"/>
              </a:solidFill>
            </a:ln>
          </p:spPr>
          <p:txBody>
            <a:bodyPr wrap="square" lIns="0" tIns="0" rIns="0" bIns="0" rtlCol="0"/>
            <a:lstStyle/>
            <a:p>
              <a:endParaRPr/>
            </a:p>
          </p:txBody>
        </p:sp>
      </p:grpSp>
      <p:grpSp>
        <p:nvGrpSpPr>
          <p:cNvPr id="58" name="object 58"/>
          <p:cNvGrpSpPr/>
          <p:nvPr/>
        </p:nvGrpSpPr>
        <p:grpSpPr>
          <a:xfrm>
            <a:off x="4991641" y="3245975"/>
            <a:ext cx="10001" cy="146685"/>
            <a:chOff x="6655521" y="3184966"/>
            <a:chExt cx="13335" cy="195580"/>
          </a:xfrm>
        </p:grpSpPr>
        <p:sp>
          <p:nvSpPr>
            <p:cNvPr id="59" name="object 59"/>
            <p:cNvSpPr/>
            <p:nvPr/>
          </p:nvSpPr>
          <p:spPr>
            <a:xfrm>
              <a:off x="6661915" y="3294710"/>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60" name="object 60"/>
            <p:cNvSpPr/>
            <p:nvPr/>
          </p:nvSpPr>
          <p:spPr>
            <a:xfrm>
              <a:off x="6661915" y="3184966"/>
              <a:ext cx="0" cy="67310"/>
            </a:xfrm>
            <a:custGeom>
              <a:avLst/>
              <a:gdLst/>
              <a:ahLst/>
              <a:cxnLst/>
              <a:rect l="l" t="t" r="r" b="b"/>
              <a:pathLst>
                <a:path h="67310">
                  <a:moveTo>
                    <a:pt x="0" y="0"/>
                  </a:moveTo>
                  <a:lnTo>
                    <a:pt x="0" y="67135"/>
                  </a:lnTo>
                </a:path>
              </a:pathLst>
            </a:custGeom>
            <a:ln w="12787">
              <a:solidFill>
                <a:srgbClr val="EFEFEF"/>
              </a:solidFill>
            </a:ln>
          </p:spPr>
          <p:txBody>
            <a:bodyPr wrap="square" lIns="0" tIns="0" rIns="0" bIns="0" rtlCol="0"/>
            <a:lstStyle/>
            <a:p>
              <a:endParaRPr/>
            </a:p>
          </p:txBody>
        </p:sp>
      </p:grpSp>
      <p:grpSp>
        <p:nvGrpSpPr>
          <p:cNvPr id="61" name="object 61"/>
          <p:cNvGrpSpPr/>
          <p:nvPr/>
        </p:nvGrpSpPr>
        <p:grpSpPr>
          <a:xfrm>
            <a:off x="4991641" y="2848935"/>
            <a:ext cx="10001" cy="155258"/>
            <a:chOff x="6655521" y="2655580"/>
            <a:chExt cx="13335" cy="207010"/>
          </a:xfrm>
        </p:grpSpPr>
        <p:sp>
          <p:nvSpPr>
            <p:cNvPr id="62" name="object 62"/>
            <p:cNvSpPr/>
            <p:nvPr/>
          </p:nvSpPr>
          <p:spPr>
            <a:xfrm>
              <a:off x="6661915" y="2783406"/>
              <a:ext cx="0" cy="79375"/>
            </a:xfrm>
            <a:custGeom>
              <a:avLst/>
              <a:gdLst/>
              <a:ahLst/>
              <a:cxnLst/>
              <a:rect l="l" t="t" r="r" b="b"/>
              <a:pathLst>
                <a:path h="79375">
                  <a:moveTo>
                    <a:pt x="0" y="0"/>
                  </a:moveTo>
                  <a:lnTo>
                    <a:pt x="0" y="79065"/>
                  </a:lnTo>
                </a:path>
              </a:pathLst>
            </a:custGeom>
            <a:ln w="12787">
              <a:solidFill>
                <a:srgbClr val="EFEFEF"/>
              </a:solidFill>
            </a:ln>
          </p:spPr>
          <p:txBody>
            <a:bodyPr wrap="square" lIns="0" tIns="0" rIns="0" bIns="0" rtlCol="0"/>
            <a:lstStyle/>
            <a:p>
              <a:endParaRPr/>
            </a:p>
          </p:txBody>
        </p:sp>
        <p:sp>
          <p:nvSpPr>
            <p:cNvPr id="63" name="object 63"/>
            <p:cNvSpPr/>
            <p:nvPr/>
          </p:nvSpPr>
          <p:spPr>
            <a:xfrm>
              <a:off x="6661915" y="2655580"/>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64" name="object 64"/>
          <p:cNvGrpSpPr/>
          <p:nvPr/>
        </p:nvGrpSpPr>
        <p:grpSpPr>
          <a:xfrm>
            <a:off x="5664151" y="4862189"/>
            <a:ext cx="10001" cy="160020"/>
            <a:chOff x="7552200" y="5339919"/>
            <a:chExt cx="13335" cy="213360"/>
          </a:xfrm>
        </p:grpSpPr>
        <p:sp>
          <p:nvSpPr>
            <p:cNvPr id="65" name="object 65"/>
            <p:cNvSpPr/>
            <p:nvPr/>
          </p:nvSpPr>
          <p:spPr>
            <a:xfrm>
              <a:off x="7558594" y="5467745"/>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66" name="object 66"/>
            <p:cNvSpPr/>
            <p:nvPr/>
          </p:nvSpPr>
          <p:spPr>
            <a:xfrm>
              <a:off x="7558594" y="5339919"/>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67" name="object 67"/>
          <p:cNvGrpSpPr/>
          <p:nvPr/>
        </p:nvGrpSpPr>
        <p:grpSpPr>
          <a:xfrm>
            <a:off x="5664151" y="4478711"/>
            <a:ext cx="10001" cy="141446"/>
            <a:chOff x="7552200" y="4828614"/>
            <a:chExt cx="13335" cy="188595"/>
          </a:xfrm>
        </p:grpSpPr>
        <p:sp>
          <p:nvSpPr>
            <p:cNvPr id="68" name="object 68"/>
            <p:cNvSpPr/>
            <p:nvPr/>
          </p:nvSpPr>
          <p:spPr>
            <a:xfrm>
              <a:off x="7558594" y="4956441"/>
              <a:ext cx="0" cy="60960"/>
            </a:xfrm>
            <a:custGeom>
              <a:avLst/>
              <a:gdLst/>
              <a:ahLst/>
              <a:cxnLst/>
              <a:rect l="l" t="t" r="r" b="b"/>
              <a:pathLst>
                <a:path h="60960">
                  <a:moveTo>
                    <a:pt x="0" y="0"/>
                  </a:moveTo>
                  <a:lnTo>
                    <a:pt x="0" y="60434"/>
                  </a:lnTo>
                </a:path>
              </a:pathLst>
            </a:custGeom>
            <a:ln w="12787">
              <a:solidFill>
                <a:srgbClr val="EFEFEF"/>
              </a:solidFill>
            </a:ln>
          </p:spPr>
          <p:txBody>
            <a:bodyPr wrap="square" lIns="0" tIns="0" rIns="0" bIns="0" rtlCol="0"/>
            <a:lstStyle/>
            <a:p>
              <a:endParaRPr/>
            </a:p>
          </p:txBody>
        </p:sp>
        <p:sp>
          <p:nvSpPr>
            <p:cNvPr id="69" name="object 69"/>
            <p:cNvSpPr/>
            <p:nvPr/>
          </p:nvSpPr>
          <p:spPr>
            <a:xfrm>
              <a:off x="7558594" y="4828614"/>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grpSp>
        <p:nvGrpSpPr>
          <p:cNvPr id="70" name="object 70"/>
          <p:cNvGrpSpPr/>
          <p:nvPr/>
        </p:nvGrpSpPr>
        <p:grpSpPr>
          <a:xfrm>
            <a:off x="5664151" y="4053876"/>
            <a:ext cx="10001" cy="162401"/>
            <a:chOff x="7552200" y="4262167"/>
            <a:chExt cx="13335" cy="216535"/>
          </a:xfrm>
        </p:grpSpPr>
        <p:sp>
          <p:nvSpPr>
            <p:cNvPr id="71" name="object 71"/>
            <p:cNvSpPr/>
            <p:nvPr/>
          </p:nvSpPr>
          <p:spPr>
            <a:xfrm>
              <a:off x="7558594" y="4445136"/>
              <a:ext cx="0" cy="33020"/>
            </a:xfrm>
            <a:custGeom>
              <a:avLst/>
              <a:gdLst/>
              <a:ahLst/>
              <a:cxnLst/>
              <a:rect l="l" t="t" r="r" b="b"/>
              <a:pathLst>
                <a:path h="33020">
                  <a:moveTo>
                    <a:pt x="0" y="0"/>
                  </a:moveTo>
                  <a:lnTo>
                    <a:pt x="0" y="33005"/>
                  </a:lnTo>
                </a:path>
              </a:pathLst>
            </a:custGeom>
            <a:ln w="12787">
              <a:solidFill>
                <a:srgbClr val="EFEFEF"/>
              </a:solidFill>
            </a:ln>
          </p:spPr>
          <p:txBody>
            <a:bodyPr wrap="square" lIns="0" tIns="0" rIns="0" bIns="0" rtlCol="0"/>
            <a:lstStyle/>
            <a:p>
              <a:endParaRPr/>
            </a:p>
          </p:txBody>
        </p:sp>
        <p:sp>
          <p:nvSpPr>
            <p:cNvPr id="72" name="object 72"/>
            <p:cNvSpPr/>
            <p:nvPr/>
          </p:nvSpPr>
          <p:spPr>
            <a:xfrm>
              <a:off x="7558594" y="4317310"/>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73" name="object 73"/>
            <p:cNvSpPr/>
            <p:nvPr/>
          </p:nvSpPr>
          <p:spPr>
            <a:xfrm>
              <a:off x="7552200" y="4268434"/>
              <a:ext cx="13335" cy="0"/>
            </a:xfrm>
            <a:custGeom>
              <a:avLst/>
              <a:gdLst/>
              <a:ahLst/>
              <a:cxnLst/>
              <a:rect l="l" t="t" r="r" b="b"/>
              <a:pathLst>
                <a:path w="13334">
                  <a:moveTo>
                    <a:pt x="0" y="0"/>
                  </a:moveTo>
                  <a:lnTo>
                    <a:pt x="12787" y="0"/>
                  </a:lnTo>
                </a:path>
              </a:pathLst>
            </a:custGeom>
            <a:ln w="12533">
              <a:solidFill>
                <a:srgbClr val="EFEFEF"/>
              </a:solidFill>
            </a:ln>
          </p:spPr>
          <p:txBody>
            <a:bodyPr wrap="square" lIns="0" tIns="0" rIns="0" bIns="0" rtlCol="0"/>
            <a:lstStyle/>
            <a:p>
              <a:endParaRPr/>
            </a:p>
          </p:txBody>
        </p:sp>
      </p:grpSp>
      <p:grpSp>
        <p:nvGrpSpPr>
          <p:cNvPr id="74" name="object 74"/>
          <p:cNvGrpSpPr/>
          <p:nvPr/>
        </p:nvGrpSpPr>
        <p:grpSpPr>
          <a:xfrm>
            <a:off x="5664151" y="3650025"/>
            <a:ext cx="10001" cy="162401"/>
            <a:chOff x="7552200" y="3723699"/>
            <a:chExt cx="13335" cy="216535"/>
          </a:xfrm>
        </p:grpSpPr>
        <p:sp>
          <p:nvSpPr>
            <p:cNvPr id="75" name="object 75"/>
            <p:cNvSpPr/>
            <p:nvPr/>
          </p:nvSpPr>
          <p:spPr>
            <a:xfrm>
              <a:off x="7552200" y="3936753"/>
              <a:ext cx="13335" cy="0"/>
            </a:xfrm>
            <a:custGeom>
              <a:avLst/>
              <a:gdLst/>
              <a:ahLst/>
              <a:cxnLst/>
              <a:rect l="l" t="t" r="r" b="b"/>
              <a:pathLst>
                <a:path w="13334">
                  <a:moveTo>
                    <a:pt x="0" y="0"/>
                  </a:moveTo>
                  <a:lnTo>
                    <a:pt x="12787" y="0"/>
                  </a:lnTo>
                </a:path>
              </a:pathLst>
            </a:custGeom>
            <a:ln w="5841">
              <a:solidFill>
                <a:srgbClr val="EFEFEF"/>
              </a:solidFill>
            </a:ln>
          </p:spPr>
          <p:txBody>
            <a:bodyPr wrap="square" lIns="0" tIns="0" rIns="0" bIns="0" rtlCol="0"/>
            <a:lstStyle/>
            <a:p>
              <a:endParaRPr/>
            </a:p>
          </p:txBody>
        </p:sp>
        <p:sp>
          <p:nvSpPr>
            <p:cNvPr id="76" name="object 76"/>
            <p:cNvSpPr/>
            <p:nvPr/>
          </p:nvSpPr>
          <p:spPr>
            <a:xfrm>
              <a:off x="7558594" y="3806005"/>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77" name="object 77"/>
            <p:cNvSpPr/>
            <p:nvPr/>
          </p:nvSpPr>
          <p:spPr>
            <a:xfrm>
              <a:off x="7558594" y="3723699"/>
              <a:ext cx="0" cy="40005"/>
            </a:xfrm>
            <a:custGeom>
              <a:avLst/>
              <a:gdLst/>
              <a:ahLst/>
              <a:cxnLst/>
              <a:rect l="l" t="t" r="r" b="b"/>
              <a:pathLst>
                <a:path h="40004">
                  <a:moveTo>
                    <a:pt x="0" y="0"/>
                  </a:moveTo>
                  <a:lnTo>
                    <a:pt x="0" y="39697"/>
                  </a:lnTo>
                </a:path>
              </a:pathLst>
            </a:custGeom>
            <a:ln w="12787">
              <a:solidFill>
                <a:srgbClr val="EFEFEF"/>
              </a:solidFill>
            </a:ln>
          </p:spPr>
          <p:txBody>
            <a:bodyPr wrap="square" lIns="0" tIns="0" rIns="0" bIns="0" rtlCol="0"/>
            <a:lstStyle/>
            <a:p>
              <a:endParaRPr/>
            </a:p>
          </p:txBody>
        </p:sp>
      </p:grpSp>
      <p:grpSp>
        <p:nvGrpSpPr>
          <p:cNvPr id="78" name="object 78"/>
          <p:cNvGrpSpPr/>
          <p:nvPr/>
        </p:nvGrpSpPr>
        <p:grpSpPr>
          <a:xfrm>
            <a:off x="5664151" y="3245975"/>
            <a:ext cx="10001" cy="146685"/>
            <a:chOff x="7552200" y="3184966"/>
            <a:chExt cx="13335" cy="195580"/>
          </a:xfrm>
        </p:grpSpPr>
        <p:sp>
          <p:nvSpPr>
            <p:cNvPr id="79" name="object 79"/>
            <p:cNvSpPr/>
            <p:nvPr/>
          </p:nvSpPr>
          <p:spPr>
            <a:xfrm>
              <a:off x="7558594" y="3294701"/>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sp>
          <p:nvSpPr>
            <p:cNvPr id="80" name="object 80"/>
            <p:cNvSpPr/>
            <p:nvPr/>
          </p:nvSpPr>
          <p:spPr>
            <a:xfrm>
              <a:off x="7558594" y="3184966"/>
              <a:ext cx="0" cy="67310"/>
            </a:xfrm>
            <a:custGeom>
              <a:avLst/>
              <a:gdLst/>
              <a:ahLst/>
              <a:cxnLst/>
              <a:rect l="l" t="t" r="r" b="b"/>
              <a:pathLst>
                <a:path h="67310">
                  <a:moveTo>
                    <a:pt x="0" y="0"/>
                  </a:moveTo>
                  <a:lnTo>
                    <a:pt x="0" y="67126"/>
                  </a:lnTo>
                </a:path>
              </a:pathLst>
            </a:custGeom>
            <a:ln w="12787">
              <a:solidFill>
                <a:srgbClr val="EFEFEF"/>
              </a:solidFill>
            </a:ln>
          </p:spPr>
          <p:txBody>
            <a:bodyPr wrap="square" lIns="0" tIns="0" rIns="0" bIns="0" rtlCol="0"/>
            <a:lstStyle/>
            <a:p>
              <a:endParaRPr/>
            </a:p>
          </p:txBody>
        </p:sp>
      </p:grpSp>
      <p:grpSp>
        <p:nvGrpSpPr>
          <p:cNvPr id="81" name="object 81"/>
          <p:cNvGrpSpPr/>
          <p:nvPr/>
        </p:nvGrpSpPr>
        <p:grpSpPr>
          <a:xfrm>
            <a:off x="5664151" y="2848928"/>
            <a:ext cx="10001" cy="155258"/>
            <a:chOff x="7552200" y="2655571"/>
            <a:chExt cx="13335" cy="207010"/>
          </a:xfrm>
        </p:grpSpPr>
        <p:sp>
          <p:nvSpPr>
            <p:cNvPr id="82" name="object 82"/>
            <p:cNvSpPr/>
            <p:nvPr/>
          </p:nvSpPr>
          <p:spPr>
            <a:xfrm>
              <a:off x="7558594" y="2783397"/>
              <a:ext cx="0" cy="79375"/>
            </a:xfrm>
            <a:custGeom>
              <a:avLst/>
              <a:gdLst/>
              <a:ahLst/>
              <a:cxnLst/>
              <a:rect l="l" t="t" r="r" b="b"/>
              <a:pathLst>
                <a:path h="79375">
                  <a:moveTo>
                    <a:pt x="0" y="0"/>
                  </a:moveTo>
                  <a:lnTo>
                    <a:pt x="0" y="79074"/>
                  </a:lnTo>
                </a:path>
              </a:pathLst>
            </a:custGeom>
            <a:ln w="12787">
              <a:solidFill>
                <a:srgbClr val="EFEFEF"/>
              </a:solidFill>
            </a:ln>
          </p:spPr>
          <p:txBody>
            <a:bodyPr wrap="square" lIns="0" tIns="0" rIns="0" bIns="0" rtlCol="0"/>
            <a:lstStyle/>
            <a:p>
              <a:endParaRPr/>
            </a:p>
          </p:txBody>
        </p:sp>
        <p:sp>
          <p:nvSpPr>
            <p:cNvPr id="83" name="object 83"/>
            <p:cNvSpPr/>
            <p:nvPr/>
          </p:nvSpPr>
          <p:spPr>
            <a:xfrm>
              <a:off x="7558594" y="2655571"/>
              <a:ext cx="0" cy="85725"/>
            </a:xfrm>
            <a:custGeom>
              <a:avLst/>
              <a:gdLst/>
              <a:ahLst/>
              <a:cxnLst/>
              <a:rect l="l" t="t" r="r" b="b"/>
              <a:pathLst>
                <a:path h="85725">
                  <a:moveTo>
                    <a:pt x="0" y="85217"/>
                  </a:moveTo>
                  <a:lnTo>
                    <a:pt x="0" y="0"/>
                  </a:lnTo>
                </a:path>
              </a:pathLst>
            </a:custGeom>
            <a:ln w="12787">
              <a:solidFill>
                <a:srgbClr val="EFEFEF"/>
              </a:solidFill>
            </a:ln>
          </p:spPr>
          <p:txBody>
            <a:bodyPr wrap="square" lIns="0" tIns="0" rIns="0" bIns="0" rtlCol="0"/>
            <a:lstStyle/>
            <a:p>
              <a:endParaRPr/>
            </a:p>
          </p:txBody>
        </p:sp>
      </p:grpSp>
      <p:sp>
        <p:nvSpPr>
          <p:cNvPr id="84" name="object 84"/>
          <p:cNvSpPr/>
          <p:nvPr/>
        </p:nvSpPr>
        <p:spPr>
          <a:xfrm>
            <a:off x="6341655" y="2848922"/>
            <a:ext cx="0" cy="2173129"/>
          </a:xfrm>
          <a:custGeom>
            <a:avLst/>
            <a:gdLst/>
            <a:ahLst/>
            <a:cxnLst/>
            <a:rect l="l" t="t" r="r" b="b"/>
            <a:pathLst>
              <a:path h="2897504">
                <a:moveTo>
                  <a:pt x="0" y="0"/>
                </a:moveTo>
                <a:lnTo>
                  <a:pt x="0" y="2897390"/>
                </a:lnTo>
              </a:path>
            </a:pathLst>
          </a:custGeom>
          <a:ln w="12787">
            <a:solidFill>
              <a:srgbClr val="EFEFEF"/>
            </a:solidFill>
            <a:prstDash val="sysDash"/>
          </a:ln>
        </p:spPr>
        <p:txBody>
          <a:bodyPr wrap="square" lIns="0" tIns="0" rIns="0" bIns="0" rtlCol="0"/>
          <a:lstStyle/>
          <a:p>
            <a:endParaRPr/>
          </a:p>
        </p:txBody>
      </p:sp>
      <p:grpSp>
        <p:nvGrpSpPr>
          <p:cNvPr id="85" name="object 85"/>
          <p:cNvGrpSpPr/>
          <p:nvPr/>
        </p:nvGrpSpPr>
        <p:grpSpPr>
          <a:xfrm>
            <a:off x="2978508" y="4619906"/>
            <a:ext cx="3363278" cy="241935"/>
            <a:chOff x="3971344" y="5016874"/>
            <a:chExt cx="4484370" cy="322580"/>
          </a:xfrm>
        </p:grpSpPr>
        <p:sp>
          <p:nvSpPr>
            <p:cNvPr id="86" name="object 86"/>
            <p:cNvSpPr/>
            <p:nvPr/>
          </p:nvSpPr>
          <p:spPr>
            <a:xfrm>
              <a:off x="3971344" y="5016876"/>
              <a:ext cx="2609215" cy="322580"/>
            </a:xfrm>
            <a:custGeom>
              <a:avLst/>
              <a:gdLst/>
              <a:ahLst/>
              <a:cxnLst/>
              <a:rect l="l" t="t" r="r" b="b"/>
              <a:pathLst>
                <a:path w="2609215" h="322579">
                  <a:moveTo>
                    <a:pt x="2608786" y="322493"/>
                  </a:moveTo>
                  <a:lnTo>
                    <a:pt x="0" y="322493"/>
                  </a:lnTo>
                  <a:lnTo>
                    <a:pt x="0" y="0"/>
                  </a:lnTo>
                  <a:lnTo>
                    <a:pt x="2608786" y="0"/>
                  </a:lnTo>
                  <a:lnTo>
                    <a:pt x="2608786" y="322493"/>
                  </a:lnTo>
                  <a:close/>
                </a:path>
              </a:pathLst>
            </a:custGeom>
            <a:solidFill>
              <a:srgbClr val="80C080"/>
            </a:solidFill>
          </p:spPr>
          <p:txBody>
            <a:bodyPr wrap="square" lIns="0" tIns="0" rIns="0" bIns="0" rtlCol="0"/>
            <a:lstStyle/>
            <a:p>
              <a:endParaRPr/>
            </a:p>
          </p:txBody>
        </p:sp>
        <p:sp>
          <p:nvSpPr>
            <p:cNvPr id="87" name="object 87"/>
            <p:cNvSpPr/>
            <p:nvPr/>
          </p:nvSpPr>
          <p:spPr>
            <a:xfrm>
              <a:off x="3975605" y="5021136"/>
              <a:ext cx="2600325" cy="314325"/>
            </a:xfrm>
            <a:custGeom>
              <a:avLst/>
              <a:gdLst/>
              <a:ahLst/>
              <a:cxnLst/>
              <a:rect l="l" t="t" r="r" b="b"/>
              <a:pathLst>
                <a:path w="2600325" h="314325">
                  <a:moveTo>
                    <a:pt x="0" y="0"/>
                  </a:moveTo>
                  <a:lnTo>
                    <a:pt x="2600264" y="0"/>
                  </a:lnTo>
                  <a:lnTo>
                    <a:pt x="2600264" y="313970"/>
                  </a:lnTo>
                  <a:lnTo>
                    <a:pt x="0" y="313970"/>
                  </a:lnTo>
                  <a:lnTo>
                    <a:pt x="0" y="0"/>
                  </a:lnTo>
                  <a:close/>
                </a:path>
              </a:pathLst>
            </a:custGeom>
            <a:ln w="8523">
              <a:solidFill>
                <a:srgbClr val="80C080"/>
              </a:solidFill>
            </a:ln>
          </p:spPr>
          <p:txBody>
            <a:bodyPr wrap="square" lIns="0" tIns="0" rIns="0" bIns="0" rtlCol="0"/>
            <a:lstStyle/>
            <a:p>
              <a:endParaRPr/>
            </a:p>
          </p:txBody>
        </p:sp>
        <p:sp>
          <p:nvSpPr>
            <p:cNvPr id="88" name="object 88"/>
            <p:cNvSpPr/>
            <p:nvPr/>
          </p:nvSpPr>
          <p:spPr>
            <a:xfrm>
              <a:off x="6580130" y="5016875"/>
              <a:ext cx="1875789" cy="322580"/>
            </a:xfrm>
            <a:custGeom>
              <a:avLst/>
              <a:gdLst/>
              <a:ahLst/>
              <a:cxnLst/>
              <a:rect l="l" t="t" r="r" b="b"/>
              <a:pathLst>
                <a:path w="1875790" h="322579">
                  <a:moveTo>
                    <a:pt x="1875408" y="322493"/>
                  </a:moveTo>
                  <a:lnTo>
                    <a:pt x="0" y="322493"/>
                  </a:lnTo>
                  <a:lnTo>
                    <a:pt x="0" y="0"/>
                  </a:lnTo>
                  <a:lnTo>
                    <a:pt x="1875408" y="0"/>
                  </a:lnTo>
                  <a:lnTo>
                    <a:pt x="1875408" y="322493"/>
                  </a:lnTo>
                  <a:close/>
                </a:path>
              </a:pathLst>
            </a:custGeom>
            <a:solidFill>
              <a:srgbClr val="FF4D4D"/>
            </a:solidFill>
          </p:spPr>
          <p:txBody>
            <a:bodyPr wrap="square" lIns="0" tIns="0" rIns="0" bIns="0" rtlCol="0"/>
            <a:lstStyle/>
            <a:p>
              <a:endParaRPr/>
            </a:p>
          </p:txBody>
        </p:sp>
        <p:sp>
          <p:nvSpPr>
            <p:cNvPr id="89" name="object 89"/>
            <p:cNvSpPr/>
            <p:nvPr/>
          </p:nvSpPr>
          <p:spPr>
            <a:xfrm>
              <a:off x="6584394" y="5021135"/>
              <a:ext cx="1866900" cy="314325"/>
            </a:xfrm>
            <a:custGeom>
              <a:avLst/>
              <a:gdLst/>
              <a:ahLst/>
              <a:cxnLst/>
              <a:rect l="l" t="t" r="r" b="b"/>
              <a:pathLst>
                <a:path w="1866900" h="314325">
                  <a:moveTo>
                    <a:pt x="0" y="0"/>
                  </a:moveTo>
                  <a:lnTo>
                    <a:pt x="1866883" y="0"/>
                  </a:lnTo>
                  <a:lnTo>
                    <a:pt x="1866883" y="313970"/>
                  </a:lnTo>
                  <a:lnTo>
                    <a:pt x="0" y="313970"/>
                  </a:lnTo>
                  <a:lnTo>
                    <a:pt x="0" y="0"/>
                  </a:lnTo>
                  <a:close/>
                </a:path>
              </a:pathLst>
            </a:custGeom>
            <a:ln w="8523">
              <a:solidFill>
                <a:srgbClr val="FF4D4D"/>
              </a:solidFill>
            </a:ln>
          </p:spPr>
          <p:txBody>
            <a:bodyPr wrap="square" lIns="0" tIns="0" rIns="0" bIns="0" rtlCol="0"/>
            <a:lstStyle/>
            <a:p>
              <a:endParaRPr/>
            </a:p>
          </p:txBody>
        </p:sp>
      </p:grpSp>
      <p:grpSp>
        <p:nvGrpSpPr>
          <p:cNvPr id="90" name="object 90"/>
          <p:cNvGrpSpPr/>
          <p:nvPr/>
        </p:nvGrpSpPr>
        <p:grpSpPr>
          <a:xfrm>
            <a:off x="2978508" y="4215855"/>
            <a:ext cx="3363278" cy="241935"/>
            <a:chOff x="3971344" y="4478140"/>
            <a:chExt cx="4484370" cy="322580"/>
          </a:xfrm>
        </p:grpSpPr>
        <p:sp>
          <p:nvSpPr>
            <p:cNvPr id="91" name="object 91"/>
            <p:cNvSpPr/>
            <p:nvPr/>
          </p:nvSpPr>
          <p:spPr>
            <a:xfrm>
              <a:off x="3971344" y="4478142"/>
              <a:ext cx="2505710" cy="322580"/>
            </a:xfrm>
            <a:custGeom>
              <a:avLst/>
              <a:gdLst/>
              <a:ahLst/>
              <a:cxnLst/>
              <a:rect l="l" t="t" r="r" b="b"/>
              <a:pathLst>
                <a:path w="2505710" h="322579">
                  <a:moveTo>
                    <a:pt x="2505694" y="322493"/>
                  </a:moveTo>
                  <a:lnTo>
                    <a:pt x="0" y="322493"/>
                  </a:lnTo>
                  <a:lnTo>
                    <a:pt x="0" y="0"/>
                  </a:lnTo>
                  <a:lnTo>
                    <a:pt x="2505694" y="0"/>
                  </a:lnTo>
                  <a:lnTo>
                    <a:pt x="2505694" y="322493"/>
                  </a:lnTo>
                  <a:close/>
                </a:path>
              </a:pathLst>
            </a:custGeom>
            <a:solidFill>
              <a:srgbClr val="80C080"/>
            </a:solidFill>
          </p:spPr>
          <p:txBody>
            <a:bodyPr wrap="square" lIns="0" tIns="0" rIns="0" bIns="0" rtlCol="0"/>
            <a:lstStyle/>
            <a:p>
              <a:endParaRPr/>
            </a:p>
          </p:txBody>
        </p:sp>
        <p:sp>
          <p:nvSpPr>
            <p:cNvPr id="92" name="object 92"/>
            <p:cNvSpPr/>
            <p:nvPr/>
          </p:nvSpPr>
          <p:spPr>
            <a:xfrm>
              <a:off x="3975605" y="4482402"/>
              <a:ext cx="2497455" cy="314325"/>
            </a:xfrm>
            <a:custGeom>
              <a:avLst/>
              <a:gdLst/>
              <a:ahLst/>
              <a:cxnLst/>
              <a:rect l="l" t="t" r="r" b="b"/>
              <a:pathLst>
                <a:path w="2497454" h="314325">
                  <a:moveTo>
                    <a:pt x="0" y="0"/>
                  </a:moveTo>
                  <a:lnTo>
                    <a:pt x="2497169" y="0"/>
                  </a:lnTo>
                  <a:lnTo>
                    <a:pt x="2497169" y="313970"/>
                  </a:lnTo>
                  <a:lnTo>
                    <a:pt x="0" y="313970"/>
                  </a:lnTo>
                  <a:lnTo>
                    <a:pt x="0" y="0"/>
                  </a:lnTo>
                  <a:close/>
                </a:path>
              </a:pathLst>
            </a:custGeom>
            <a:ln w="8523">
              <a:solidFill>
                <a:srgbClr val="80C080"/>
              </a:solidFill>
            </a:ln>
          </p:spPr>
          <p:txBody>
            <a:bodyPr wrap="square" lIns="0" tIns="0" rIns="0" bIns="0" rtlCol="0"/>
            <a:lstStyle/>
            <a:p>
              <a:endParaRPr/>
            </a:p>
          </p:txBody>
        </p:sp>
        <p:sp>
          <p:nvSpPr>
            <p:cNvPr id="93" name="object 93"/>
            <p:cNvSpPr/>
            <p:nvPr/>
          </p:nvSpPr>
          <p:spPr>
            <a:xfrm>
              <a:off x="6477038" y="4478141"/>
              <a:ext cx="1978660" cy="322580"/>
            </a:xfrm>
            <a:custGeom>
              <a:avLst/>
              <a:gdLst/>
              <a:ahLst/>
              <a:cxnLst/>
              <a:rect l="l" t="t" r="r" b="b"/>
              <a:pathLst>
                <a:path w="1978659" h="322579">
                  <a:moveTo>
                    <a:pt x="1978501" y="322493"/>
                  </a:moveTo>
                  <a:lnTo>
                    <a:pt x="0" y="322493"/>
                  </a:lnTo>
                  <a:lnTo>
                    <a:pt x="0" y="0"/>
                  </a:lnTo>
                  <a:lnTo>
                    <a:pt x="1978501" y="0"/>
                  </a:lnTo>
                  <a:lnTo>
                    <a:pt x="1978501" y="322493"/>
                  </a:lnTo>
                  <a:close/>
                </a:path>
              </a:pathLst>
            </a:custGeom>
            <a:solidFill>
              <a:srgbClr val="FF4D4D"/>
            </a:solidFill>
          </p:spPr>
          <p:txBody>
            <a:bodyPr wrap="square" lIns="0" tIns="0" rIns="0" bIns="0" rtlCol="0"/>
            <a:lstStyle/>
            <a:p>
              <a:endParaRPr/>
            </a:p>
          </p:txBody>
        </p:sp>
        <p:sp>
          <p:nvSpPr>
            <p:cNvPr id="94" name="object 94"/>
            <p:cNvSpPr/>
            <p:nvPr/>
          </p:nvSpPr>
          <p:spPr>
            <a:xfrm>
              <a:off x="6481301" y="4482402"/>
              <a:ext cx="1970405" cy="314325"/>
            </a:xfrm>
            <a:custGeom>
              <a:avLst/>
              <a:gdLst/>
              <a:ahLst/>
              <a:cxnLst/>
              <a:rect l="l" t="t" r="r" b="b"/>
              <a:pathLst>
                <a:path w="1970404" h="314325">
                  <a:moveTo>
                    <a:pt x="0" y="0"/>
                  </a:moveTo>
                  <a:lnTo>
                    <a:pt x="1969978" y="0"/>
                  </a:lnTo>
                  <a:lnTo>
                    <a:pt x="1969978" y="313970"/>
                  </a:lnTo>
                  <a:lnTo>
                    <a:pt x="0" y="313970"/>
                  </a:lnTo>
                  <a:lnTo>
                    <a:pt x="0" y="0"/>
                  </a:lnTo>
                  <a:close/>
                </a:path>
              </a:pathLst>
            </a:custGeom>
            <a:ln w="8523">
              <a:solidFill>
                <a:srgbClr val="FF4D4D"/>
              </a:solidFill>
            </a:ln>
          </p:spPr>
          <p:txBody>
            <a:bodyPr wrap="square" lIns="0" tIns="0" rIns="0" bIns="0" rtlCol="0"/>
            <a:lstStyle/>
            <a:p>
              <a:endParaRPr/>
            </a:p>
          </p:txBody>
        </p:sp>
      </p:grpSp>
      <p:grpSp>
        <p:nvGrpSpPr>
          <p:cNvPr id="95" name="object 95"/>
          <p:cNvGrpSpPr/>
          <p:nvPr/>
        </p:nvGrpSpPr>
        <p:grpSpPr>
          <a:xfrm>
            <a:off x="2978508" y="3812004"/>
            <a:ext cx="3363278" cy="241935"/>
            <a:chOff x="3971344" y="3939672"/>
            <a:chExt cx="4484370" cy="322580"/>
          </a:xfrm>
        </p:grpSpPr>
        <p:sp>
          <p:nvSpPr>
            <p:cNvPr id="96" name="object 96"/>
            <p:cNvSpPr/>
            <p:nvPr/>
          </p:nvSpPr>
          <p:spPr>
            <a:xfrm>
              <a:off x="3971344" y="3939674"/>
              <a:ext cx="1602105" cy="322580"/>
            </a:xfrm>
            <a:custGeom>
              <a:avLst/>
              <a:gdLst/>
              <a:ahLst/>
              <a:cxnLst/>
              <a:rect l="l" t="t" r="r" b="b"/>
              <a:pathLst>
                <a:path w="1602104" h="322579">
                  <a:moveTo>
                    <a:pt x="1601555" y="322493"/>
                  </a:moveTo>
                  <a:lnTo>
                    <a:pt x="0" y="322493"/>
                  </a:lnTo>
                  <a:lnTo>
                    <a:pt x="0" y="0"/>
                  </a:lnTo>
                  <a:lnTo>
                    <a:pt x="1601555" y="0"/>
                  </a:lnTo>
                  <a:lnTo>
                    <a:pt x="1601555" y="322493"/>
                  </a:lnTo>
                  <a:close/>
                </a:path>
              </a:pathLst>
            </a:custGeom>
            <a:solidFill>
              <a:srgbClr val="80C080"/>
            </a:solidFill>
          </p:spPr>
          <p:txBody>
            <a:bodyPr wrap="square" lIns="0" tIns="0" rIns="0" bIns="0" rtlCol="0"/>
            <a:lstStyle/>
            <a:p>
              <a:endParaRPr/>
            </a:p>
          </p:txBody>
        </p:sp>
        <p:sp>
          <p:nvSpPr>
            <p:cNvPr id="97" name="object 97"/>
            <p:cNvSpPr/>
            <p:nvPr/>
          </p:nvSpPr>
          <p:spPr>
            <a:xfrm>
              <a:off x="3975605" y="3943935"/>
              <a:ext cx="1593215" cy="314325"/>
            </a:xfrm>
            <a:custGeom>
              <a:avLst/>
              <a:gdLst/>
              <a:ahLst/>
              <a:cxnLst/>
              <a:rect l="l" t="t" r="r" b="b"/>
              <a:pathLst>
                <a:path w="1593214" h="314325">
                  <a:moveTo>
                    <a:pt x="0" y="0"/>
                  </a:moveTo>
                  <a:lnTo>
                    <a:pt x="1593031" y="0"/>
                  </a:lnTo>
                  <a:lnTo>
                    <a:pt x="1593031" y="313970"/>
                  </a:lnTo>
                  <a:lnTo>
                    <a:pt x="0" y="313970"/>
                  </a:lnTo>
                  <a:lnTo>
                    <a:pt x="0" y="0"/>
                  </a:lnTo>
                  <a:close/>
                </a:path>
              </a:pathLst>
            </a:custGeom>
            <a:ln w="8523">
              <a:solidFill>
                <a:srgbClr val="80C080"/>
              </a:solidFill>
            </a:ln>
          </p:spPr>
          <p:txBody>
            <a:bodyPr wrap="square" lIns="0" tIns="0" rIns="0" bIns="0" rtlCol="0"/>
            <a:lstStyle/>
            <a:p>
              <a:endParaRPr/>
            </a:p>
          </p:txBody>
        </p:sp>
        <p:sp>
          <p:nvSpPr>
            <p:cNvPr id="98" name="object 98"/>
            <p:cNvSpPr/>
            <p:nvPr/>
          </p:nvSpPr>
          <p:spPr>
            <a:xfrm>
              <a:off x="5572899" y="3939673"/>
              <a:ext cx="2882900" cy="322580"/>
            </a:xfrm>
            <a:custGeom>
              <a:avLst/>
              <a:gdLst/>
              <a:ahLst/>
              <a:cxnLst/>
              <a:rect l="l" t="t" r="r" b="b"/>
              <a:pathLst>
                <a:path w="2882900" h="322579">
                  <a:moveTo>
                    <a:pt x="2882638" y="322493"/>
                  </a:moveTo>
                  <a:lnTo>
                    <a:pt x="0" y="322493"/>
                  </a:lnTo>
                  <a:lnTo>
                    <a:pt x="0" y="0"/>
                  </a:lnTo>
                  <a:lnTo>
                    <a:pt x="2882638" y="0"/>
                  </a:lnTo>
                  <a:lnTo>
                    <a:pt x="2882638" y="322493"/>
                  </a:lnTo>
                  <a:close/>
                </a:path>
              </a:pathLst>
            </a:custGeom>
            <a:solidFill>
              <a:srgbClr val="FF4D4D"/>
            </a:solidFill>
          </p:spPr>
          <p:txBody>
            <a:bodyPr wrap="square" lIns="0" tIns="0" rIns="0" bIns="0" rtlCol="0"/>
            <a:lstStyle/>
            <a:p>
              <a:endParaRPr/>
            </a:p>
          </p:txBody>
        </p:sp>
        <p:sp>
          <p:nvSpPr>
            <p:cNvPr id="99" name="object 99"/>
            <p:cNvSpPr/>
            <p:nvPr/>
          </p:nvSpPr>
          <p:spPr>
            <a:xfrm>
              <a:off x="5577161" y="3943934"/>
              <a:ext cx="2874645" cy="314325"/>
            </a:xfrm>
            <a:custGeom>
              <a:avLst/>
              <a:gdLst/>
              <a:ahLst/>
              <a:cxnLst/>
              <a:rect l="l" t="t" r="r" b="b"/>
              <a:pathLst>
                <a:path w="2874645" h="314325">
                  <a:moveTo>
                    <a:pt x="0" y="0"/>
                  </a:moveTo>
                  <a:lnTo>
                    <a:pt x="2874117" y="0"/>
                  </a:lnTo>
                  <a:lnTo>
                    <a:pt x="2874117" y="313970"/>
                  </a:lnTo>
                  <a:lnTo>
                    <a:pt x="0" y="313970"/>
                  </a:lnTo>
                  <a:lnTo>
                    <a:pt x="0" y="0"/>
                  </a:lnTo>
                  <a:close/>
                </a:path>
              </a:pathLst>
            </a:custGeom>
            <a:ln w="8523">
              <a:solidFill>
                <a:srgbClr val="FF4D4D"/>
              </a:solidFill>
            </a:ln>
          </p:spPr>
          <p:txBody>
            <a:bodyPr wrap="square" lIns="0" tIns="0" rIns="0" bIns="0" rtlCol="0"/>
            <a:lstStyle/>
            <a:p>
              <a:endParaRPr/>
            </a:p>
          </p:txBody>
        </p:sp>
      </p:grpSp>
      <p:grpSp>
        <p:nvGrpSpPr>
          <p:cNvPr id="100" name="object 100"/>
          <p:cNvGrpSpPr/>
          <p:nvPr/>
        </p:nvGrpSpPr>
        <p:grpSpPr>
          <a:xfrm>
            <a:off x="2978507" y="3408154"/>
            <a:ext cx="3363278" cy="241935"/>
            <a:chOff x="3971343" y="3401205"/>
            <a:chExt cx="4484370" cy="322580"/>
          </a:xfrm>
        </p:grpSpPr>
        <p:sp>
          <p:nvSpPr>
            <p:cNvPr id="101" name="object 101"/>
            <p:cNvSpPr/>
            <p:nvPr/>
          </p:nvSpPr>
          <p:spPr>
            <a:xfrm>
              <a:off x="3971343" y="3401206"/>
              <a:ext cx="475615" cy="322580"/>
            </a:xfrm>
            <a:custGeom>
              <a:avLst/>
              <a:gdLst/>
              <a:ahLst/>
              <a:cxnLst/>
              <a:rect l="l" t="t" r="r" b="b"/>
              <a:pathLst>
                <a:path w="475614" h="322579">
                  <a:moveTo>
                    <a:pt x="475512" y="322493"/>
                  </a:moveTo>
                  <a:lnTo>
                    <a:pt x="0" y="322493"/>
                  </a:lnTo>
                  <a:lnTo>
                    <a:pt x="0" y="0"/>
                  </a:lnTo>
                  <a:lnTo>
                    <a:pt x="475512" y="0"/>
                  </a:lnTo>
                  <a:lnTo>
                    <a:pt x="475512" y="322493"/>
                  </a:lnTo>
                  <a:close/>
                </a:path>
              </a:pathLst>
            </a:custGeom>
            <a:solidFill>
              <a:srgbClr val="80C080"/>
            </a:solidFill>
          </p:spPr>
          <p:txBody>
            <a:bodyPr wrap="square" lIns="0" tIns="0" rIns="0" bIns="0" rtlCol="0"/>
            <a:lstStyle/>
            <a:p>
              <a:endParaRPr/>
            </a:p>
          </p:txBody>
        </p:sp>
        <p:sp>
          <p:nvSpPr>
            <p:cNvPr id="102" name="object 102"/>
            <p:cNvSpPr/>
            <p:nvPr/>
          </p:nvSpPr>
          <p:spPr>
            <a:xfrm>
              <a:off x="3975605" y="3405468"/>
              <a:ext cx="467359" cy="314325"/>
            </a:xfrm>
            <a:custGeom>
              <a:avLst/>
              <a:gdLst/>
              <a:ahLst/>
              <a:cxnLst/>
              <a:rect l="l" t="t" r="r" b="b"/>
              <a:pathLst>
                <a:path w="467360" h="314325">
                  <a:moveTo>
                    <a:pt x="0" y="0"/>
                  </a:moveTo>
                  <a:lnTo>
                    <a:pt x="466987" y="0"/>
                  </a:lnTo>
                  <a:lnTo>
                    <a:pt x="466987" y="313970"/>
                  </a:lnTo>
                  <a:lnTo>
                    <a:pt x="0" y="313970"/>
                  </a:lnTo>
                  <a:lnTo>
                    <a:pt x="0" y="0"/>
                  </a:lnTo>
                  <a:close/>
                </a:path>
              </a:pathLst>
            </a:custGeom>
            <a:ln w="8523">
              <a:solidFill>
                <a:srgbClr val="80C080"/>
              </a:solidFill>
            </a:ln>
          </p:spPr>
          <p:txBody>
            <a:bodyPr wrap="square" lIns="0" tIns="0" rIns="0" bIns="0" rtlCol="0"/>
            <a:lstStyle/>
            <a:p>
              <a:endParaRPr/>
            </a:p>
          </p:txBody>
        </p:sp>
        <p:sp>
          <p:nvSpPr>
            <p:cNvPr id="103" name="object 103"/>
            <p:cNvSpPr/>
            <p:nvPr/>
          </p:nvSpPr>
          <p:spPr>
            <a:xfrm>
              <a:off x="4446856" y="3401205"/>
              <a:ext cx="4008754" cy="322580"/>
            </a:xfrm>
            <a:custGeom>
              <a:avLst/>
              <a:gdLst/>
              <a:ahLst/>
              <a:cxnLst/>
              <a:rect l="l" t="t" r="r" b="b"/>
              <a:pathLst>
                <a:path w="4008754" h="322579">
                  <a:moveTo>
                    <a:pt x="4008683" y="322493"/>
                  </a:moveTo>
                  <a:lnTo>
                    <a:pt x="0" y="322493"/>
                  </a:lnTo>
                  <a:lnTo>
                    <a:pt x="0" y="0"/>
                  </a:lnTo>
                  <a:lnTo>
                    <a:pt x="4008683" y="0"/>
                  </a:lnTo>
                  <a:lnTo>
                    <a:pt x="4008683" y="322493"/>
                  </a:lnTo>
                  <a:close/>
                </a:path>
              </a:pathLst>
            </a:custGeom>
            <a:solidFill>
              <a:srgbClr val="FF4D4D"/>
            </a:solidFill>
          </p:spPr>
          <p:txBody>
            <a:bodyPr wrap="square" lIns="0" tIns="0" rIns="0" bIns="0" rtlCol="0"/>
            <a:lstStyle/>
            <a:p>
              <a:endParaRPr/>
            </a:p>
          </p:txBody>
        </p:sp>
        <p:sp>
          <p:nvSpPr>
            <p:cNvPr id="104" name="object 104"/>
            <p:cNvSpPr/>
            <p:nvPr/>
          </p:nvSpPr>
          <p:spPr>
            <a:xfrm>
              <a:off x="4451117" y="3405467"/>
              <a:ext cx="4000500" cy="314325"/>
            </a:xfrm>
            <a:custGeom>
              <a:avLst/>
              <a:gdLst/>
              <a:ahLst/>
              <a:cxnLst/>
              <a:rect l="l" t="t" r="r" b="b"/>
              <a:pathLst>
                <a:path w="4000500" h="314325">
                  <a:moveTo>
                    <a:pt x="0" y="0"/>
                  </a:moveTo>
                  <a:lnTo>
                    <a:pt x="4000160" y="0"/>
                  </a:lnTo>
                  <a:lnTo>
                    <a:pt x="4000160" y="313970"/>
                  </a:lnTo>
                  <a:lnTo>
                    <a:pt x="0" y="313970"/>
                  </a:lnTo>
                  <a:lnTo>
                    <a:pt x="0" y="0"/>
                  </a:lnTo>
                  <a:close/>
                </a:path>
              </a:pathLst>
            </a:custGeom>
            <a:ln w="8523">
              <a:solidFill>
                <a:srgbClr val="FF4D4D"/>
              </a:solidFill>
            </a:ln>
          </p:spPr>
          <p:txBody>
            <a:bodyPr wrap="square" lIns="0" tIns="0" rIns="0" bIns="0" rtlCol="0"/>
            <a:lstStyle/>
            <a:p>
              <a:endParaRPr/>
            </a:p>
          </p:txBody>
        </p:sp>
      </p:grpSp>
      <p:grpSp>
        <p:nvGrpSpPr>
          <p:cNvPr id="105" name="object 105"/>
          <p:cNvGrpSpPr/>
          <p:nvPr/>
        </p:nvGrpSpPr>
        <p:grpSpPr>
          <a:xfrm>
            <a:off x="2978370" y="3003967"/>
            <a:ext cx="3363754" cy="242411"/>
            <a:chOff x="3971160" y="2862289"/>
            <a:chExt cx="4485005" cy="323215"/>
          </a:xfrm>
        </p:grpSpPr>
        <p:sp>
          <p:nvSpPr>
            <p:cNvPr id="106" name="object 106"/>
            <p:cNvSpPr/>
            <p:nvPr/>
          </p:nvSpPr>
          <p:spPr>
            <a:xfrm>
              <a:off x="3971344" y="2862473"/>
              <a:ext cx="85725" cy="322580"/>
            </a:xfrm>
            <a:custGeom>
              <a:avLst/>
              <a:gdLst/>
              <a:ahLst/>
              <a:cxnLst/>
              <a:rect l="l" t="t" r="r" b="b"/>
              <a:pathLst>
                <a:path w="85725" h="322580">
                  <a:moveTo>
                    <a:pt x="85511" y="322493"/>
                  </a:moveTo>
                  <a:lnTo>
                    <a:pt x="0" y="322493"/>
                  </a:lnTo>
                  <a:lnTo>
                    <a:pt x="0" y="0"/>
                  </a:lnTo>
                  <a:lnTo>
                    <a:pt x="85511" y="0"/>
                  </a:lnTo>
                  <a:lnTo>
                    <a:pt x="85511" y="322493"/>
                  </a:lnTo>
                  <a:close/>
                </a:path>
              </a:pathLst>
            </a:custGeom>
            <a:solidFill>
              <a:srgbClr val="80C080"/>
            </a:solidFill>
          </p:spPr>
          <p:txBody>
            <a:bodyPr wrap="square" lIns="0" tIns="0" rIns="0" bIns="0" rtlCol="0"/>
            <a:lstStyle/>
            <a:p>
              <a:endParaRPr/>
            </a:p>
          </p:txBody>
        </p:sp>
        <p:sp>
          <p:nvSpPr>
            <p:cNvPr id="107" name="object 107"/>
            <p:cNvSpPr/>
            <p:nvPr/>
          </p:nvSpPr>
          <p:spPr>
            <a:xfrm>
              <a:off x="3975605" y="2866735"/>
              <a:ext cx="77470" cy="314325"/>
            </a:xfrm>
            <a:custGeom>
              <a:avLst/>
              <a:gdLst/>
              <a:ahLst/>
              <a:cxnLst/>
              <a:rect l="l" t="t" r="r" b="b"/>
              <a:pathLst>
                <a:path w="77470" h="314325">
                  <a:moveTo>
                    <a:pt x="0" y="0"/>
                  </a:moveTo>
                  <a:lnTo>
                    <a:pt x="76986" y="0"/>
                  </a:lnTo>
                  <a:lnTo>
                    <a:pt x="76986" y="313970"/>
                  </a:lnTo>
                  <a:lnTo>
                    <a:pt x="0" y="313970"/>
                  </a:lnTo>
                  <a:lnTo>
                    <a:pt x="0" y="0"/>
                  </a:lnTo>
                  <a:close/>
                </a:path>
              </a:pathLst>
            </a:custGeom>
            <a:ln w="8524">
              <a:solidFill>
                <a:srgbClr val="80C080"/>
              </a:solidFill>
            </a:ln>
          </p:spPr>
          <p:txBody>
            <a:bodyPr wrap="square" lIns="0" tIns="0" rIns="0" bIns="0" rtlCol="0"/>
            <a:lstStyle/>
            <a:p>
              <a:endParaRPr/>
            </a:p>
          </p:txBody>
        </p:sp>
        <p:sp>
          <p:nvSpPr>
            <p:cNvPr id="108" name="object 108"/>
            <p:cNvSpPr/>
            <p:nvPr/>
          </p:nvSpPr>
          <p:spPr>
            <a:xfrm>
              <a:off x="4056854" y="2862472"/>
              <a:ext cx="4399280" cy="322580"/>
            </a:xfrm>
            <a:custGeom>
              <a:avLst/>
              <a:gdLst/>
              <a:ahLst/>
              <a:cxnLst/>
              <a:rect l="l" t="t" r="r" b="b"/>
              <a:pathLst>
                <a:path w="4399280" h="322580">
                  <a:moveTo>
                    <a:pt x="4398684" y="322493"/>
                  </a:moveTo>
                  <a:lnTo>
                    <a:pt x="0" y="322493"/>
                  </a:lnTo>
                  <a:lnTo>
                    <a:pt x="0" y="0"/>
                  </a:lnTo>
                  <a:lnTo>
                    <a:pt x="4398684" y="0"/>
                  </a:lnTo>
                  <a:lnTo>
                    <a:pt x="4398684" y="322493"/>
                  </a:lnTo>
                  <a:close/>
                </a:path>
              </a:pathLst>
            </a:custGeom>
            <a:solidFill>
              <a:srgbClr val="FF4D4D"/>
            </a:solidFill>
          </p:spPr>
          <p:txBody>
            <a:bodyPr wrap="square" lIns="0" tIns="0" rIns="0" bIns="0" rtlCol="0"/>
            <a:lstStyle/>
            <a:p>
              <a:endParaRPr/>
            </a:p>
          </p:txBody>
        </p:sp>
        <p:sp>
          <p:nvSpPr>
            <p:cNvPr id="109" name="object 109"/>
            <p:cNvSpPr/>
            <p:nvPr/>
          </p:nvSpPr>
          <p:spPr>
            <a:xfrm>
              <a:off x="4061118" y="2866734"/>
              <a:ext cx="4390390" cy="314325"/>
            </a:xfrm>
            <a:custGeom>
              <a:avLst/>
              <a:gdLst/>
              <a:ahLst/>
              <a:cxnLst/>
              <a:rect l="l" t="t" r="r" b="b"/>
              <a:pathLst>
                <a:path w="4390390" h="314325">
                  <a:moveTo>
                    <a:pt x="0" y="0"/>
                  </a:moveTo>
                  <a:lnTo>
                    <a:pt x="4390159" y="0"/>
                  </a:lnTo>
                  <a:lnTo>
                    <a:pt x="4390159" y="313970"/>
                  </a:lnTo>
                  <a:lnTo>
                    <a:pt x="0" y="313970"/>
                  </a:lnTo>
                  <a:lnTo>
                    <a:pt x="0" y="0"/>
                  </a:lnTo>
                  <a:close/>
                </a:path>
              </a:pathLst>
            </a:custGeom>
            <a:ln w="8523">
              <a:solidFill>
                <a:srgbClr val="FF4D4D"/>
              </a:solidFill>
            </a:ln>
          </p:spPr>
          <p:txBody>
            <a:bodyPr wrap="square" lIns="0" tIns="0" rIns="0" bIns="0" rtlCol="0"/>
            <a:lstStyle/>
            <a:p>
              <a:endParaRPr/>
            </a:p>
          </p:txBody>
        </p:sp>
      </p:grpSp>
      <p:sp>
        <p:nvSpPr>
          <p:cNvPr id="110" name="object 110"/>
          <p:cNvSpPr txBox="1"/>
          <p:nvPr/>
        </p:nvSpPr>
        <p:spPr>
          <a:xfrm>
            <a:off x="5542523" y="4662877"/>
            <a:ext cx="191453" cy="115897"/>
          </a:xfrm>
          <a:prstGeom prst="rect">
            <a:avLst/>
          </a:prstGeom>
        </p:spPr>
        <p:txBody>
          <a:bodyPr vert="horz" wrap="square" lIns="0" tIns="11906" rIns="0" bIns="0" rtlCol="0">
            <a:spAutoFit/>
          </a:bodyPr>
          <a:lstStyle/>
          <a:p>
            <a:pPr marL="9525">
              <a:spcBef>
                <a:spcPts val="94"/>
              </a:spcBef>
            </a:pPr>
            <a:r>
              <a:rPr sz="675" spc="-15" dirty="0">
                <a:solidFill>
                  <a:srgbClr val="FFFFFF"/>
                </a:solidFill>
                <a:latin typeface="Arial"/>
                <a:cs typeface="Arial"/>
              </a:rPr>
              <a:t>41.8</a:t>
            </a:r>
            <a:endParaRPr sz="675">
              <a:latin typeface="Arial"/>
              <a:cs typeface="Arial"/>
            </a:endParaRPr>
          </a:p>
        </p:txBody>
      </p:sp>
      <p:sp>
        <p:nvSpPr>
          <p:cNvPr id="111" name="object 111"/>
          <p:cNvSpPr txBox="1"/>
          <p:nvPr/>
        </p:nvSpPr>
        <p:spPr>
          <a:xfrm>
            <a:off x="5503963" y="4259028"/>
            <a:ext cx="191453" cy="115897"/>
          </a:xfrm>
          <a:prstGeom prst="rect">
            <a:avLst/>
          </a:prstGeom>
        </p:spPr>
        <p:txBody>
          <a:bodyPr vert="horz" wrap="square" lIns="0" tIns="11906" rIns="0" bIns="0" rtlCol="0">
            <a:spAutoFit/>
          </a:bodyPr>
          <a:lstStyle/>
          <a:p>
            <a:pPr marL="9525">
              <a:spcBef>
                <a:spcPts val="94"/>
              </a:spcBef>
            </a:pPr>
            <a:r>
              <a:rPr sz="675" spc="-15" dirty="0">
                <a:solidFill>
                  <a:srgbClr val="FFFFFF"/>
                </a:solidFill>
                <a:latin typeface="Arial"/>
                <a:cs typeface="Arial"/>
              </a:rPr>
              <a:t>44.1</a:t>
            </a:r>
            <a:endParaRPr sz="675">
              <a:latin typeface="Arial"/>
              <a:cs typeface="Arial"/>
            </a:endParaRPr>
          </a:p>
        </p:txBody>
      </p:sp>
      <p:sp>
        <p:nvSpPr>
          <p:cNvPr id="112" name="object 112"/>
          <p:cNvSpPr txBox="1"/>
          <p:nvPr/>
        </p:nvSpPr>
        <p:spPr>
          <a:xfrm>
            <a:off x="5164912" y="3854979"/>
            <a:ext cx="191453" cy="115897"/>
          </a:xfrm>
          <a:prstGeom prst="rect">
            <a:avLst/>
          </a:prstGeom>
        </p:spPr>
        <p:txBody>
          <a:bodyPr vert="horz" wrap="square" lIns="0" tIns="11906" rIns="0" bIns="0" rtlCol="0">
            <a:spAutoFit/>
          </a:bodyPr>
          <a:lstStyle/>
          <a:p>
            <a:pPr marL="9525">
              <a:spcBef>
                <a:spcPts val="94"/>
              </a:spcBef>
            </a:pPr>
            <a:r>
              <a:rPr sz="675" spc="-15" dirty="0">
                <a:solidFill>
                  <a:srgbClr val="FFFFFF"/>
                </a:solidFill>
                <a:latin typeface="Arial"/>
                <a:cs typeface="Arial"/>
              </a:rPr>
              <a:t>64.3</a:t>
            </a:r>
            <a:endParaRPr sz="675">
              <a:latin typeface="Arial"/>
              <a:cs typeface="Arial"/>
            </a:endParaRPr>
          </a:p>
        </p:txBody>
      </p:sp>
      <p:sp>
        <p:nvSpPr>
          <p:cNvPr id="113" name="object 113"/>
          <p:cNvSpPr txBox="1"/>
          <p:nvPr/>
        </p:nvSpPr>
        <p:spPr>
          <a:xfrm>
            <a:off x="4742545" y="3451129"/>
            <a:ext cx="191453" cy="115897"/>
          </a:xfrm>
          <a:prstGeom prst="rect">
            <a:avLst/>
          </a:prstGeom>
        </p:spPr>
        <p:txBody>
          <a:bodyPr vert="horz" wrap="square" lIns="0" tIns="11906" rIns="0" bIns="0" rtlCol="0">
            <a:spAutoFit/>
          </a:bodyPr>
          <a:lstStyle/>
          <a:p>
            <a:pPr marL="9525">
              <a:spcBef>
                <a:spcPts val="94"/>
              </a:spcBef>
            </a:pPr>
            <a:r>
              <a:rPr sz="675" spc="-15" dirty="0">
                <a:solidFill>
                  <a:srgbClr val="FFFFFF"/>
                </a:solidFill>
                <a:latin typeface="Arial"/>
                <a:cs typeface="Arial"/>
              </a:rPr>
              <a:t>89.4</a:t>
            </a:r>
            <a:endParaRPr sz="675">
              <a:latin typeface="Arial"/>
              <a:cs typeface="Arial"/>
            </a:endParaRPr>
          </a:p>
        </p:txBody>
      </p:sp>
      <p:sp>
        <p:nvSpPr>
          <p:cNvPr id="114" name="object 114"/>
          <p:cNvSpPr txBox="1"/>
          <p:nvPr/>
        </p:nvSpPr>
        <p:spPr>
          <a:xfrm>
            <a:off x="4596295" y="3047280"/>
            <a:ext cx="191453" cy="115897"/>
          </a:xfrm>
          <a:prstGeom prst="rect">
            <a:avLst/>
          </a:prstGeom>
        </p:spPr>
        <p:txBody>
          <a:bodyPr vert="horz" wrap="square" lIns="0" tIns="11906" rIns="0" bIns="0" rtlCol="0">
            <a:spAutoFit/>
          </a:bodyPr>
          <a:lstStyle/>
          <a:p>
            <a:pPr marL="9525">
              <a:spcBef>
                <a:spcPts val="94"/>
              </a:spcBef>
            </a:pPr>
            <a:r>
              <a:rPr sz="675" spc="-15" dirty="0">
                <a:solidFill>
                  <a:srgbClr val="FFFFFF"/>
                </a:solidFill>
                <a:latin typeface="Arial"/>
                <a:cs typeface="Arial"/>
              </a:rPr>
              <a:t>98.1</a:t>
            </a:r>
            <a:endParaRPr sz="675">
              <a:latin typeface="Arial"/>
              <a:cs typeface="Arial"/>
            </a:endParaRPr>
          </a:p>
        </p:txBody>
      </p:sp>
      <p:sp>
        <p:nvSpPr>
          <p:cNvPr id="115" name="object 115"/>
          <p:cNvSpPr/>
          <p:nvPr/>
        </p:nvSpPr>
        <p:spPr>
          <a:xfrm>
            <a:off x="2978507" y="5021951"/>
            <a:ext cx="3475196" cy="44768"/>
          </a:xfrm>
          <a:custGeom>
            <a:avLst/>
            <a:gdLst/>
            <a:ahLst/>
            <a:cxnLst/>
            <a:rect l="l" t="t" r="r" b="b"/>
            <a:pathLst>
              <a:path w="4633595" h="59689">
                <a:moveTo>
                  <a:pt x="0" y="0"/>
                </a:moveTo>
                <a:lnTo>
                  <a:pt x="4633376" y="0"/>
                </a:lnTo>
              </a:path>
              <a:path w="4633595" h="59689">
                <a:moveTo>
                  <a:pt x="0" y="0"/>
                </a:moveTo>
                <a:lnTo>
                  <a:pt x="0" y="59119"/>
                </a:lnTo>
              </a:path>
            </a:pathLst>
          </a:custGeom>
          <a:ln w="8523">
            <a:solidFill>
              <a:srgbClr val="000000"/>
            </a:solidFill>
          </a:ln>
        </p:spPr>
        <p:txBody>
          <a:bodyPr wrap="square" lIns="0" tIns="0" rIns="0" bIns="0" rtlCol="0"/>
          <a:lstStyle/>
          <a:p>
            <a:endParaRPr/>
          </a:p>
        </p:txBody>
      </p:sp>
      <p:sp>
        <p:nvSpPr>
          <p:cNvPr id="116" name="object 116"/>
          <p:cNvSpPr txBox="1"/>
          <p:nvPr/>
        </p:nvSpPr>
        <p:spPr>
          <a:xfrm>
            <a:off x="2888516" y="5033562"/>
            <a:ext cx="179546" cy="143374"/>
          </a:xfrm>
          <a:prstGeom prst="rect">
            <a:avLst/>
          </a:prstGeom>
        </p:spPr>
        <p:txBody>
          <a:bodyPr vert="horz" wrap="square" lIns="0" tIns="10478" rIns="0" bIns="0" rtlCol="0">
            <a:spAutoFit/>
          </a:bodyPr>
          <a:lstStyle/>
          <a:p>
            <a:pPr marL="9525">
              <a:spcBef>
                <a:spcPts val="83"/>
              </a:spcBef>
            </a:pPr>
            <a:r>
              <a:rPr sz="863" spc="-19" dirty="0">
                <a:latin typeface="Arial"/>
                <a:cs typeface="Arial"/>
              </a:rPr>
              <a:t>0%</a:t>
            </a:r>
            <a:endParaRPr sz="863">
              <a:latin typeface="Arial"/>
              <a:cs typeface="Arial"/>
            </a:endParaRPr>
          </a:p>
        </p:txBody>
      </p:sp>
      <p:sp>
        <p:nvSpPr>
          <p:cNvPr id="117" name="object 117"/>
          <p:cNvSpPr/>
          <p:nvPr/>
        </p:nvSpPr>
        <p:spPr>
          <a:xfrm>
            <a:off x="3651215" y="5021951"/>
            <a:ext cx="0" cy="44768"/>
          </a:xfrm>
          <a:custGeom>
            <a:avLst/>
            <a:gdLst/>
            <a:ahLst/>
            <a:cxnLst/>
            <a:rect l="l" t="t" r="r" b="b"/>
            <a:pathLst>
              <a:path h="59689">
                <a:moveTo>
                  <a:pt x="0" y="0"/>
                </a:moveTo>
                <a:lnTo>
                  <a:pt x="0" y="59119"/>
                </a:lnTo>
              </a:path>
            </a:pathLst>
          </a:custGeom>
          <a:ln w="8524">
            <a:solidFill>
              <a:srgbClr val="000000"/>
            </a:solidFill>
          </a:ln>
        </p:spPr>
        <p:txBody>
          <a:bodyPr wrap="square" lIns="0" tIns="0" rIns="0" bIns="0" rtlCol="0"/>
          <a:lstStyle/>
          <a:p>
            <a:endParaRPr/>
          </a:p>
        </p:txBody>
      </p:sp>
      <p:sp>
        <p:nvSpPr>
          <p:cNvPr id="118" name="object 118"/>
          <p:cNvSpPr txBox="1"/>
          <p:nvPr/>
        </p:nvSpPr>
        <p:spPr>
          <a:xfrm>
            <a:off x="3530317" y="5033562"/>
            <a:ext cx="240983" cy="143374"/>
          </a:xfrm>
          <a:prstGeom prst="rect">
            <a:avLst/>
          </a:prstGeom>
        </p:spPr>
        <p:txBody>
          <a:bodyPr vert="horz" wrap="square" lIns="0" tIns="10478" rIns="0" bIns="0" rtlCol="0">
            <a:spAutoFit/>
          </a:bodyPr>
          <a:lstStyle/>
          <a:p>
            <a:pPr marL="9525">
              <a:spcBef>
                <a:spcPts val="83"/>
              </a:spcBef>
            </a:pPr>
            <a:r>
              <a:rPr sz="863" spc="-19" dirty="0">
                <a:latin typeface="Arial"/>
                <a:cs typeface="Arial"/>
              </a:rPr>
              <a:t>20%</a:t>
            </a:r>
            <a:endParaRPr sz="863">
              <a:latin typeface="Arial"/>
              <a:cs typeface="Arial"/>
            </a:endParaRPr>
          </a:p>
        </p:txBody>
      </p:sp>
      <p:grpSp>
        <p:nvGrpSpPr>
          <p:cNvPr id="119" name="object 119"/>
          <p:cNvGrpSpPr/>
          <p:nvPr/>
        </p:nvGrpSpPr>
        <p:grpSpPr>
          <a:xfrm>
            <a:off x="4320391" y="5018616"/>
            <a:ext cx="1352073" cy="51435"/>
            <a:chOff x="5760521" y="5548488"/>
            <a:chExt cx="1802764" cy="68580"/>
          </a:xfrm>
        </p:grpSpPr>
        <p:sp>
          <p:nvSpPr>
            <p:cNvPr id="120" name="object 120"/>
            <p:cNvSpPr/>
            <p:nvPr/>
          </p:nvSpPr>
          <p:spPr>
            <a:xfrm>
              <a:off x="5764966" y="5552934"/>
              <a:ext cx="0" cy="59690"/>
            </a:xfrm>
            <a:custGeom>
              <a:avLst/>
              <a:gdLst/>
              <a:ahLst/>
              <a:cxnLst/>
              <a:rect l="l" t="t" r="r" b="b"/>
              <a:pathLst>
                <a:path h="59689">
                  <a:moveTo>
                    <a:pt x="0" y="0"/>
                  </a:moveTo>
                  <a:lnTo>
                    <a:pt x="0" y="59119"/>
                  </a:lnTo>
                </a:path>
              </a:pathLst>
            </a:custGeom>
            <a:ln w="8524">
              <a:solidFill>
                <a:srgbClr val="000000"/>
              </a:solidFill>
            </a:ln>
          </p:spPr>
          <p:txBody>
            <a:bodyPr wrap="square" lIns="0" tIns="0" rIns="0" bIns="0" rtlCol="0"/>
            <a:lstStyle/>
            <a:p>
              <a:endParaRPr/>
            </a:p>
          </p:txBody>
        </p:sp>
        <p:sp>
          <p:nvSpPr>
            <p:cNvPr id="121" name="object 121"/>
            <p:cNvSpPr/>
            <p:nvPr/>
          </p:nvSpPr>
          <p:spPr>
            <a:xfrm>
              <a:off x="6661912" y="5552934"/>
              <a:ext cx="0" cy="59690"/>
            </a:xfrm>
            <a:custGeom>
              <a:avLst/>
              <a:gdLst/>
              <a:ahLst/>
              <a:cxnLst/>
              <a:rect l="l" t="t" r="r" b="b"/>
              <a:pathLst>
                <a:path h="59689">
                  <a:moveTo>
                    <a:pt x="0" y="0"/>
                  </a:moveTo>
                  <a:lnTo>
                    <a:pt x="0" y="59119"/>
                  </a:lnTo>
                </a:path>
              </a:pathLst>
            </a:custGeom>
            <a:ln w="8524">
              <a:solidFill>
                <a:srgbClr val="000000"/>
              </a:solidFill>
            </a:ln>
          </p:spPr>
          <p:txBody>
            <a:bodyPr wrap="square" lIns="0" tIns="0" rIns="0" bIns="0" rtlCol="0"/>
            <a:lstStyle/>
            <a:p>
              <a:endParaRPr/>
            </a:p>
          </p:txBody>
        </p:sp>
        <p:sp>
          <p:nvSpPr>
            <p:cNvPr id="122" name="object 122"/>
            <p:cNvSpPr/>
            <p:nvPr/>
          </p:nvSpPr>
          <p:spPr>
            <a:xfrm>
              <a:off x="7558592" y="5552933"/>
              <a:ext cx="0" cy="59690"/>
            </a:xfrm>
            <a:custGeom>
              <a:avLst/>
              <a:gdLst/>
              <a:ahLst/>
              <a:cxnLst/>
              <a:rect l="l" t="t" r="r" b="b"/>
              <a:pathLst>
                <a:path h="59689">
                  <a:moveTo>
                    <a:pt x="0" y="0"/>
                  </a:moveTo>
                  <a:lnTo>
                    <a:pt x="0" y="59119"/>
                  </a:lnTo>
                </a:path>
              </a:pathLst>
            </a:custGeom>
            <a:ln w="8524">
              <a:solidFill>
                <a:srgbClr val="000000"/>
              </a:solidFill>
            </a:ln>
          </p:spPr>
          <p:txBody>
            <a:bodyPr wrap="square" lIns="0" tIns="0" rIns="0" bIns="0" rtlCol="0"/>
            <a:lstStyle/>
            <a:p>
              <a:endParaRPr/>
            </a:p>
          </p:txBody>
        </p:sp>
      </p:grpSp>
      <p:sp>
        <p:nvSpPr>
          <p:cNvPr id="123" name="object 123"/>
          <p:cNvSpPr txBox="1"/>
          <p:nvPr/>
        </p:nvSpPr>
        <p:spPr>
          <a:xfrm>
            <a:off x="5548046" y="5033561"/>
            <a:ext cx="240983" cy="143374"/>
          </a:xfrm>
          <a:prstGeom prst="rect">
            <a:avLst/>
          </a:prstGeom>
        </p:spPr>
        <p:txBody>
          <a:bodyPr vert="horz" wrap="square" lIns="0" tIns="10478" rIns="0" bIns="0" rtlCol="0">
            <a:spAutoFit/>
          </a:bodyPr>
          <a:lstStyle/>
          <a:p>
            <a:pPr marL="9525">
              <a:spcBef>
                <a:spcPts val="83"/>
              </a:spcBef>
            </a:pPr>
            <a:r>
              <a:rPr sz="863" spc="-19" dirty="0">
                <a:latin typeface="Arial"/>
                <a:cs typeface="Arial"/>
              </a:rPr>
              <a:t>80%</a:t>
            </a:r>
            <a:endParaRPr sz="863">
              <a:latin typeface="Arial"/>
              <a:cs typeface="Arial"/>
            </a:endParaRPr>
          </a:p>
        </p:txBody>
      </p:sp>
      <p:sp>
        <p:nvSpPr>
          <p:cNvPr id="124" name="object 124"/>
          <p:cNvSpPr/>
          <p:nvPr/>
        </p:nvSpPr>
        <p:spPr>
          <a:xfrm>
            <a:off x="6341654" y="5021950"/>
            <a:ext cx="0" cy="44768"/>
          </a:xfrm>
          <a:custGeom>
            <a:avLst/>
            <a:gdLst/>
            <a:ahLst/>
            <a:cxnLst/>
            <a:rect l="l" t="t" r="r" b="b"/>
            <a:pathLst>
              <a:path h="59689">
                <a:moveTo>
                  <a:pt x="0" y="0"/>
                </a:moveTo>
                <a:lnTo>
                  <a:pt x="0" y="59119"/>
                </a:lnTo>
              </a:path>
            </a:pathLst>
          </a:custGeom>
          <a:ln w="8524">
            <a:solidFill>
              <a:srgbClr val="000000"/>
            </a:solidFill>
          </a:ln>
        </p:spPr>
        <p:txBody>
          <a:bodyPr wrap="square" lIns="0" tIns="0" rIns="0" bIns="0" rtlCol="0"/>
          <a:lstStyle/>
          <a:p>
            <a:endParaRPr/>
          </a:p>
        </p:txBody>
      </p:sp>
      <p:sp>
        <p:nvSpPr>
          <p:cNvPr id="125" name="object 125"/>
          <p:cNvSpPr txBox="1"/>
          <p:nvPr/>
        </p:nvSpPr>
        <p:spPr>
          <a:xfrm>
            <a:off x="6190382" y="5033561"/>
            <a:ext cx="302895" cy="143374"/>
          </a:xfrm>
          <a:prstGeom prst="rect">
            <a:avLst/>
          </a:prstGeom>
        </p:spPr>
        <p:txBody>
          <a:bodyPr vert="horz" wrap="square" lIns="0" tIns="10478" rIns="0" bIns="0" rtlCol="0">
            <a:spAutoFit/>
          </a:bodyPr>
          <a:lstStyle/>
          <a:p>
            <a:pPr marL="9525">
              <a:spcBef>
                <a:spcPts val="83"/>
              </a:spcBef>
            </a:pPr>
            <a:r>
              <a:rPr sz="863" spc="-15" dirty="0">
                <a:latin typeface="Arial"/>
                <a:cs typeface="Arial"/>
              </a:rPr>
              <a:t>100%</a:t>
            </a:r>
            <a:endParaRPr sz="863">
              <a:latin typeface="Arial"/>
              <a:cs typeface="Arial"/>
            </a:endParaRPr>
          </a:p>
        </p:txBody>
      </p:sp>
      <p:sp>
        <p:nvSpPr>
          <p:cNvPr id="126" name="object 126"/>
          <p:cNvSpPr txBox="1"/>
          <p:nvPr/>
        </p:nvSpPr>
        <p:spPr>
          <a:xfrm>
            <a:off x="4034700" y="5007520"/>
            <a:ext cx="1368742" cy="328263"/>
          </a:xfrm>
          <a:prstGeom prst="rect">
            <a:avLst/>
          </a:prstGeom>
        </p:spPr>
        <p:txBody>
          <a:bodyPr vert="horz" wrap="square" lIns="0" tIns="36671" rIns="0" bIns="0" rtlCol="0">
            <a:spAutoFit/>
          </a:bodyPr>
          <a:lstStyle/>
          <a:p>
            <a:pPr marL="177641">
              <a:spcBef>
                <a:spcPts val="289"/>
              </a:spcBef>
              <a:tabLst>
                <a:tab pos="850106" algn="l"/>
              </a:tabLst>
            </a:pPr>
            <a:r>
              <a:rPr sz="863" spc="-19" dirty="0">
                <a:latin typeface="Arial"/>
                <a:cs typeface="Arial"/>
              </a:rPr>
              <a:t>40%</a:t>
            </a:r>
            <a:r>
              <a:rPr sz="863" dirty="0">
                <a:latin typeface="Arial"/>
                <a:cs typeface="Arial"/>
              </a:rPr>
              <a:t>	</a:t>
            </a:r>
            <a:r>
              <a:rPr sz="863" spc="-19" dirty="0">
                <a:latin typeface="Arial"/>
                <a:cs typeface="Arial"/>
              </a:rPr>
              <a:t>60%</a:t>
            </a:r>
            <a:endParaRPr sz="863">
              <a:latin typeface="Arial"/>
              <a:cs typeface="Arial"/>
            </a:endParaRPr>
          </a:p>
          <a:p>
            <a:pPr marL="9525">
              <a:spcBef>
                <a:spcPts val="217"/>
              </a:spcBef>
            </a:pPr>
            <a:r>
              <a:rPr sz="863" dirty="0">
                <a:latin typeface="Arial"/>
                <a:cs typeface="Arial"/>
              </a:rPr>
              <a:t>Percent</a:t>
            </a:r>
            <a:r>
              <a:rPr sz="863" spc="8" dirty="0">
                <a:latin typeface="Arial"/>
                <a:cs typeface="Arial"/>
              </a:rPr>
              <a:t> </a:t>
            </a:r>
            <a:r>
              <a:rPr sz="863" dirty="0">
                <a:latin typeface="Arial"/>
                <a:cs typeface="Arial"/>
              </a:rPr>
              <a:t>of</a:t>
            </a:r>
            <a:r>
              <a:rPr sz="863" spc="11" dirty="0">
                <a:latin typeface="Arial"/>
                <a:cs typeface="Arial"/>
              </a:rPr>
              <a:t> </a:t>
            </a:r>
            <a:r>
              <a:rPr sz="863" dirty="0">
                <a:latin typeface="Arial"/>
                <a:cs typeface="Arial"/>
              </a:rPr>
              <a:t>Title</a:t>
            </a:r>
            <a:r>
              <a:rPr sz="863" spc="8" dirty="0">
                <a:latin typeface="Arial"/>
                <a:cs typeface="Arial"/>
              </a:rPr>
              <a:t> </a:t>
            </a:r>
            <a:r>
              <a:rPr sz="863" dirty="0">
                <a:latin typeface="Arial"/>
                <a:cs typeface="Arial"/>
              </a:rPr>
              <a:t>IV</a:t>
            </a:r>
            <a:r>
              <a:rPr sz="863" spc="11" dirty="0">
                <a:latin typeface="Arial"/>
                <a:cs typeface="Arial"/>
              </a:rPr>
              <a:t> </a:t>
            </a:r>
            <a:r>
              <a:rPr sz="863" spc="-8" dirty="0">
                <a:latin typeface="Arial"/>
                <a:cs typeface="Arial"/>
              </a:rPr>
              <a:t>Students</a:t>
            </a:r>
            <a:endParaRPr sz="863">
              <a:latin typeface="Arial"/>
              <a:cs typeface="Arial"/>
            </a:endParaRPr>
          </a:p>
        </p:txBody>
      </p:sp>
      <p:grpSp>
        <p:nvGrpSpPr>
          <p:cNvPr id="127" name="object 127"/>
          <p:cNvGrpSpPr/>
          <p:nvPr/>
        </p:nvGrpSpPr>
        <p:grpSpPr>
          <a:xfrm>
            <a:off x="2975311" y="2843919"/>
            <a:ext cx="4272439" cy="2178368"/>
            <a:chOff x="3967081" y="2648892"/>
            <a:chExt cx="5696585" cy="2904490"/>
          </a:xfrm>
        </p:grpSpPr>
        <p:sp>
          <p:nvSpPr>
            <p:cNvPr id="128" name="object 128"/>
            <p:cNvSpPr/>
            <p:nvPr/>
          </p:nvSpPr>
          <p:spPr>
            <a:xfrm>
              <a:off x="3971343" y="2648892"/>
              <a:ext cx="0" cy="2904490"/>
            </a:xfrm>
            <a:custGeom>
              <a:avLst/>
              <a:gdLst/>
              <a:ahLst/>
              <a:cxnLst/>
              <a:rect l="l" t="t" r="r" b="b"/>
              <a:pathLst>
                <a:path h="2904490">
                  <a:moveTo>
                    <a:pt x="0" y="2904040"/>
                  </a:moveTo>
                  <a:lnTo>
                    <a:pt x="0" y="0"/>
                  </a:lnTo>
                </a:path>
              </a:pathLst>
            </a:custGeom>
            <a:ln w="8524">
              <a:solidFill>
                <a:srgbClr val="000000"/>
              </a:solidFill>
            </a:ln>
          </p:spPr>
          <p:txBody>
            <a:bodyPr wrap="square" lIns="0" tIns="0" rIns="0" bIns="0" rtlCol="0"/>
            <a:lstStyle/>
            <a:p>
              <a:endParaRPr/>
            </a:p>
          </p:txBody>
        </p:sp>
        <p:sp>
          <p:nvSpPr>
            <p:cNvPr id="129" name="object 129"/>
            <p:cNvSpPr/>
            <p:nvPr/>
          </p:nvSpPr>
          <p:spPr>
            <a:xfrm>
              <a:off x="8650352" y="3058849"/>
              <a:ext cx="993775" cy="250825"/>
            </a:xfrm>
            <a:custGeom>
              <a:avLst/>
              <a:gdLst/>
              <a:ahLst/>
              <a:cxnLst/>
              <a:rect l="l" t="t" r="r" b="b"/>
              <a:pathLst>
                <a:path w="993775" h="250825">
                  <a:moveTo>
                    <a:pt x="993711" y="250240"/>
                  </a:moveTo>
                  <a:lnTo>
                    <a:pt x="0" y="0"/>
                  </a:lnTo>
                </a:path>
              </a:pathLst>
            </a:custGeom>
            <a:ln w="38100">
              <a:solidFill>
                <a:srgbClr val="FF0000"/>
              </a:solidFill>
            </a:ln>
          </p:spPr>
          <p:txBody>
            <a:bodyPr wrap="square" lIns="0" tIns="0" rIns="0" bIns="0" rtlCol="0"/>
            <a:lstStyle/>
            <a:p>
              <a:endParaRPr/>
            </a:p>
          </p:txBody>
        </p:sp>
        <p:sp>
          <p:nvSpPr>
            <p:cNvPr id="130" name="object 130"/>
            <p:cNvSpPr/>
            <p:nvPr/>
          </p:nvSpPr>
          <p:spPr>
            <a:xfrm>
              <a:off x="8557995" y="3008094"/>
              <a:ext cx="125095" cy="111125"/>
            </a:xfrm>
            <a:custGeom>
              <a:avLst/>
              <a:gdLst/>
              <a:ahLst/>
              <a:cxnLst/>
              <a:rect l="l" t="t" r="r" b="b"/>
              <a:pathLst>
                <a:path w="125095" h="111125">
                  <a:moveTo>
                    <a:pt x="124790" y="0"/>
                  </a:moveTo>
                  <a:lnTo>
                    <a:pt x="0" y="27495"/>
                  </a:lnTo>
                  <a:lnTo>
                    <a:pt x="96875" y="110832"/>
                  </a:lnTo>
                  <a:lnTo>
                    <a:pt x="124790" y="0"/>
                  </a:lnTo>
                  <a:close/>
                </a:path>
              </a:pathLst>
            </a:custGeom>
            <a:solidFill>
              <a:srgbClr val="FF0000"/>
            </a:solidFill>
          </p:spPr>
          <p:txBody>
            <a:bodyPr wrap="square" lIns="0" tIns="0" rIns="0" bIns="0" rtlCol="0"/>
            <a:lstStyle/>
            <a:p>
              <a:endParaRPr/>
            </a:p>
          </p:txBody>
        </p:sp>
      </p:grpSp>
      <p:sp>
        <p:nvSpPr>
          <p:cNvPr id="131" name="object 131"/>
          <p:cNvSpPr txBox="1"/>
          <p:nvPr/>
        </p:nvSpPr>
        <p:spPr>
          <a:xfrm>
            <a:off x="2668848" y="4661723"/>
            <a:ext cx="274796" cy="115897"/>
          </a:xfrm>
          <a:prstGeom prst="rect">
            <a:avLst/>
          </a:prstGeom>
        </p:spPr>
        <p:txBody>
          <a:bodyPr vert="horz" wrap="square" lIns="0" tIns="11906" rIns="0" bIns="0" rtlCol="0">
            <a:spAutoFit/>
          </a:bodyPr>
          <a:lstStyle/>
          <a:p>
            <a:pPr marL="9525">
              <a:spcBef>
                <a:spcPts val="94"/>
              </a:spcBef>
            </a:pPr>
            <a:r>
              <a:rPr sz="675" spc="-8" dirty="0">
                <a:latin typeface="Arial"/>
                <a:cs typeface="Arial"/>
              </a:rPr>
              <a:t>Music.</a:t>
            </a:r>
            <a:endParaRPr sz="675">
              <a:latin typeface="Arial"/>
              <a:cs typeface="Arial"/>
            </a:endParaRPr>
          </a:p>
        </p:txBody>
      </p:sp>
      <p:sp>
        <p:nvSpPr>
          <p:cNvPr id="132" name="object 132"/>
          <p:cNvSpPr txBox="1"/>
          <p:nvPr/>
        </p:nvSpPr>
        <p:spPr>
          <a:xfrm>
            <a:off x="2102895" y="4257894"/>
            <a:ext cx="845344" cy="115897"/>
          </a:xfrm>
          <a:prstGeom prst="rect">
            <a:avLst/>
          </a:prstGeom>
        </p:spPr>
        <p:txBody>
          <a:bodyPr vert="horz" wrap="square" lIns="0" tIns="11906" rIns="0" bIns="0" rtlCol="0">
            <a:spAutoFit/>
          </a:bodyPr>
          <a:lstStyle/>
          <a:p>
            <a:pPr marL="9525">
              <a:spcBef>
                <a:spcPts val="94"/>
              </a:spcBef>
            </a:pPr>
            <a:r>
              <a:rPr sz="675" dirty="0">
                <a:latin typeface="Arial"/>
                <a:cs typeface="Arial"/>
              </a:rPr>
              <a:t>Fine</a:t>
            </a:r>
            <a:r>
              <a:rPr sz="675" spc="34" dirty="0">
                <a:latin typeface="Arial"/>
                <a:cs typeface="Arial"/>
              </a:rPr>
              <a:t> </a:t>
            </a:r>
            <a:r>
              <a:rPr sz="675" dirty="0">
                <a:latin typeface="Arial"/>
                <a:cs typeface="Arial"/>
              </a:rPr>
              <a:t>and</a:t>
            </a:r>
            <a:r>
              <a:rPr sz="675" spc="34" dirty="0">
                <a:latin typeface="Arial"/>
                <a:cs typeface="Arial"/>
              </a:rPr>
              <a:t> </a:t>
            </a:r>
            <a:r>
              <a:rPr sz="675" dirty="0">
                <a:latin typeface="Arial"/>
                <a:cs typeface="Arial"/>
              </a:rPr>
              <a:t>Studio</a:t>
            </a:r>
            <a:r>
              <a:rPr sz="675" spc="34" dirty="0">
                <a:latin typeface="Arial"/>
                <a:cs typeface="Arial"/>
              </a:rPr>
              <a:t> </a:t>
            </a:r>
            <a:r>
              <a:rPr sz="675" spc="-8" dirty="0">
                <a:latin typeface="Arial"/>
                <a:cs typeface="Arial"/>
              </a:rPr>
              <a:t>Arts.</a:t>
            </a:r>
            <a:endParaRPr sz="675">
              <a:latin typeface="Arial"/>
              <a:cs typeface="Arial"/>
            </a:endParaRPr>
          </a:p>
        </p:txBody>
      </p:sp>
      <p:sp>
        <p:nvSpPr>
          <p:cNvPr id="133" name="object 133"/>
          <p:cNvSpPr txBox="1"/>
          <p:nvPr/>
        </p:nvSpPr>
        <p:spPr>
          <a:xfrm>
            <a:off x="657761" y="3853889"/>
            <a:ext cx="2290763" cy="115897"/>
          </a:xfrm>
          <a:prstGeom prst="rect">
            <a:avLst/>
          </a:prstGeom>
        </p:spPr>
        <p:txBody>
          <a:bodyPr vert="horz" wrap="square" lIns="0" tIns="11906" rIns="0" bIns="0" rtlCol="0">
            <a:spAutoFit/>
          </a:bodyPr>
          <a:lstStyle/>
          <a:p>
            <a:pPr marL="9525">
              <a:spcBef>
                <a:spcPts val="94"/>
              </a:spcBef>
            </a:pPr>
            <a:r>
              <a:rPr sz="675" dirty="0">
                <a:latin typeface="Arial"/>
                <a:cs typeface="Arial"/>
              </a:rPr>
              <a:t>Mental</a:t>
            </a:r>
            <a:r>
              <a:rPr sz="675" spc="41" dirty="0">
                <a:latin typeface="Arial"/>
                <a:cs typeface="Arial"/>
              </a:rPr>
              <a:t> </a:t>
            </a:r>
            <a:r>
              <a:rPr sz="675" dirty="0">
                <a:latin typeface="Arial"/>
                <a:cs typeface="Arial"/>
              </a:rPr>
              <a:t>and</a:t>
            </a:r>
            <a:r>
              <a:rPr sz="675" spc="45" dirty="0">
                <a:latin typeface="Arial"/>
                <a:cs typeface="Arial"/>
              </a:rPr>
              <a:t> </a:t>
            </a:r>
            <a:r>
              <a:rPr sz="675" dirty="0">
                <a:latin typeface="Arial"/>
                <a:cs typeface="Arial"/>
              </a:rPr>
              <a:t>Social</a:t>
            </a:r>
            <a:r>
              <a:rPr sz="675" spc="41" dirty="0">
                <a:latin typeface="Arial"/>
                <a:cs typeface="Arial"/>
              </a:rPr>
              <a:t> </a:t>
            </a:r>
            <a:r>
              <a:rPr sz="675" dirty="0">
                <a:latin typeface="Arial"/>
                <a:cs typeface="Arial"/>
              </a:rPr>
              <a:t>Health</a:t>
            </a:r>
            <a:r>
              <a:rPr sz="675" spc="45" dirty="0">
                <a:latin typeface="Arial"/>
                <a:cs typeface="Arial"/>
              </a:rPr>
              <a:t> </a:t>
            </a:r>
            <a:r>
              <a:rPr sz="675" dirty="0">
                <a:latin typeface="Arial"/>
                <a:cs typeface="Arial"/>
              </a:rPr>
              <a:t>Services</a:t>
            </a:r>
            <a:r>
              <a:rPr sz="675" spc="45" dirty="0">
                <a:latin typeface="Arial"/>
                <a:cs typeface="Arial"/>
              </a:rPr>
              <a:t> </a:t>
            </a:r>
            <a:r>
              <a:rPr sz="675" dirty="0">
                <a:latin typeface="Arial"/>
                <a:cs typeface="Arial"/>
              </a:rPr>
              <a:t>and</a:t>
            </a:r>
            <a:r>
              <a:rPr sz="675" spc="41" dirty="0">
                <a:latin typeface="Arial"/>
                <a:cs typeface="Arial"/>
              </a:rPr>
              <a:t> </a:t>
            </a:r>
            <a:r>
              <a:rPr sz="675" dirty="0">
                <a:latin typeface="Arial"/>
                <a:cs typeface="Arial"/>
              </a:rPr>
              <a:t>Allied</a:t>
            </a:r>
            <a:r>
              <a:rPr sz="675" spc="45" dirty="0">
                <a:latin typeface="Arial"/>
                <a:cs typeface="Arial"/>
              </a:rPr>
              <a:t> </a:t>
            </a:r>
            <a:r>
              <a:rPr sz="675" spc="-8" dirty="0">
                <a:latin typeface="Arial"/>
                <a:cs typeface="Arial"/>
              </a:rPr>
              <a:t>Professions.</a:t>
            </a:r>
            <a:endParaRPr sz="675">
              <a:latin typeface="Arial"/>
              <a:cs typeface="Arial"/>
            </a:endParaRPr>
          </a:p>
        </p:txBody>
      </p:sp>
      <p:sp>
        <p:nvSpPr>
          <p:cNvPr id="134" name="object 134"/>
          <p:cNvSpPr txBox="1"/>
          <p:nvPr/>
        </p:nvSpPr>
        <p:spPr>
          <a:xfrm>
            <a:off x="1871666" y="3450060"/>
            <a:ext cx="1071563" cy="115897"/>
          </a:xfrm>
          <a:prstGeom prst="rect">
            <a:avLst/>
          </a:prstGeom>
        </p:spPr>
        <p:txBody>
          <a:bodyPr vert="horz" wrap="square" lIns="0" tIns="11906" rIns="0" bIns="0" rtlCol="0">
            <a:spAutoFit/>
          </a:bodyPr>
          <a:lstStyle/>
          <a:p>
            <a:pPr marL="9525">
              <a:spcBef>
                <a:spcPts val="94"/>
              </a:spcBef>
            </a:pPr>
            <a:r>
              <a:rPr sz="675" dirty="0">
                <a:latin typeface="Arial"/>
                <a:cs typeface="Arial"/>
              </a:rPr>
              <a:t>Religion/Religious</a:t>
            </a:r>
            <a:r>
              <a:rPr sz="675" spc="165" dirty="0">
                <a:latin typeface="Arial"/>
                <a:cs typeface="Arial"/>
              </a:rPr>
              <a:t> </a:t>
            </a:r>
            <a:r>
              <a:rPr sz="675" spc="-8" dirty="0">
                <a:latin typeface="Arial"/>
                <a:cs typeface="Arial"/>
              </a:rPr>
              <a:t>Studies.</a:t>
            </a:r>
            <a:endParaRPr sz="675">
              <a:latin typeface="Arial"/>
              <a:cs typeface="Arial"/>
            </a:endParaRPr>
          </a:p>
        </p:txBody>
      </p:sp>
      <p:sp>
        <p:nvSpPr>
          <p:cNvPr id="135" name="object 135"/>
          <p:cNvSpPr txBox="1"/>
          <p:nvPr/>
        </p:nvSpPr>
        <p:spPr>
          <a:xfrm>
            <a:off x="416891" y="3046232"/>
            <a:ext cx="2526506" cy="115897"/>
          </a:xfrm>
          <a:prstGeom prst="rect">
            <a:avLst/>
          </a:prstGeom>
        </p:spPr>
        <p:txBody>
          <a:bodyPr vert="horz" wrap="square" lIns="0" tIns="11906" rIns="0" bIns="0" rtlCol="0">
            <a:spAutoFit/>
          </a:bodyPr>
          <a:lstStyle/>
          <a:p>
            <a:pPr marL="9525">
              <a:spcBef>
                <a:spcPts val="94"/>
              </a:spcBef>
            </a:pPr>
            <a:r>
              <a:rPr sz="675" dirty="0">
                <a:latin typeface="Arial"/>
                <a:cs typeface="Arial"/>
              </a:rPr>
              <a:t>Alternative</a:t>
            </a:r>
            <a:r>
              <a:rPr sz="675" spc="60" dirty="0">
                <a:latin typeface="Arial"/>
                <a:cs typeface="Arial"/>
              </a:rPr>
              <a:t> </a:t>
            </a:r>
            <a:r>
              <a:rPr sz="675" dirty="0">
                <a:latin typeface="Arial"/>
                <a:cs typeface="Arial"/>
              </a:rPr>
              <a:t>and</a:t>
            </a:r>
            <a:r>
              <a:rPr sz="675" spc="64" dirty="0">
                <a:latin typeface="Arial"/>
                <a:cs typeface="Arial"/>
              </a:rPr>
              <a:t> </a:t>
            </a:r>
            <a:r>
              <a:rPr sz="675" dirty="0">
                <a:latin typeface="Arial"/>
                <a:cs typeface="Arial"/>
              </a:rPr>
              <a:t>Complementary</a:t>
            </a:r>
            <a:r>
              <a:rPr sz="675" spc="64" dirty="0">
                <a:latin typeface="Arial"/>
                <a:cs typeface="Arial"/>
              </a:rPr>
              <a:t> </a:t>
            </a:r>
            <a:r>
              <a:rPr sz="675" dirty="0">
                <a:latin typeface="Arial"/>
                <a:cs typeface="Arial"/>
              </a:rPr>
              <a:t>Medicine</a:t>
            </a:r>
            <a:r>
              <a:rPr sz="675" spc="64" dirty="0">
                <a:latin typeface="Arial"/>
                <a:cs typeface="Arial"/>
              </a:rPr>
              <a:t> </a:t>
            </a:r>
            <a:r>
              <a:rPr sz="675" dirty="0">
                <a:latin typeface="Arial"/>
                <a:cs typeface="Arial"/>
              </a:rPr>
              <a:t>and</a:t>
            </a:r>
            <a:r>
              <a:rPr sz="675" spc="64" dirty="0">
                <a:latin typeface="Arial"/>
                <a:cs typeface="Arial"/>
              </a:rPr>
              <a:t> </a:t>
            </a:r>
            <a:r>
              <a:rPr sz="675" dirty="0">
                <a:latin typeface="Arial"/>
                <a:cs typeface="Arial"/>
              </a:rPr>
              <a:t>Medical</a:t>
            </a:r>
            <a:r>
              <a:rPr sz="675" spc="60" dirty="0">
                <a:latin typeface="Arial"/>
                <a:cs typeface="Arial"/>
              </a:rPr>
              <a:t> </a:t>
            </a:r>
            <a:r>
              <a:rPr sz="675" spc="-8" dirty="0">
                <a:latin typeface="Arial"/>
                <a:cs typeface="Arial"/>
              </a:rPr>
              <a:t>Systems.</a:t>
            </a:r>
            <a:endParaRPr sz="675">
              <a:latin typeface="Arial"/>
              <a:cs typeface="Arial"/>
            </a:endParaRPr>
          </a:p>
        </p:txBody>
      </p:sp>
      <p:grpSp>
        <p:nvGrpSpPr>
          <p:cNvPr id="136" name="object 136"/>
          <p:cNvGrpSpPr/>
          <p:nvPr/>
        </p:nvGrpSpPr>
        <p:grpSpPr>
          <a:xfrm>
            <a:off x="3836227" y="5463347"/>
            <a:ext cx="255746" cy="110966"/>
            <a:chOff x="5114969" y="6141462"/>
            <a:chExt cx="340995" cy="147955"/>
          </a:xfrm>
        </p:grpSpPr>
        <p:sp>
          <p:nvSpPr>
            <p:cNvPr id="137" name="object 137"/>
            <p:cNvSpPr/>
            <p:nvPr/>
          </p:nvSpPr>
          <p:spPr>
            <a:xfrm>
              <a:off x="5114969" y="6141462"/>
              <a:ext cx="340995" cy="147955"/>
            </a:xfrm>
            <a:custGeom>
              <a:avLst/>
              <a:gdLst/>
              <a:ahLst/>
              <a:cxnLst/>
              <a:rect l="l" t="t" r="r" b="b"/>
              <a:pathLst>
                <a:path w="340995" h="147954">
                  <a:moveTo>
                    <a:pt x="340981" y="147800"/>
                  </a:moveTo>
                  <a:lnTo>
                    <a:pt x="0" y="147800"/>
                  </a:lnTo>
                  <a:lnTo>
                    <a:pt x="0" y="0"/>
                  </a:lnTo>
                  <a:lnTo>
                    <a:pt x="340981" y="0"/>
                  </a:lnTo>
                  <a:lnTo>
                    <a:pt x="340981" y="147800"/>
                  </a:lnTo>
                  <a:close/>
                </a:path>
              </a:pathLst>
            </a:custGeom>
            <a:solidFill>
              <a:srgbClr val="80C080"/>
            </a:solidFill>
          </p:spPr>
          <p:txBody>
            <a:bodyPr wrap="square" lIns="0" tIns="0" rIns="0" bIns="0" rtlCol="0"/>
            <a:lstStyle/>
            <a:p>
              <a:endParaRPr/>
            </a:p>
          </p:txBody>
        </p:sp>
        <p:sp>
          <p:nvSpPr>
            <p:cNvPr id="138" name="object 138"/>
            <p:cNvSpPr/>
            <p:nvPr/>
          </p:nvSpPr>
          <p:spPr>
            <a:xfrm>
              <a:off x="5119232" y="6145724"/>
              <a:ext cx="332740" cy="139700"/>
            </a:xfrm>
            <a:custGeom>
              <a:avLst/>
              <a:gdLst/>
              <a:ahLst/>
              <a:cxnLst/>
              <a:rect l="l" t="t" r="r" b="b"/>
              <a:pathLst>
                <a:path w="332739" h="139700">
                  <a:moveTo>
                    <a:pt x="0" y="0"/>
                  </a:moveTo>
                  <a:lnTo>
                    <a:pt x="332458" y="0"/>
                  </a:lnTo>
                  <a:lnTo>
                    <a:pt x="332458" y="139275"/>
                  </a:lnTo>
                  <a:lnTo>
                    <a:pt x="0" y="139275"/>
                  </a:lnTo>
                  <a:lnTo>
                    <a:pt x="0" y="0"/>
                  </a:lnTo>
                  <a:close/>
                </a:path>
              </a:pathLst>
            </a:custGeom>
            <a:ln w="8523">
              <a:solidFill>
                <a:srgbClr val="80C080"/>
              </a:solidFill>
            </a:ln>
          </p:spPr>
          <p:txBody>
            <a:bodyPr wrap="square" lIns="0" tIns="0" rIns="0" bIns="0" rtlCol="0"/>
            <a:lstStyle/>
            <a:p>
              <a:endParaRPr/>
            </a:p>
          </p:txBody>
        </p:sp>
      </p:grpSp>
      <p:grpSp>
        <p:nvGrpSpPr>
          <p:cNvPr id="139" name="object 139"/>
          <p:cNvGrpSpPr/>
          <p:nvPr/>
        </p:nvGrpSpPr>
        <p:grpSpPr>
          <a:xfrm>
            <a:off x="3836227" y="5618534"/>
            <a:ext cx="255746" cy="111443"/>
            <a:chOff x="5114969" y="6348379"/>
            <a:chExt cx="340995" cy="148590"/>
          </a:xfrm>
        </p:grpSpPr>
        <p:sp>
          <p:nvSpPr>
            <p:cNvPr id="140" name="object 140"/>
            <p:cNvSpPr/>
            <p:nvPr/>
          </p:nvSpPr>
          <p:spPr>
            <a:xfrm>
              <a:off x="5114969" y="6348379"/>
              <a:ext cx="340995" cy="148590"/>
            </a:xfrm>
            <a:custGeom>
              <a:avLst/>
              <a:gdLst/>
              <a:ahLst/>
              <a:cxnLst/>
              <a:rect l="l" t="t" r="r" b="b"/>
              <a:pathLst>
                <a:path w="340995" h="148589">
                  <a:moveTo>
                    <a:pt x="340981" y="148064"/>
                  </a:moveTo>
                  <a:lnTo>
                    <a:pt x="0" y="148064"/>
                  </a:lnTo>
                  <a:lnTo>
                    <a:pt x="0" y="0"/>
                  </a:lnTo>
                  <a:lnTo>
                    <a:pt x="340981" y="0"/>
                  </a:lnTo>
                  <a:lnTo>
                    <a:pt x="340981" y="148064"/>
                  </a:lnTo>
                  <a:close/>
                </a:path>
              </a:pathLst>
            </a:custGeom>
            <a:solidFill>
              <a:srgbClr val="FF4D4D"/>
            </a:solidFill>
          </p:spPr>
          <p:txBody>
            <a:bodyPr wrap="square" lIns="0" tIns="0" rIns="0" bIns="0" rtlCol="0"/>
            <a:lstStyle/>
            <a:p>
              <a:endParaRPr/>
            </a:p>
          </p:txBody>
        </p:sp>
        <p:sp>
          <p:nvSpPr>
            <p:cNvPr id="141" name="object 141"/>
            <p:cNvSpPr/>
            <p:nvPr/>
          </p:nvSpPr>
          <p:spPr>
            <a:xfrm>
              <a:off x="5119232" y="6352641"/>
              <a:ext cx="332740" cy="139700"/>
            </a:xfrm>
            <a:custGeom>
              <a:avLst/>
              <a:gdLst/>
              <a:ahLst/>
              <a:cxnLst/>
              <a:rect l="l" t="t" r="r" b="b"/>
              <a:pathLst>
                <a:path w="332739" h="139700">
                  <a:moveTo>
                    <a:pt x="0" y="0"/>
                  </a:moveTo>
                  <a:lnTo>
                    <a:pt x="332458" y="0"/>
                  </a:lnTo>
                  <a:lnTo>
                    <a:pt x="332458" y="139541"/>
                  </a:lnTo>
                  <a:lnTo>
                    <a:pt x="0" y="139541"/>
                  </a:lnTo>
                  <a:lnTo>
                    <a:pt x="0" y="0"/>
                  </a:lnTo>
                  <a:close/>
                </a:path>
              </a:pathLst>
            </a:custGeom>
            <a:ln w="8523">
              <a:solidFill>
                <a:srgbClr val="FF4D4D"/>
              </a:solidFill>
            </a:ln>
          </p:spPr>
          <p:txBody>
            <a:bodyPr wrap="square" lIns="0" tIns="0" rIns="0" bIns="0" rtlCol="0"/>
            <a:lstStyle/>
            <a:p>
              <a:endParaRPr/>
            </a:p>
          </p:txBody>
        </p:sp>
      </p:grpSp>
      <p:sp>
        <p:nvSpPr>
          <p:cNvPr id="142" name="object 142"/>
          <p:cNvSpPr txBox="1"/>
          <p:nvPr/>
        </p:nvSpPr>
        <p:spPr>
          <a:xfrm>
            <a:off x="4148971" y="5383114"/>
            <a:ext cx="1402079" cy="324415"/>
          </a:xfrm>
          <a:prstGeom prst="rect">
            <a:avLst/>
          </a:prstGeom>
        </p:spPr>
        <p:txBody>
          <a:bodyPr vert="horz" wrap="square" lIns="0" tIns="32861" rIns="0" bIns="0" rtlCol="0">
            <a:spAutoFit/>
          </a:bodyPr>
          <a:lstStyle/>
          <a:p>
            <a:pPr marL="9525">
              <a:spcBef>
                <a:spcPts val="259"/>
              </a:spcBef>
            </a:pPr>
            <a:r>
              <a:rPr sz="863" spc="-8" dirty="0">
                <a:latin typeface="Arial"/>
                <a:cs typeface="Arial"/>
              </a:rPr>
              <a:t>Passes</a:t>
            </a:r>
            <a:endParaRPr sz="863">
              <a:latin typeface="Arial"/>
              <a:cs typeface="Arial"/>
            </a:endParaRPr>
          </a:p>
          <a:p>
            <a:pPr marL="9525">
              <a:spcBef>
                <a:spcPts val="191"/>
              </a:spcBef>
            </a:pPr>
            <a:r>
              <a:rPr sz="863" dirty="0">
                <a:latin typeface="Arial"/>
                <a:cs typeface="Arial"/>
              </a:rPr>
              <a:t>Fails</a:t>
            </a:r>
            <a:r>
              <a:rPr sz="863" spc="11" dirty="0">
                <a:latin typeface="Arial"/>
                <a:cs typeface="Arial"/>
              </a:rPr>
              <a:t> </a:t>
            </a:r>
            <a:r>
              <a:rPr sz="863" dirty="0">
                <a:latin typeface="Arial"/>
                <a:cs typeface="Arial"/>
              </a:rPr>
              <a:t>(OBBB</a:t>
            </a:r>
            <a:r>
              <a:rPr sz="863" spc="11" dirty="0">
                <a:latin typeface="Arial"/>
                <a:cs typeface="Arial"/>
              </a:rPr>
              <a:t> </a:t>
            </a:r>
            <a:r>
              <a:rPr sz="863" dirty="0">
                <a:latin typeface="Arial"/>
                <a:cs typeface="Arial"/>
              </a:rPr>
              <a:t>+</a:t>
            </a:r>
            <a:r>
              <a:rPr sz="863" spc="15" dirty="0">
                <a:latin typeface="Arial"/>
                <a:cs typeface="Arial"/>
              </a:rPr>
              <a:t> </a:t>
            </a:r>
            <a:r>
              <a:rPr sz="863" dirty="0">
                <a:latin typeface="Arial"/>
                <a:cs typeface="Arial"/>
              </a:rPr>
              <a:t>Modified</a:t>
            </a:r>
            <a:r>
              <a:rPr sz="863" spc="11" dirty="0">
                <a:latin typeface="Arial"/>
                <a:cs typeface="Arial"/>
              </a:rPr>
              <a:t> </a:t>
            </a:r>
            <a:r>
              <a:rPr sz="863" spc="-19" dirty="0">
                <a:latin typeface="Arial"/>
                <a:cs typeface="Arial"/>
              </a:rPr>
              <a:t>GE)</a:t>
            </a:r>
            <a:endParaRPr sz="863">
              <a:latin typeface="Arial"/>
              <a:cs typeface="Arial"/>
            </a:endParaRPr>
          </a:p>
        </p:txBody>
      </p:sp>
      <p:sp>
        <p:nvSpPr>
          <p:cNvPr id="143" name="object 143" descr="$PPTXTitle"/>
          <p:cNvSpPr txBox="1">
            <a:spLocks noGrp="1"/>
          </p:cNvSpPr>
          <p:nvPr>
            <p:ph type="title"/>
          </p:nvPr>
        </p:nvSpPr>
        <p:spPr>
          <a:prstGeom prst="rect">
            <a:avLst/>
          </a:prstGeom>
        </p:spPr>
        <p:txBody>
          <a:bodyPr vert="horz" wrap="square" lIns="0" tIns="9525" rIns="0" bIns="0" rtlCol="0" anchor="t">
            <a:spAutoFit/>
          </a:bodyPr>
          <a:lstStyle/>
          <a:p>
            <a:pPr marL="10478" marR="3810" algn="ctr">
              <a:spcBef>
                <a:spcPts val="75"/>
              </a:spcBef>
            </a:pPr>
            <a:r>
              <a:rPr dirty="0"/>
              <a:t>Most</a:t>
            </a:r>
            <a:r>
              <a:rPr spc="-49" dirty="0"/>
              <a:t> </a:t>
            </a:r>
            <a:r>
              <a:rPr dirty="0"/>
              <a:t>Common</a:t>
            </a:r>
            <a:r>
              <a:rPr spc="-45" dirty="0"/>
              <a:t> </a:t>
            </a:r>
            <a:r>
              <a:rPr dirty="0"/>
              <a:t>Master’s</a:t>
            </a:r>
            <a:r>
              <a:rPr spc="-56" dirty="0"/>
              <a:t> </a:t>
            </a:r>
            <a:r>
              <a:rPr spc="-8" dirty="0"/>
              <a:t>Degree </a:t>
            </a:r>
            <a:r>
              <a:rPr dirty="0"/>
              <a:t>Programs</a:t>
            </a:r>
            <a:r>
              <a:rPr spc="-45" dirty="0"/>
              <a:t> </a:t>
            </a:r>
            <a:r>
              <a:rPr dirty="0"/>
              <a:t>That</a:t>
            </a:r>
            <a:r>
              <a:rPr spc="-34" dirty="0"/>
              <a:t> </a:t>
            </a:r>
            <a:r>
              <a:rPr spc="-15" dirty="0"/>
              <a:t>Fail</a:t>
            </a:r>
          </a:p>
          <a:p>
            <a:pPr marL="953" algn="ctr">
              <a:spcBef>
                <a:spcPts val="34"/>
              </a:spcBef>
            </a:pPr>
            <a:r>
              <a:rPr sz="1350" i="1" spc="-8" dirty="0">
                <a:latin typeface="Arial"/>
                <a:cs typeface="Arial"/>
              </a:rPr>
              <a:t>Student-Weighted</a:t>
            </a:r>
            <a:endParaRPr sz="1350">
              <a:latin typeface="Arial"/>
              <a:cs typeface="Arial"/>
            </a:endParaRPr>
          </a:p>
        </p:txBody>
      </p:sp>
      <p:sp>
        <p:nvSpPr>
          <p:cNvPr id="144" name="object 144"/>
          <p:cNvSpPr txBox="1"/>
          <p:nvPr/>
        </p:nvSpPr>
        <p:spPr>
          <a:xfrm>
            <a:off x="8279291" y="5400142"/>
            <a:ext cx="864870" cy="193323"/>
          </a:xfrm>
          <a:prstGeom prst="rect">
            <a:avLst/>
          </a:prstGeom>
          <a:solidFill>
            <a:srgbClr val="002E3C"/>
          </a:solidFill>
        </p:spPr>
        <p:txBody>
          <a:bodyPr vert="horz" wrap="square" lIns="0" tIns="77153" rIns="0" bIns="0" rtlCol="0">
            <a:spAutoFit/>
          </a:bodyPr>
          <a:lstStyle/>
          <a:p>
            <a:pPr marL="139065">
              <a:spcBef>
                <a:spcPts val="608"/>
              </a:spcBef>
            </a:pPr>
            <a:r>
              <a:rPr sz="750" spc="-19" dirty="0">
                <a:solidFill>
                  <a:srgbClr val="FFFFFF"/>
                </a:solidFill>
                <a:latin typeface="Arial"/>
                <a:cs typeface="Arial"/>
              </a:rPr>
              <a:t>21</a:t>
            </a:r>
            <a:endParaRPr sz="750">
              <a:latin typeface="Arial"/>
              <a:cs typeface="Arial"/>
            </a:endParaRPr>
          </a:p>
        </p:txBody>
      </p:sp>
      <p:sp>
        <p:nvSpPr>
          <p:cNvPr id="145" name="object 145"/>
          <p:cNvSpPr txBox="1"/>
          <p:nvPr/>
        </p:nvSpPr>
        <p:spPr>
          <a:xfrm>
            <a:off x="7258169" y="3261712"/>
            <a:ext cx="1120140" cy="1486465"/>
          </a:xfrm>
          <a:prstGeom prst="rect">
            <a:avLst/>
          </a:prstGeom>
        </p:spPr>
        <p:txBody>
          <a:bodyPr vert="horz" wrap="square" lIns="0" tIns="9049" rIns="0" bIns="0" rtlCol="0">
            <a:spAutoFit/>
          </a:bodyPr>
          <a:lstStyle/>
          <a:p>
            <a:pPr marL="9525" marR="3810" algn="ctr">
              <a:spcBef>
                <a:spcPts val="71"/>
              </a:spcBef>
            </a:pPr>
            <a:r>
              <a:rPr sz="1200" b="1" dirty="0">
                <a:solidFill>
                  <a:srgbClr val="FF0000"/>
                </a:solidFill>
                <a:latin typeface="Calibri"/>
                <a:cs typeface="Calibri"/>
              </a:rPr>
              <a:t>98%</a:t>
            </a:r>
            <a:r>
              <a:rPr sz="1200" b="1" spc="-8" dirty="0">
                <a:solidFill>
                  <a:srgbClr val="FF0000"/>
                </a:solidFill>
                <a:latin typeface="Calibri"/>
                <a:cs typeface="Calibri"/>
              </a:rPr>
              <a:t> </a:t>
            </a:r>
            <a:r>
              <a:rPr sz="1200" dirty="0">
                <a:solidFill>
                  <a:srgbClr val="001E27"/>
                </a:solidFill>
                <a:latin typeface="Calibri"/>
                <a:cs typeface="Calibri"/>
              </a:rPr>
              <a:t>of</a:t>
            </a:r>
            <a:r>
              <a:rPr sz="1200" spc="-4" dirty="0">
                <a:solidFill>
                  <a:srgbClr val="001E27"/>
                </a:solidFill>
                <a:latin typeface="Calibri"/>
                <a:cs typeface="Calibri"/>
              </a:rPr>
              <a:t> </a:t>
            </a:r>
            <a:r>
              <a:rPr sz="1200" dirty="0">
                <a:solidFill>
                  <a:srgbClr val="001E27"/>
                </a:solidFill>
                <a:latin typeface="Calibri"/>
                <a:cs typeface="Calibri"/>
              </a:rPr>
              <a:t>Title</a:t>
            </a:r>
            <a:r>
              <a:rPr sz="1200" spc="-26" dirty="0">
                <a:solidFill>
                  <a:srgbClr val="001E27"/>
                </a:solidFill>
                <a:latin typeface="Calibri"/>
                <a:cs typeface="Calibri"/>
              </a:rPr>
              <a:t> </a:t>
            </a:r>
            <a:r>
              <a:rPr sz="1200" spc="-19" dirty="0">
                <a:solidFill>
                  <a:srgbClr val="001E27"/>
                </a:solidFill>
                <a:latin typeface="Calibri"/>
                <a:cs typeface="Calibri"/>
              </a:rPr>
              <a:t>IV </a:t>
            </a:r>
            <a:r>
              <a:rPr sz="1200" dirty="0">
                <a:solidFill>
                  <a:srgbClr val="001E27"/>
                </a:solidFill>
                <a:latin typeface="Calibri"/>
                <a:cs typeface="Calibri"/>
              </a:rPr>
              <a:t>students</a:t>
            </a:r>
            <a:r>
              <a:rPr sz="1200" spc="-68" dirty="0">
                <a:solidFill>
                  <a:srgbClr val="001E27"/>
                </a:solidFill>
                <a:latin typeface="Calibri"/>
                <a:cs typeface="Calibri"/>
              </a:rPr>
              <a:t> </a:t>
            </a:r>
            <a:r>
              <a:rPr sz="1200" spc="-19" dirty="0">
                <a:solidFill>
                  <a:srgbClr val="001E27"/>
                </a:solidFill>
                <a:latin typeface="Calibri"/>
                <a:cs typeface="Calibri"/>
              </a:rPr>
              <a:t>in </a:t>
            </a:r>
            <a:r>
              <a:rPr sz="1200" spc="-8" dirty="0">
                <a:solidFill>
                  <a:srgbClr val="001E27"/>
                </a:solidFill>
                <a:latin typeface="Calibri"/>
                <a:cs typeface="Calibri"/>
              </a:rPr>
              <a:t>master’s</a:t>
            </a:r>
            <a:r>
              <a:rPr sz="1200" spc="-26" dirty="0">
                <a:solidFill>
                  <a:srgbClr val="001E27"/>
                </a:solidFill>
                <a:latin typeface="Calibri"/>
                <a:cs typeface="Calibri"/>
              </a:rPr>
              <a:t> </a:t>
            </a:r>
            <a:r>
              <a:rPr sz="1200" spc="-8" dirty="0">
                <a:solidFill>
                  <a:srgbClr val="001E27"/>
                </a:solidFill>
                <a:latin typeface="Calibri"/>
                <a:cs typeface="Calibri"/>
              </a:rPr>
              <a:t>degree programs</a:t>
            </a:r>
            <a:r>
              <a:rPr sz="1200" spc="-30" dirty="0">
                <a:solidFill>
                  <a:srgbClr val="001E27"/>
                </a:solidFill>
                <a:latin typeface="Calibri"/>
                <a:cs typeface="Calibri"/>
              </a:rPr>
              <a:t> </a:t>
            </a:r>
            <a:r>
              <a:rPr sz="1200" spc="-19" dirty="0">
                <a:solidFill>
                  <a:srgbClr val="001E27"/>
                </a:solidFill>
                <a:latin typeface="Calibri"/>
                <a:cs typeface="Calibri"/>
              </a:rPr>
              <a:t>in </a:t>
            </a:r>
            <a:r>
              <a:rPr sz="1200" spc="-15" dirty="0">
                <a:solidFill>
                  <a:srgbClr val="001E27"/>
                </a:solidFill>
                <a:latin typeface="Calibri"/>
                <a:cs typeface="Calibri"/>
              </a:rPr>
              <a:t>“Alternative</a:t>
            </a:r>
            <a:r>
              <a:rPr sz="1200" spc="-4" dirty="0">
                <a:solidFill>
                  <a:srgbClr val="001E27"/>
                </a:solidFill>
                <a:latin typeface="Calibri"/>
                <a:cs typeface="Calibri"/>
              </a:rPr>
              <a:t> </a:t>
            </a:r>
            <a:r>
              <a:rPr sz="1200" spc="-38" dirty="0">
                <a:solidFill>
                  <a:srgbClr val="001E27"/>
                </a:solidFill>
                <a:latin typeface="Calibri"/>
                <a:cs typeface="Calibri"/>
              </a:rPr>
              <a:t>&amp; </a:t>
            </a:r>
            <a:r>
              <a:rPr sz="1200" spc="-8" dirty="0">
                <a:solidFill>
                  <a:srgbClr val="001E27"/>
                </a:solidFill>
                <a:latin typeface="Calibri"/>
                <a:cs typeface="Calibri"/>
              </a:rPr>
              <a:t>Complimentary </a:t>
            </a:r>
            <a:r>
              <a:rPr sz="1200" dirty="0">
                <a:solidFill>
                  <a:srgbClr val="001E27"/>
                </a:solidFill>
                <a:latin typeface="Calibri"/>
                <a:cs typeface="Calibri"/>
              </a:rPr>
              <a:t>Medicine”</a:t>
            </a:r>
            <a:r>
              <a:rPr sz="1200" spc="-26" dirty="0">
                <a:solidFill>
                  <a:srgbClr val="001E27"/>
                </a:solidFill>
                <a:latin typeface="Calibri"/>
                <a:cs typeface="Calibri"/>
              </a:rPr>
              <a:t> </a:t>
            </a:r>
            <a:r>
              <a:rPr sz="1200" dirty="0">
                <a:solidFill>
                  <a:srgbClr val="001E27"/>
                </a:solidFill>
                <a:latin typeface="Calibri"/>
                <a:cs typeface="Calibri"/>
              </a:rPr>
              <a:t>fail</a:t>
            </a:r>
            <a:r>
              <a:rPr sz="1200" spc="-41" dirty="0">
                <a:solidFill>
                  <a:srgbClr val="001E27"/>
                </a:solidFill>
                <a:latin typeface="Calibri"/>
                <a:cs typeface="Calibri"/>
              </a:rPr>
              <a:t> </a:t>
            </a:r>
            <a:r>
              <a:rPr sz="1200" spc="-19" dirty="0">
                <a:solidFill>
                  <a:srgbClr val="001E27"/>
                </a:solidFill>
                <a:latin typeface="Calibri"/>
                <a:cs typeface="Calibri"/>
              </a:rPr>
              <a:t>the </a:t>
            </a:r>
            <a:r>
              <a:rPr sz="1200" dirty="0">
                <a:solidFill>
                  <a:srgbClr val="001E27"/>
                </a:solidFill>
                <a:latin typeface="Calibri"/>
                <a:cs typeface="Calibri"/>
              </a:rPr>
              <a:t>proposed</a:t>
            </a:r>
            <a:r>
              <a:rPr sz="1200" spc="-53" dirty="0">
                <a:solidFill>
                  <a:srgbClr val="001E27"/>
                </a:solidFill>
                <a:latin typeface="Calibri"/>
                <a:cs typeface="Calibri"/>
              </a:rPr>
              <a:t> </a:t>
            </a:r>
            <a:r>
              <a:rPr sz="1200" spc="-15" dirty="0">
                <a:solidFill>
                  <a:srgbClr val="001E27"/>
                </a:solidFill>
                <a:latin typeface="Calibri"/>
                <a:cs typeface="Calibri"/>
              </a:rPr>
              <a:t>rule.</a:t>
            </a:r>
            <a:endParaRPr sz="1200">
              <a:latin typeface="Calibri"/>
              <a:cs typeface="Calibri"/>
            </a:endParaRPr>
          </a:p>
        </p:txBody>
      </p:sp>
      <p:sp>
        <p:nvSpPr>
          <p:cNvPr id="146" name="object 146"/>
          <p:cNvSpPr txBox="1"/>
          <p:nvPr/>
        </p:nvSpPr>
        <p:spPr>
          <a:xfrm>
            <a:off x="2266066" y="2434871"/>
            <a:ext cx="4595813" cy="217367"/>
          </a:xfrm>
          <a:prstGeom prst="rect">
            <a:avLst/>
          </a:prstGeom>
        </p:spPr>
        <p:txBody>
          <a:bodyPr vert="horz" wrap="square" lIns="0" tIns="9525" rIns="0" bIns="0" rtlCol="0">
            <a:spAutoFit/>
          </a:bodyPr>
          <a:lstStyle/>
          <a:p>
            <a:pPr marL="9525">
              <a:spcBef>
                <a:spcPts val="75"/>
              </a:spcBef>
            </a:pPr>
            <a:r>
              <a:rPr sz="1350" b="1" dirty="0">
                <a:solidFill>
                  <a:srgbClr val="001E27"/>
                </a:solidFill>
                <a:latin typeface="Calibri"/>
                <a:cs typeface="Calibri"/>
              </a:rPr>
              <a:t>Figure</a:t>
            </a:r>
            <a:r>
              <a:rPr sz="1350" b="1" spc="-34" dirty="0">
                <a:solidFill>
                  <a:srgbClr val="001E27"/>
                </a:solidFill>
                <a:latin typeface="Calibri"/>
                <a:cs typeface="Calibri"/>
              </a:rPr>
              <a:t> </a:t>
            </a:r>
            <a:r>
              <a:rPr sz="1350" b="1" dirty="0">
                <a:solidFill>
                  <a:srgbClr val="001E27"/>
                </a:solidFill>
                <a:latin typeface="Calibri"/>
                <a:cs typeface="Calibri"/>
              </a:rPr>
              <a:t>13.</a:t>
            </a:r>
            <a:r>
              <a:rPr sz="1350" b="1" spc="-15" dirty="0">
                <a:solidFill>
                  <a:srgbClr val="001E27"/>
                </a:solidFill>
                <a:latin typeface="Calibri"/>
                <a:cs typeface="Calibri"/>
              </a:rPr>
              <a:t> </a:t>
            </a:r>
            <a:r>
              <a:rPr sz="1350" b="1" spc="-8" dirty="0">
                <a:solidFill>
                  <a:srgbClr val="001E27"/>
                </a:solidFill>
                <a:latin typeface="Calibri"/>
                <a:cs typeface="Calibri"/>
              </a:rPr>
              <a:t>Pass/Fail</a:t>
            </a:r>
            <a:r>
              <a:rPr sz="1350" b="1" spc="-26" dirty="0">
                <a:solidFill>
                  <a:srgbClr val="001E27"/>
                </a:solidFill>
                <a:latin typeface="Calibri"/>
                <a:cs typeface="Calibri"/>
              </a:rPr>
              <a:t> </a:t>
            </a:r>
            <a:r>
              <a:rPr sz="1350" b="1" dirty="0">
                <a:solidFill>
                  <a:srgbClr val="001E27"/>
                </a:solidFill>
                <a:latin typeface="Calibri"/>
                <a:cs typeface="Calibri"/>
              </a:rPr>
              <a:t>Rates</a:t>
            </a:r>
            <a:r>
              <a:rPr sz="1350" b="1" spc="-23" dirty="0">
                <a:solidFill>
                  <a:srgbClr val="001E27"/>
                </a:solidFill>
                <a:latin typeface="Calibri"/>
                <a:cs typeface="Calibri"/>
              </a:rPr>
              <a:t> </a:t>
            </a:r>
            <a:r>
              <a:rPr sz="1350" b="1" dirty="0">
                <a:solidFill>
                  <a:srgbClr val="001E27"/>
                </a:solidFill>
                <a:latin typeface="Calibri"/>
                <a:cs typeface="Calibri"/>
              </a:rPr>
              <a:t>by</a:t>
            </a:r>
            <a:r>
              <a:rPr sz="1350" b="1" spc="-26" dirty="0">
                <a:solidFill>
                  <a:srgbClr val="001E27"/>
                </a:solidFill>
                <a:latin typeface="Calibri"/>
                <a:cs typeface="Calibri"/>
              </a:rPr>
              <a:t> </a:t>
            </a:r>
            <a:r>
              <a:rPr sz="1350" b="1" dirty="0">
                <a:solidFill>
                  <a:srgbClr val="001E27"/>
                </a:solidFill>
                <a:latin typeface="Calibri"/>
                <a:cs typeface="Calibri"/>
              </a:rPr>
              <a:t>CIP4,</a:t>
            </a:r>
            <a:r>
              <a:rPr sz="1350" b="1" spc="-19" dirty="0">
                <a:solidFill>
                  <a:srgbClr val="001E27"/>
                </a:solidFill>
                <a:latin typeface="Calibri"/>
                <a:cs typeface="Calibri"/>
              </a:rPr>
              <a:t> </a:t>
            </a:r>
            <a:r>
              <a:rPr sz="1350" b="1" dirty="0">
                <a:solidFill>
                  <a:srgbClr val="001E27"/>
                </a:solidFill>
                <a:latin typeface="Calibri"/>
                <a:cs typeface="Calibri"/>
              </a:rPr>
              <a:t>OBBB </a:t>
            </a:r>
            <a:r>
              <a:rPr sz="1350" b="1" spc="-30" dirty="0">
                <a:solidFill>
                  <a:srgbClr val="001E27"/>
                </a:solidFill>
                <a:latin typeface="Calibri"/>
                <a:cs typeface="Calibri"/>
              </a:rPr>
              <a:t>Test </a:t>
            </a:r>
            <a:r>
              <a:rPr sz="1350" b="1" dirty="0">
                <a:solidFill>
                  <a:srgbClr val="001E27"/>
                </a:solidFill>
                <a:latin typeface="Calibri"/>
                <a:cs typeface="Calibri"/>
              </a:rPr>
              <a:t>+</a:t>
            </a:r>
            <a:r>
              <a:rPr sz="1350" b="1" spc="-15" dirty="0">
                <a:solidFill>
                  <a:srgbClr val="001E27"/>
                </a:solidFill>
                <a:latin typeface="Calibri"/>
                <a:cs typeface="Calibri"/>
              </a:rPr>
              <a:t> </a:t>
            </a:r>
            <a:r>
              <a:rPr sz="1350" b="1" dirty="0">
                <a:solidFill>
                  <a:srgbClr val="001E27"/>
                </a:solidFill>
                <a:latin typeface="Calibri"/>
                <a:cs typeface="Calibri"/>
              </a:rPr>
              <a:t>Modified</a:t>
            </a:r>
            <a:r>
              <a:rPr sz="1350" b="1" spc="-38" dirty="0">
                <a:solidFill>
                  <a:srgbClr val="001E27"/>
                </a:solidFill>
                <a:latin typeface="Calibri"/>
                <a:cs typeface="Calibri"/>
              </a:rPr>
              <a:t> </a:t>
            </a:r>
            <a:r>
              <a:rPr sz="1350" b="1" dirty="0">
                <a:solidFill>
                  <a:srgbClr val="001E27"/>
                </a:solidFill>
                <a:latin typeface="Calibri"/>
                <a:cs typeface="Calibri"/>
              </a:rPr>
              <a:t>GE</a:t>
            </a:r>
            <a:r>
              <a:rPr sz="1350" b="1" spc="-23" dirty="0">
                <a:solidFill>
                  <a:srgbClr val="001E27"/>
                </a:solidFill>
                <a:latin typeface="Calibri"/>
                <a:cs typeface="Calibri"/>
              </a:rPr>
              <a:t> </a:t>
            </a:r>
            <a:r>
              <a:rPr sz="1350" b="1" spc="-15" dirty="0">
                <a:solidFill>
                  <a:srgbClr val="001E27"/>
                </a:solidFill>
                <a:latin typeface="Calibri"/>
                <a:cs typeface="Calibri"/>
              </a:rPr>
              <a:t>Regs</a:t>
            </a:r>
            <a:endParaRPr sz="135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C4EDC-FA04-8453-0432-FC21EEBF9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9363B-8D0A-2CB2-E0EA-E08560F61525}"/>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27F07D38-9535-4541-1399-354E7581CC50}"/>
              </a:ext>
            </a:extLst>
          </p:cNvPr>
          <p:cNvSpPr>
            <a:spLocks noGrp="1"/>
          </p:cNvSpPr>
          <p:nvPr>
            <p:ph idx="1"/>
          </p:nvPr>
        </p:nvSpPr>
        <p:spPr/>
        <p:txBody>
          <a:bodyPr/>
          <a:lstStyle/>
          <a:p>
            <a:r>
              <a:rPr lang="en-US" dirty="0"/>
              <a:t>Not a new Title IV financial aid program</a:t>
            </a:r>
          </a:p>
          <a:p>
            <a:r>
              <a:rPr lang="en-US" dirty="0"/>
              <a:t>Is a new way to award Pell Grant</a:t>
            </a:r>
          </a:p>
          <a:p>
            <a:r>
              <a:rPr lang="en-US" dirty="0"/>
              <a:t>Student must meet all Pell Grant eligibility requirements</a:t>
            </a:r>
          </a:p>
          <a:p>
            <a:pPr lvl="1"/>
            <a:r>
              <a:rPr lang="en-US" dirty="0"/>
              <a:t>FAFSA</a:t>
            </a:r>
          </a:p>
          <a:p>
            <a:pPr lvl="1"/>
            <a:r>
              <a:rPr lang="en-US" dirty="0"/>
              <a:t>Verification</a:t>
            </a:r>
          </a:p>
          <a:p>
            <a:pPr lvl="1"/>
            <a:r>
              <a:rPr lang="en-US" dirty="0"/>
              <a:t>C-flag</a:t>
            </a:r>
          </a:p>
          <a:p>
            <a:pPr lvl="1"/>
            <a:r>
              <a:rPr lang="en-US" dirty="0"/>
              <a:t>Pell ISIR Flag set to ‘Y’</a:t>
            </a:r>
          </a:p>
          <a:p>
            <a:pPr lvl="1"/>
            <a:endParaRPr lang="en-US" dirty="0"/>
          </a:p>
        </p:txBody>
      </p:sp>
      <p:sp>
        <p:nvSpPr>
          <p:cNvPr id="5" name="Footer Placeholder 4">
            <a:extLst>
              <a:ext uri="{FF2B5EF4-FFF2-40B4-BE49-F238E27FC236}">
                <a16:creationId xmlns:a16="http://schemas.microsoft.com/office/drawing/2014/main" id="{EACE18F6-1067-7A8D-2634-D09E364E42D7}"/>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BDD201C8-220A-C9B3-6051-C7E2B66E926A}"/>
              </a:ext>
            </a:extLst>
          </p:cNvPr>
          <p:cNvSpPr>
            <a:spLocks noGrp="1"/>
          </p:cNvSpPr>
          <p:nvPr>
            <p:ph type="sldNum" sz="quarter" idx="12"/>
          </p:nvPr>
        </p:nvSpPr>
        <p:spPr/>
        <p:txBody>
          <a:bodyPr/>
          <a:lstStyle/>
          <a:p>
            <a:pPr>
              <a:defRPr/>
            </a:pPr>
            <a:fld id="{39FE050F-16FD-4253-B0A2-B2A85814118A}" type="slidenum">
              <a:rPr lang="en-US" smtClean="0"/>
              <a:pPr>
                <a:defRPr/>
              </a:pPr>
              <a:t>26</a:t>
            </a:fld>
            <a:endParaRPr lang="en-US"/>
          </a:p>
        </p:txBody>
      </p:sp>
    </p:spTree>
    <p:extLst>
      <p:ext uri="{BB962C8B-B14F-4D97-AF65-F5344CB8AC3E}">
        <p14:creationId xmlns:p14="http://schemas.microsoft.com/office/powerpoint/2010/main" val="959776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11776-9B57-8EFA-62E9-D0A375237930}"/>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0BEF7A78-C6CD-3E2E-8FF4-42EE532FFB66}"/>
              </a:ext>
            </a:extLst>
          </p:cNvPr>
          <p:cNvSpPr>
            <a:spLocks noGrp="1"/>
          </p:cNvSpPr>
          <p:nvPr>
            <p:ph idx="1"/>
          </p:nvPr>
        </p:nvSpPr>
        <p:spPr>
          <a:xfrm>
            <a:off x="508001" y="2009395"/>
            <a:ext cx="6447501" cy="3378878"/>
          </a:xfrm>
        </p:spPr>
        <p:txBody>
          <a:bodyPr>
            <a:normAutofit fontScale="77500" lnSpcReduction="20000"/>
          </a:bodyPr>
          <a:lstStyle/>
          <a:p>
            <a:r>
              <a:rPr lang="en-US" dirty="0"/>
              <a:t>Eligible Workforce Pell Program is:</a:t>
            </a:r>
          </a:p>
          <a:p>
            <a:pPr lvl="1"/>
            <a:r>
              <a:rPr lang="en-US" dirty="0"/>
              <a:t>Minimum 8 weeks but less than 15 weeks, and</a:t>
            </a:r>
          </a:p>
          <a:p>
            <a:pPr lvl="1"/>
            <a:r>
              <a:rPr lang="en-US" dirty="0"/>
              <a:t>At least:</a:t>
            </a:r>
          </a:p>
          <a:p>
            <a:pPr lvl="2"/>
            <a:r>
              <a:rPr lang="en-US" dirty="0"/>
              <a:t>150 but less than 600 clock hours, or</a:t>
            </a:r>
          </a:p>
          <a:p>
            <a:pPr lvl="2"/>
            <a:r>
              <a:rPr lang="en-US" dirty="0"/>
              <a:t>4 but less than 16 semester or trimester hours, or</a:t>
            </a:r>
          </a:p>
          <a:p>
            <a:pPr lvl="2"/>
            <a:r>
              <a:rPr lang="en-US" dirty="0"/>
              <a:t>6 but less than 24 quarter hours</a:t>
            </a:r>
          </a:p>
          <a:p>
            <a:pPr lvl="3"/>
            <a:r>
              <a:rPr lang="en-US" dirty="0"/>
              <a:t>(If student attends part-time (i.e. takes 16 weeks to complete 8-week program WFP can be spread out)</a:t>
            </a:r>
          </a:p>
          <a:p>
            <a:pPr lvl="1"/>
            <a:r>
              <a:rPr lang="en-US" dirty="0"/>
              <a:t>Approved by Governor or designee</a:t>
            </a:r>
          </a:p>
          <a:p>
            <a:pPr lvl="1"/>
            <a:r>
              <a:rPr lang="en-US" dirty="0"/>
              <a:t>Approved by ED Secretary</a:t>
            </a:r>
          </a:p>
          <a:p>
            <a:pPr lvl="1"/>
            <a:r>
              <a:rPr lang="en-US" dirty="0"/>
              <a:t>Complies with Value-added Earnings</a:t>
            </a:r>
          </a:p>
          <a:p>
            <a:pPr lvl="1"/>
            <a:r>
              <a:rPr lang="en-US" dirty="0"/>
              <a:t>Offered by an institution that has not been subject to any suspension, emergency action, or termination</a:t>
            </a:r>
          </a:p>
        </p:txBody>
      </p:sp>
      <p:sp>
        <p:nvSpPr>
          <p:cNvPr id="5" name="Footer Placeholder 4">
            <a:extLst>
              <a:ext uri="{FF2B5EF4-FFF2-40B4-BE49-F238E27FC236}">
                <a16:creationId xmlns:a16="http://schemas.microsoft.com/office/drawing/2014/main" id="{2162856F-C43F-C4EF-2ED3-AA40774CCA4F}"/>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297B03E9-BBB8-A6EC-1F59-5FFEC423A3F5}"/>
              </a:ext>
            </a:extLst>
          </p:cNvPr>
          <p:cNvSpPr>
            <a:spLocks noGrp="1"/>
          </p:cNvSpPr>
          <p:nvPr>
            <p:ph type="sldNum" sz="quarter" idx="12"/>
          </p:nvPr>
        </p:nvSpPr>
        <p:spPr/>
        <p:txBody>
          <a:bodyPr/>
          <a:lstStyle/>
          <a:p>
            <a:pPr>
              <a:defRPr/>
            </a:pPr>
            <a:fld id="{39FE050F-16FD-4253-B0A2-B2A85814118A}" type="slidenum">
              <a:rPr lang="en-US" smtClean="0"/>
              <a:pPr>
                <a:defRPr/>
              </a:pPr>
              <a:t>27</a:t>
            </a:fld>
            <a:endParaRPr lang="en-US"/>
          </a:p>
        </p:txBody>
      </p:sp>
    </p:spTree>
    <p:extLst>
      <p:ext uri="{BB962C8B-B14F-4D97-AF65-F5344CB8AC3E}">
        <p14:creationId xmlns:p14="http://schemas.microsoft.com/office/powerpoint/2010/main" val="2176887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F9C32-DD9A-D161-0472-F58DBFF12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D2D2B7-B297-702D-71ED-EAF41F7548E6}"/>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7666AAEC-1F5E-D022-C012-8918E8C215CD}"/>
              </a:ext>
            </a:extLst>
          </p:cNvPr>
          <p:cNvSpPr>
            <a:spLocks noGrp="1"/>
          </p:cNvSpPr>
          <p:nvPr>
            <p:ph idx="1"/>
          </p:nvPr>
        </p:nvSpPr>
        <p:spPr/>
        <p:txBody>
          <a:bodyPr/>
          <a:lstStyle/>
          <a:p>
            <a:r>
              <a:rPr lang="en-US" dirty="0"/>
              <a:t>Eligible Workforce Pell Program:</a:t>
            </a:r>
          </a:p>
          <a:p>
            <a:pPr lvl="1"/>
            <a:r>
              <a:rPr lang="en-US" dirty="0"/>
              <a:t>Is subjected to two payment periods</a:t>
            </a:r>
          </a:p>
          <a:p>
            <a:pPr lvl="1"/>
            <a:r>
              <a:rPr lang="en-US" dirty="0"/>
              <a:t>Must be included in Satisfactory Academic Progress calculation</a:t>
            </a:r>
          </a:p>
          <a:p>
            <a:pPr lvl="1"/>
            <a:r>
              <a:rPr lang="en-US" dirty="0"/>
              <a:t>Must have Return to Title IV (R2T4) calculation done for students that do not complete program</a:t>
            </a:r>
          </a:p>
        </p:txBody>
      </p:sp>
      <p:sp>
        <p:nvSpPr>
          <p:cNvPr id="5" name="Footer Placeholder 4">
            <a:extLst>
              <a:ext uri="{FF2B5EF4-FFF2-40B4-BE49-F238E27FC236}">
                <a16:creationId xmlns:a16="http://schemas.microsoft.com/office/drawing/2014/main" id="{E62F8BE9-1E7B-E39B-2591-3A3C58BD121D}"/>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8C32F318-2A0E-B0AF-5B2C-AB5AA8EF6BA6}"/>
              </a:ext>
            </a:extLst>
          </p:cNvPr>
          <p:cNvSpPr>
            <a:spLocks noGrp="1"/>
          </p:cNvSpPr>
          <p:nvPr>
            <p:ph type="sldNum" sz="quarter" idx="12"/>
          </p:nvPr>
        </p:nvSpPr>
        <p:spPr/>
        <p:txBody>
          <a:bodyPr/>
          <a:lstStyle/>
          <a:p>
            <a:pPr>
              <a:defRPr/>
            </a:pPr>
            <a:fld id="{39FE050F-16FD-4253-B0A2-B2A85814118A}" type="slidenum">
              <a:rPr lang="en-US" smtClean="0"/>
              <a:pPr>
                <a:defRPr/>
              </a:pPr>
              <a:t>28</a:t>
            </a:fld>
            <a:endParaRPr lang="en-US"/>
          </a:p>
        </p:txBody>
      </p:sp>
    </p:spTree>
    <p:extLst>
      <p:ext uri="{BB962C8B-B14F-4D97-AF65-F5344CB8AC3E}">
        <p14:creationId xmlns:p14="http://schemas.microsoft.com/office/powerpoint/2010/main" val="2858436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6D732-E959-90C3-0095-7B5A98F5C4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80ECC-4291-EDE5-33B1-9A23C6D58973}"/>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F7D7E62B-720B-5251-C74E-3DA25D48FB0C}"/>
              </a:ext>
            </a:extLst>
          </p:cNvPr>
          <p:cNvSpPr>
            <a:spLocks noGrp="1"/>
          </p:cNvSpPr>
          <p:nvPr>
            <p:ph idx="1"/>
          </p:nvPr>
        </p:nvSpPr>
        <p:spPr/>
        <p:txBody>
          <a:bodyPr/>
          <a:lstStyle/>
          <a:p>
            <a:r>
              <a:rPr lang="en-US" dirty="0"/>
              <a:t>Eligible Workforce Pell Program is not:</a:t>
            </a:r>
          </a:p>
          <a:p>
            <a:pPr lvl="1"/>
            <a:r>
              <a:rPr lang="en-US" dirty="0"/>
              <a:t>Remedial coursework</a:t>
            </a:r>
          </a:p>
          <a:p>
            <a:pPr lvl="1"/>
            <a:r>
              <a:rPr lang="en-US" dirty="0"/>
              <a:t>Correspondence course</a:t>
            </a:r>
          </a:p>
          <a:p>
            <a:pPr lvl="1"/>
            <a:r>
              <a:rPr lang="en-US" dirty="0"/>
              <a:t>Study abroad program</a:t>
            </a:r>
          </a:p>
          <a:p>
            <a:pPr lvl="1"/>
            <a:r>
              <a:rPr lang="en-US" dirty="0"/>
              <a:t>Part of a direct assessment program</a:t>
            </a:r>
          </a:p>
          <a:p>
            <a:r>
              <a:rPr lang="en-US" dirty="0"/>
              <a:t>Can be awarded to a student that has earned a bachelor’s degree </a:t>
            </a:r>
          </a:p>
          <a:p>
            <a:pPr lvl="1"/>
            <a:r>
              <a:rPr lang="en-US" dirty="0"/>
              <a:t>Student is not eligible for other Title IV aid</a:t>
            </a:r>
          </a:p>
        </p:txBody>
      </p:sp>
      <p:sp>
        <p:nvSpPr>
          <p:cNvPr id="5" name="Footer Placeholder 4">
            <a:extLst>
              <a:ext uri="{FF2B5EF4-FFF2-40B4-BE49-F238E27FC236}">
                <a16:creationId xmlns:a16="http://schemas.microsoft.com/office/drawing/2014/main" id="{0B358EFC-8E11-D44A-1E7F-6451DDFA4212}"/>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388A1188-0227-BA81-2321-EFC233821C8D}"/>
              </a:ext>
            </a:extLst>
          </p:cNvPr>
          <p:cNvSpPr>
            <a:spLocks noGrp="1"/>
          </p:cNvSpPr>
          <p:nvPr>
            <p:ph type="sldNum" sz="quarter" idx="12"/>
          </p:nvPr>
        </p:nvSpPr>
        <p:spPr/>
        <p:txBody>
          <a:bodyPr/>
          <a:lstStyle/>
          <a:p>
            <a:pPr>
              <a:defRPr/>
            </a:pPr>
            <a:fld id="{39FE050F-16FD-4253-B0A2-B2A85814118A}" type="slidenum">
              <a:rPr lang="en-US" smtClean="0"/>
              <a:pPr>
                <a:defRPr/>
              </a:pPr>
              <a:t>29</a:t>
            </a:fld>
            <a:endParaRPr lang="en-US"/>
          </a:p>
        </p:txBody>
      </p:sp>
    </p:spTree>
    <p:extLst>
      <p:ext uri="{BB962C8B-B14F-4D97-AF65-F5344CB8AC3E}">
        <p14:creationId xmlns:p14="http://schemas.microsoft.com/office/powerpoint/2010/main" val="3743151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2D461-92B4-318C-94C3-281FA7F8D08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6FD39D4B-0078-A29B-5869-96016AEDB304}"/>
              </a:ext>
            </a:extLst>
          </p:cNvPr>
          <p:cNvSpPr>
            <a:spLocks noGrp="1"/>
          </p:cNvSpPr>
          <p:nvPr>
            <p:ph idx="1"/>
          </p:nvPr>
        </p:nvSpPr>
        <p:spPr/>
        <p:txBody>
          <a:bodyPr/>
          <a:lstStyle/>
          <a:p>
            <a:r>
              <a:rPr lang="en-US" dirty="0"/>
              <a:t>Program Accountability</a:t>
            </a:r>
          </a:p>
          <a:p>
            <a:r>
              <a:rPr lang="en-US" dirty="0"/>
              <a:t>Workforce Pell</a:t>
            </a:r>
          </a:p>
          <a:p>
            <a:r>
              <a:rPr lang="en-US" dirty="0"/>
              <a:t>Changes in Loans</a:t>
            </a:r>
          </a:p>
          <a:p>
            <a:r>
              <a:rPr lang="en-US" dirty="0"/>
              <a:t>Pell/Cost of Attendance</a:t>
            </a:r>
          </a:p>
        </p:txBody>
      </p:sp>
      <p:sp>
        <p:nvSpPr>
          <p:cNvPr id="5" name="Footer Placeholder 4">
            <a:extLst>
              <a:ext uri="{FF2B5EF4-FFF2-40B4-BE49-F238E27FC236}">
                <a16:creationId xmlns:a16="http://schemas.microsoft.com/office/drawing/2014/main" id="{EA09A1B2-D4F6-AFE2-7FBD-45409C8CCFBA}"/>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EB87D5F2-04E0-7F3D-A0E4-D30CD0231759}"/>
              </a:ext>
            </a:extLst>
          </p:cNvPr>
          <p:cNvSpPr>
            <a:spLocks noGrp="1"/>
          </p:cNvSpPr>
          <p:nvPr>
            <p:ph type="sldNum" sz="quarter" idx="12"/>
          </p:nvPr>
        </p:nvSpPr>
        <p:spPr/>
        <p:txBody>
          <a:bodyPr/>
          <a:lstStyle/>
          <a:p>
            <a:pPr>
              <a:defRPr/>
            </a:pPr>
            <a:fld id="{39FE050F-16FD-4253-B0A2-B2A85814118A}" type="slidenum">
              <a:rPr lang="en-US" smtClean="0"/>
              <a:pPr>
                <a:defRPr/>
              </a:pPr>
              <a:t>3</a:t>
            </a:fld>
            <a:endParaRPr lang="en-US"/>
          </a:p>
        </p:txBody>
      </p:sp>
    </p:spTree>
    <p:extLst>
      <p:ext uri="{BB962C8B-B14F-4D97-AF65-F5344CB8AC3E}">
        <p14:creationId xmlns:p14="http://schemas.microsoft.com/office/powerpoint/2010/main" val="593427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8CC8A-4656-FF6C-BEF8-6164175D39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4B3A6C-1F87-1F35-4CD8-9BF5681D46BA}"/>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89467E43-E83A-A18C-FA6F-EF23D670498E}"/>
              </a:ext>
            </a:extLst>
          </p:cNvPr>
          <p:cNvSpPr>
            <a:spLocks noGrp="1"/>
          </p:cNvSpPr>
          <p:nvPr>
            <p:ph idx="1"/>
          </p:nvPr>
        </p:nvSpPr>
        <p:spPr/>
        <p:txBody>
          <a:bodyPr/>
          <a:lstStyle/>
          <a:p>
            <a:r>
              <a:rPr lang="en-US" dirty="0"/>
              <a:t>Workforce Pell &amp; Regular Pell cannot be awarded at same time</a:t>
            </a:r>
          </a:p>
          <a:p>
            <a:r>
              <a:rPr lang="en-US" dirty="0"/>
              <a:t>Workforce Pell &amp; Regular Pell can be awarded in same payment period</a:t>
            </a:r>
          </a:p>
          <a:p>
            <a:r>
              <a:rPr lang="en-US" dirty="0"/>
              <a:t>In Consumer Material (website, brochures, etc.) for Workforce Pell program institution is required to explain how Workforce Pell award will affect Pell Lifetime Eligibility Used (LEU)</a:t>
            </a:r>
          </a:p>
        </p:txBody>
      </p:sp>
      <p:sp>
        <p:nvSpPr>
          <p:cNvPr id="5" name="Footer Placeholder 4">
            <a:extLst>
              <a:ext uri="{FF2B5EF4-FFF2-40B4-BE49-F238E27FC236}">
                <a16:creationId xmlns:a16="http://schemas.microsoft.com/office/drawing/2014/main" id="{C8F50E79-BC9D-0076-85BA-890F0B7D37A7}"/>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D9C0727D-B791-1CF1-4CBB-5F3918082101}"/>
              </a:ext>
            </a:extLst>
          </p:cNvPr>
          <p:cNvSpPr>
            <a:spLocks noGrp="1"/>
          </p:cNvSpPr>
          <p:nvPr>
            <p:ph type="sldNum" sz="quarter" idx="12"/>
          </p:nvPr>
        </p:nvSpPr>
        <p:spPr/>
        <p:txBody>
          <a:bodyPr/>
          <a:lstStyle/>
          <a:p>
            <a:pPr>
              <a:defRPr/>
            </a:pPr>
            <a:fld id="{39FE050F-16FD-4253-B0A2-B2A85814118A}" type="slidenum">
              <a:rPr lang="en-US" smtClean="0"/>
              <a:pPr>
                <a:defRPr/>
              </a:pPr>
              <a:t>30</a:t>
            </a:fld>
            <a:endParaRPr lang="en-US"/>
          </a:p>
        </p:txBody>
      </p:sp>
    </p:spTree>
    <p:extLst>
      <p:ext uri="{BB962C8B-B14F-4D97-AF65-F5344CB8AC3E}">
        <p14:creationId xmlns:p14="http://schemas.microsoft.com/office/powerpoint/2010/main" val="2958476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D7399-64B6-1A08-BD62-A67B68AAA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64FE24-AAD2-F952-984C-305C2C982BA0}"/>
              </a:ext>
            </a:extLst>
          </p:cNvPr>
          <p:cNvSpPr>
            <a:spLocks noGrp="1"/>
          </p:cNvSpPr>
          <p:nvPr>
            <p:ph type="title"/>
          </p:nvPr>
        </p:nvSpPr>
        <p:spPr/>
        <p:txBody>
          <a:bodyPr>
            <a:normAutofit fontScale="90000"/>
          </a:bodyPr>
          <a:lstStyle/>
          <a:p>
            <a:r>
              <a:rPr lang="en-US" dirty="0"/>
              <a:t>Workforce Pell – Governor (or Tribal Government) Approval Process</a:t>
            </a:r>
          </a:p>
        </p:txBody>
      </p:sp>
      <p:sp>
        <p:nvSpPr>
          <p:cNvPr id="3" name="Content Placeholder 2">
            <a:extLst>
              <a:ext uri="{FF2B5EF4-FFF2-40B4-BE49-F238E27FC236}">
                <a16:creationId xmlns:a16="http://schemas.microsoft.com/office/drawing/2014/main" id="{26CEC0EB-B4AE-71AD-DB01-BE8652FEF114}"/>
              </a:ext>
            </a:extLst>
          </p:cNvPr>
          <p:cNvSpPr>
            <a:spLocks noGrp="1"/>
          </p:cNvSpPr>
          <p:nvPr>
            <p:ph idx="1"/>
          </p:nvPr>
        </p:nvSpPr>
        <p:spPr/>
        <p:txBody>
          <a:bodyPr>
            <a:normAutofit/>
          </a:bodyPr>
          <a:lstStyle/>
          <a:p>
            <a:r>
              <a:rPr lang="en-US" dirty="0"/>
              <a:t>Must consult with state workforce board</a:t>
            </a:r>
          </a:p>
          <a:p>
            <a:r>
              <a:rPr lang="en-US" dirty="0"/>
              <a:t>Program aligned with high-skill, high-wage (Carl Perkins Career &amp; Technical Education Act), or in-demand occupation</a:t>
            </a:r>
          </a:p>
          <a:p>
            <a:r>
              <a:rPr lang="en-US" dirty="0"/>
              <a:t>Meets hiring requirements of prospective employers</a:t>
            </a:r>
          </a:p>
          <a:p>
            <a:r>
              <a:rPr lang="en-US" dirty="0"/>
              <a:t>Must be:</a:t>
            </a:r>
          </a:p>
          <a:p>
            <a:pPr lvl="1"/>
            <a:r>
              <a:rPr lang="en-US" dirty="0"/>
              <a:t>stackable &amp; portable, or</a:t>
            </a:r>
          </a:p>
          <a:p>
            <a:pPr lvl="1"/>
            <a:r>
              <a:rPr lang="en-US" dirty="0"/>
              <a:t>prepares student for employment in occupation for which there is only one recognized postsecondary credential</a:t>
            </a:r>
          </a:p>
          <a:p>
            <a:r>
              <a:rPr lang="en-US" dirty="0"/>
              <a:t>Meets Value-added Earnings calculation</a:t>
            </a:r>
          </a:p>
          <a:p>
            <a:endParaRPr lang="en-US" dirty="0"/>
          </a:p>
          <a:p>
            <a:pPr lvl="1"/>
            <a:endParaRPr lang="en-US" dirty="0"/>
          </a:p>
        </p:txBody>
      </p:sp>
      <p:sp>
        <p:nvSpPr>
          <p:cNvPr id="5" name="Footer Placeholder 4">
            <a:extLst>
              <a:ext uri="{FF2B5EF4-FFF2-40B4-BE49-F238E27FC236}">
                <a16:creationId xmlns:a16="http://schemas.microsoft.com/office/drawing/2014/main" id="{919BA2F2-3E48-3B4E-CFA5-C784371B4360}"/>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EB76109F-B662-D5EB-3CA4-3FF423F604B5}"/>
              </a:ext>
            </a:extLst>
          </p:cNvPr>
          <p:cNvSpPr>
            <a:spLocks noGrp="1"/>
          </p:cNvSpPr>
          <p:nvPr>
            <p:ph type="sldNum" sz="quarter" idx="12"/>
          </p:nvPr>
        </p:nvSpPr>
        <p:spPr/>
        <p:txBody>
          <a:bodyPr/>
          <a:lstStyle/>
          <a:p>
            <a:pPr>
              <a:defRPr/>
            </a:pPr>
            <a:fld id="{39FE050F-16FD-4253-B0A2-B2A85814118A}" type="slidenum">
              <a:rPr lang="en-US" smtClean="0"/>
              <a:pPr>
                <a:defRPr/>
              </a:pPr>
              <a:t>31</a:t>
            </a:fld>
            <a:endParaRPr lang="en-US"/>
          </a:p>
        </p:txBody>
      </p:sp>
    </p:spTree>
    <p:extLst>
      <p:ext uri="{BB962C8B-B14F-4D97-AF65-F5344CB8AC3E}">
        <p14:creationId xmlns:p14="http://schemas.microsoft.com/office/powerpoint/2010/main" val="2987594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96A7D-8ED9-9F61-B20E-623C9BA38F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36A3AE-AE12-AEE7-E298-67712071CD4E}"/>
              </a:ext>
            </a:extLst>
          </p:cNvPr>
          <p:cNvSpPr>
            <a:spLocks noGrp="1"/>
          </p:cNvSpPr>
          <p:nvPr>
            <p:ph type="title"/>
          </p:nvPr>
        </p:nvSpPr>
        <p:spPr/>
        <p:txBody>
          <a:bodyPr>
            <a:normAutofit fontScale="90000"/>
          </a:bodyPr>
          <a:lstStyle/>
          <a:p>
            <a:r>
              <a:rPr lang="en-US" dirty="0"/>
              <a:t>Workforce Pell – Governor (or Tribal Government) Approval Process</a:t>
            </a:r>
          </a:p>
        </p:txBody>
      </p:sp>
      <p:sp>
        <p:nvSpPr>
          <p:cNvPr id="3" name="Content Placeholder 2">
            <a:extLst>
              <a:ext uri="{FF2B5EF4-FFF2-40B4-BE49-F238E27FC236}">
                <a16:creationId xmlns:a16="http://schemas.microsoft.com/office/drawing/2014/main" id="{C28AF6E7-F15C-10AD-9F9B-8CADFAD963B9}"/>
              </a:ext>
            </a:extLst>
          </p:cNvPr>
          <p:cNvSpPr>
            <a:spLocks noGrp="1"/>
          </p:cNvSpPr>
          <p:nvPr>
            <p:ph idx="1"/>
          </p:nvPr>
        </p:nvSpPr>
        <p:spPr/>
        <p:txBody>
          <a:bodyPr>
            <a:normAutofit/>
          </a:bodyPr>
          <a:lstStyle/>
          <a:p>
            <a:r>
              <a:rPr lang="en-US" dirty="0"/>
              <a:t>Must reapprove program every two years or upon expiration of institution’s Program Participation Agreement</a:t>
            </a:r>
          </a:p>
          <a:p>
            <a:r>
              <a:rPr lang="en-US" dirty="0"/>
              <a:t>Must make publicly available criteria which will be used to determine eligible program, which includes:</a:t>
            </a:r>
          </a:p>
          <a:p>
            <a:pPr lvl="1"/>
            <a:r>
              <a:rPr lang="en-US" dirty="0"/>
              <a:t>Information an institution must submit to Governor</a:t>
            </a:r>
          </a:p>
          <a:p>
            <a:pPr lvl="1"/>
            <a:r>
              <a:rPr lang="en-US" dirty="0"/>
              <a:t>Process &amp; timeline for Governor to make decision</a:t>
            </a:r>
          </a:p>
          <a:p>
            <a:pPr lvl="1"/>
            <a:r>
              <a:rPr lang="en-US" dirty="0"/>
              <a:t>Appeal process</a:t>
            </a:r>
          </a:p>
          <a:p>
            <a:pPr lvl="1"/>
            <a:r>
              <a:rPr lang="en-US" dirty="0"/>
              <a:t>Attestation that workforce board has been consulted</a:t>
            </a:r>
          </a:p>
          <a:p>
            <a:pPr lvl="1"/>
            <a:endParaRPr lang="en-US" dirty="0"/>
          </a:p>
        </p:txBody>
      </p:sp>
      <p:sp>
        <p:nvSpPr>
          <p:cNvPr id="5" name="Footer Placeholder 4">
            <a:extLst>
              <a:ext uri="{FF2B5EF4-FFF2-40B4-BE49-F238E27FC236}">
                <a16:creationId xmlns:a16="http://schemas.microsoft.com/office/drawing/2014/main" id="{1FB21496-DEC2-3014-5CC3-C7EADA94ED6F}"/>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C34EDC80-1314-3F83-ACD6-79EC9CC01F12}"/>
              </a:ext>
            </a:extLst>
          </p:cNvPr>
          <p:cNvSpPr>
            <a:spLocks noGrp="1"/>
          </p:cNvSpPr>
          <p:nvPr>
            <p:ph type="sldNum" sz="quarter" idx="12"/>
          </p:nvPr>
        </p:nvSpPr>
        <p:spPr/>
        <p:txBody>
          <a:bodyPr/>
          <a:lstStyle/>
          <a:p>
            <a:pPr>
              <a:defRPr/>
            </a:pPr>
            <a:fld id="{39FE050F-16FD-4253-B0A2-B2A85814118A}" type="slidenum">
              <a:rPr lang="en-US" smtClean="0"/>
              <a:pPr>
                <a:defRPr/>
              </a:pPr>
              <a:t>32</a:t>
            </a:fld>
            <a:endParaRPr lang="en-US"/>
          </a:p>
        </p:txBody>
      </p:sp>
    </p:spTree>
    <p:extLst>
      <p:ext uri="{BB962C8B-B14F-4D97-AF65-F5344CB8AC3E}">
        <p14:creationId xmlns:p14="http://schemas.microsoft.com/office/powerpoint/2010/main" val="319771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3EA38-4D03-C35B-AA98-723F3EF08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33D2B-B1AA-E20C-D0D2-7CB93CABC4C5}"/>
              </a:ext>
            </a:extLst>
          </p:cNvPr>
          <p:cNvSpPr>
            <a:spLocks noGrp="1"/>
          </p:cNvSpPr>
          <p:nvPr>
            <p:ph type="title"/>
          </p:nvPr>
        </p:nvSpPr>
        <p:spPr/>
        <p:txBody>
          <a:bodyPr>
            <a:normAutofit fontScale="90000"/>
          </a:bodyPr>
          <a:lstStyle/>
          <a:p>
            <a:r>
              <a:rPr lang="en-US" dirty="0"/>
              <a:t>Workforce Pell – Governor (or Tribal Government) Submission to Secretary</a:t>
            </a:r>
          </a:p>
        </p:txBody>
      </p:sp>
      <p:sp>
        <p:nvSpPr>
          <p:cNvPr id="3" name="Content Placeholder 2">
            <a:extLst>
              <a:ext uri="{FF2B5EF4-FFF2-40B4-BE49-F238E27FC236}">
                <a16:creationId xmlns:a16="http://schemas.microsoft.com/office/drawing/2014/main" id="{06DDB68E-A299-1BEC-0B52-8F59B1571F5D}"/>
              </a:ext>
            </a:extLst>
          </p:cNvPr>
          <p:cNvSpPr>
            <a:spLocks noGrp="1"/>
          </p:cNvSpPr>
          <p:nvPr>
            <p:ph idx="1"/>
          </p:nvPr>
        </p:nvSpPr>
        <p:spPr/>
        <p:txBody>
          <a:bodyPr>
            <a:normAutofit/>
          </a:bodyPr>
          <a:lstStyle/>
          <a:p>
            <a:r>
              <a:rPr lang="en-US" dirty="0"/>
              <a:t>Name of Program</a:t>
            </a:r>
          </a:p>
          <a:p>
            <a:r>
              <a:rPr lang="en-US" dirty="0"/>
              <a:t>Program’s CIP code</a:t>
            </a:r>
          </a:p>
          <a:p>
            <a:r>
              <a:rPr lang="en-US" dirty="0"/>
              <a:t>Employer SOC code</a:t>
            </a:r>
          </a:p>
          <a:p>
            <a:r>
              <a:rPr lang="en-US" dirty="0"/>
              <a:t>Statement that program meets &amp; has met for previous 12 months eligibility requirements</a:t>
            </a:r>
          </a:p>
          <a:p>
            <a:r>
              <a:rPr lang="en-US" dirty="0"/>
              <a:t>Date program was approved</a:t>
            </a:r>
          </a:p>
          <a:p>
            <a:r>
              <a:rPr lang="en-US" dirty="0"/>
              <a:t>Agreement that Governor will make to ED &amp;/or Labor Secretary upon request:</a:t>
            </a:r>
          </a:p>
          <a:p>
            <a:pPr lvl="1"/>
            <a:r>
              <a:rPr lang="en-US" dirty="0"/>
              <a:t>Process for making determination of program approval</a:t>
            </a:r>
          </a:p>
          <a:p>
            <a:pPr lvl="1"/>
            <a:r>
              <a:rPr lang="en-US" dirty="0"/>
              <a:t>Process for withdrawing program approval</a:t>
            </a:r>
          </a:p>
        </p:txBody>
      </p:sp>
      <p:sp>
        <p:nvSpPr>
          <p:cNvPr id="5" name="Footer Placeholder 4">
            <a:extLst>
              <a:ext uri="{FF2B5EF4-FFF2-40B4-BE49-F238E27FC236}">
                <a16:creationId xmlns:a16="http://schemas.microsoft.com/office/drawing/2014/main" id="{6D5C0AAE-F394-1897-9B26-CE91121A64CF}"/>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872C6122-D384-4FF3-959C-9E1C0B423450}"/>
              </a:ext>
            </a:extLst>
          </p:cNvPr>
          <p:cNvSpPr>
            <a:spLocks noGrp="1"/>
          </p:cNvSpPr>
          <p:nvPr>
            <p:ph type="sldNum" sz="quarter" idx="12"/>
          </p:nvPr>
        </p:nvSpPr>
        <p:spPr/>
        <p:txBody>
          <a:bodyPr/>
          <a:lstStyle/>
          <a:p>
            <a:pPr>
              <a:defRPr/>
            </a:pPr>
            <a:fld id="{39FE050F-16FD-4253-B0A2-B2A85814118A}" type="slidenum">
              <a:rPr lang="en-US" smtClean="0"/>
              <a:pPr>
                <a:defRPr/>
              </a:pPr>
              <a:t>33</a:t>
            </a:fld>
            <a:endParaRPr lang="en-US"/>
          </a:p>
        </p:txBody>
      </p:sp>
    </p:spTree>
    <p:extLst>
      <p:ext uri="{BB962C8B-B14F-4D97-AF65-F5344CB8AC3E}">
        <p14:creationId xmlns:p14="http://schemas.microsoft.com/office/powerpoint/2010/main" val="1955910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A6322-D06A-7689-60A8-4E83E90973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11F331-A430-95D9-3840-A0298EA97877}"/>
              </a:ext>
            </a:extLst>
          </p:cNvPr>
          <p:cNvSpPr>
            <a:spLocks noGrp="1"/>
          </p:cNvSpPr>
          <p:nvPr>
            <p:ph type="title"/>
          </p:nvPr>
        </p:nvSpPr>
        <p:spPr/>
        <p:txBody>
          <a:bodyPr>
            <a:normAutofit fontScale="90000"/>
          </a:bodyPr>
          <a:lstStyle/>
          <a:p>
            <a:r>
              <a:rPr lang="en-US" dirty="0"/>
              <a:t>Workforce Pell – Governor (or Tribal Government) to Governor Agreement</a:t>
            </a:r>
          </a:p>
        </p:txBody>
      </p:sp>
      <p:sp>
        <p:nvSpPr>
          <p:cNvPr id="3" name="Content Placeholder 2">
            <a:extLst>
              <a:ext uri="{FF2B5EF4-FFF2-40B4-BE49-F238E27FC236}">
                <a16:creationId xmlns:a16="http://schemas.microsoft.com/office/drawing/2014/main" id="{96420B3A-DA0C-0C4A-8602-7F921CF2870A}"/>
              </a:ext>
            </a:extLst>
          </p:cNvPr>
          <p:cNvSpPr>
            <a:spLocks noGrp="1"/>
          </p:cNvSpPr>
          <p:nvPr>
            <p:ph idx="1"/>
          </p:nvPr>
        </p:nvSpPr>
        <p:spPr/>
        <p:txBody>
          <a:bodyPr>
            <a:normAutofit/>
          </a:bodyPr>
          <a:lstStyle/>
          <a:p>
            <a:r>
              <a:rPr lang="en-US" dirty="0"/>
              <a:t>Governors of two states may enter into agreement, so long as:</a:t>
            </a:r>
          </a:p>
          <a:p>
            <a:pPr lvl="1"/>
            <a:r>
              <a:rPr lang="en-US" dirty="0"/>
              <a:t>Agreement is published publicly</a:t>
            </a:r>
          </a:p>
          <a:p>
            <a:pPr lvl="1"/>
            <a:r>
              <a:rPr lang="en-US" dirty="0"/>
              <a:t>Governor in which student is located, in consultation with workforce board, includes approved occupation or sector</a:t>
            </a:r>
          </a:p>
          <a:p>
            <a:pPr lvl="1"/>
            <a:r>
              <a:rPr lang="en-US" dirty="0"/>
              <a:t>Governor in which institution is located meets eligibility conditions</a:t>
            </a:r>
          </a:p>
          <a:p>
            <a:pPr lvl="1"/>
            <a:r>
              <a:rPr lang="en-US" dirty="0"/>
              <a:t>Agreement includes provisions for data-sharing</a:t>
            </a:r>
          </a:p>
        </p:txBody>
      </p:sp>
      <p:sp>
        <p:nvSpPr>
          <p:cNvPr id="5" name="Footer Placeholder 4">
            <a:extLst>
              <a:ext uri="{FF2B5EF4-FFF2-40B4-BE49-F238E27FC236}">
                <a16:creationId xmlns:a16="http://schemas.microsoft.com/office/drawing/2014/main" id="{EE924530-2C54-12F4-C32B-07C8E16B2204}"/>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D0046AE8-1B35-3A6D-6332-CF16B40F9FD4}"/>
              </a:ext>
            </a:extLst>
          </p:cNvPr>
          <p:cNvSpPr>
            <a:spLocks noGrp="1"/>
          </p:cNvSpPr>
          <p:nvPr>
            <p:ph type="sldNum" sz="quarter" idx="12"/>
          </p:nvPr>
        </p:nvSpPr>
        <p:spPr/>
        <p:txBody>
          <a:bodyPr/>
          <a:lstStyle/>
          <a:p>
            <a:pPr>
              <a:defRPr/>
            </a:pPr>
            <a:fld id="{39FE050F-16FD-4253-B0A2-B2A85814118A}" type="slidenum">
              <a:rPr lang="en-US" smtClean="0"/>
              <a:pPr>
                <a:defRPr/>
              </a:pPr>
              <a:t>34</a:t>
            </a:fld>
            <a:endParaRPr lang="en-US"/>
          </a:p>
        </p:txBody>
      </p:sp>
    </p:spTree>
    <p:extLst>
      <p:ext uri="{BB962C8B-B14F-4D97-AF65-F5344CB8AC3E}">
        <p14:creationId xmlns:p14="http://schemas.microsoft.com/office/powerpoint/2010/main" val="2549350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B8C84-C54F-0A5A-4D7F-E1957AA9E5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3C2FE-AB1D-B216-440A-7939C8BB6FF5}"/>
              </a:ext>
            </a:extLst>
          </p:cNvPr>
          <p:cNvSpPr>
            <a:spLocks noGrp="1"/>
          </p:cNvSpPr>
          <p:nvPr>
            <p:ph type="title"/>
          </p:nvPr>
        </p:nvSpPr>
        <p:spPr/>
        <p:txBody>
          <a:bodyPr/>
          <a:lstStyle/>
          <a:p>
            <a:r>
              <a:rPr lang="en-US" dirty="0"/>
              <a:t>Workforce Pell – Secretary Approval Process</a:t>
            </a:r>
          </a:p>
        </p:txBody>
      </p:sp>
      <p:sp>
        <p:nvSpPr>
          <p:cNvPr id="3" name="Content Placeholder 2">
            <a:extLst>
              <a:ext uri="{FF2B5EF4-FFF2-40B4-BE49-F238E27FC236}">
                <a16:creationId xmlns:a16="http://schemas.microsoft.com/office/drawing/2014/main" id="{452CB2ED-D7B5-3900-94FE-34BF24F73821}"/>
              </a:ext>
            </a:extLst>
          </p:cNvPr>
          <p:cNvSpPr>
            <a:spLocks noGrp="1"/>
          </p:cNvSpPr>
          <p:nvPr>
            <p:ph idx="1"/>
          </p:nvPr>
        </p:nvSpPr>
        <p:spPr/>
        <p:txBody>
          <a:bodyPr>
            <a:normAutofit fontScale="92500" lnSpcReduction="10000"/>
          </a:bodyPr>
          <a:lstStyle/>
          <a:p>
            <a:r>
              <a:rPr lang="en-US" dirty="0"/>
              <a:t>Confirms program in existence for minimum 12-months</a:t>
            </a:r>
          </a:p>
          <a:p>
            <a:r>
              <a:rPr lang="en-US" dirty="0"/>
              <a:t>Meets placement &amp; completion rates</a:t>
            </a:r>
          </a:p>
          <a:p>
            <a:pPr lvl="1"/>
            <a:r>
              <a:rPr lang="en-US" dirty="0"/>
              <a:t>For 2026-27, 2027-28, and 2028-29</a:t>
            </a:r>
          </a:p>
          <a:p>
            <a:pPr lvl="2"/>
            <a:r>
              <a:rPr lang="en-US" dirty="0"/>
              <a:t>Completion rate of 70% within 150% timeframe</a:t>
            </a:r>
          </a:p>
          <a:p>
            <a:pPr lvl="2"/>
            <a:r>
              <a:rPr lang="en-US" dirty="0"/>
              <a:t>Job placement rate of 70% within second quarter after exiting program</a:t>
            </a:r>
          </a:p>
          <a:p>
            <a:pPr lvl="1"/>
            <a:r>
              <a:rPr lang="en-US" dirty="0"/>
              <a:t>For 2029-30 and on</a:t>
            </a:r>
          </a:p>
          <a:p>
            <a:pPr lvl="2"/>
            <a:r>
              <a:rPr lang="en-US" dirty="0"/>
              <a:t>Completion rate of 70% within 150% timeframe</a:t>
            </a:r>
          </a:p>
          <a:p>
            <a:pPr lvl="2"/>
            <a:r>
              <a:rPr lang="en-US" dirty="0"/>
              <a:t>Job placement rate of 70% within second quarter after exiting program within educated or comparable occupation</a:t>
            </a:r>
          </a:p>
          <a:p>
            <a:r>
              <a:rPr lang="en-US" dirty="0"/>
              <a:t>Confirms program’s published tuition &amp; fees do not exceed value-added earnings no later than three months prior to award year</a:t>
            </a:r>
          </a:p>
          <a:p>
            <a:pPr lvl="1"/>
            <a:endParaRPr lang="en-US" dirty="0"/>
          </a:p>
        </p:txBody>
      </p:sp>
      <p:sp>
        <p:nvSpPr>
          <p:cNvPr id="5" name="Footer Placeholder 4">
            <a:extLst>
              <a:ext uri="{FF2B5EF4-FFF2-40B4-BE49-F238E27FC236}">
                <a16:creationId xmlns:a16="http://schemas.microsoft.com/office/drawing/2014/main" id="{B2B6EF1D-E6F0-739F-0056-1CD06F7ADA9A}"/>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60C375B4-340F-CFAA-C0B4-E4C01BE1AC25}"/>
              </a:ext>
            </a:extLst>
          </p:cNvPr>
          <p:cNvSpPr>
            <a:spLocks noGrp="1"/>
          </p:cNvSpPr>
          <p:nvPr>
            <p:ph type="sldNum" sz="quarter" idx="12"/>
          </p:nvPr>
        </p:nvSpPr>
        <p:spPr/>
        <p:txBody>
          <a:bodyPr/>
          <a:lstStyle/>
          <a:p>
            <a:pPr>
              <a:defRPr/>
            </a:pPr>
            <a:fld id="{39FE050F-16FD-4253-B0A2-B2A85814118A}" type="slidenum">
              <a:rPr lang="en-US" smtClean="0"/>
              <a:pPr>
                <a:defRPr/>
              </a:pPr>
              <a:t>35</a:t>
            </a:fld>
            <a:endParaRPr lang="en-US"/>
          </a:p>
        </p:txBody>
      </p:sp>
    </p:spTree>
    <p:extLst>
      <p:ext uri="{BB962C8B-B14F-4D97-AF65-F5344CB8AC3E}">
        <p14:creationId xmlns:p14="http://schemas.microsoft.com/office/powerpoint/2010/main" val="15120295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1E6C0-3130-3C1E-096A-D07842920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4C3804-C949-3485-C51E-04135C4B7B7B}"/>
              </a:ext>
            </a:extLst>
          </p:cNvPr>
          <p:cNvSpPr>
            <a:spLocks noGrp="1"/>
          </p:cNvSpPr>
          <p:nvPr>
            <p:ph type="title"/>
          </p:nvPr>
        </p:nvSpPr>
        <p:spPr/>
        <p:txBody>
          <a:bodyPr>
            <a:normAutofit fontScale="90000"/>
          </a:bodyPr>
          <a:lstStyle/>
          <a:p>
            <a:r>
              <a:rPr lang="en-US" dirty="0"/>
              <a:t>Workforce Pell – Institution Data Submitted to Governor (or Tribal Government)</a:t>
            </a:r>
          </a:p>
        </p:txBody>
      </p:sp>
      <p:sp>
        <p:nvSpPr>
          <p:cNvPr id="3" name="Content Placeholder 2">
            <a:extLst>
              <a:ext uri="{FF2B5EF4-FFF2-40B4-BE49-F238E27FC236}">
                <a16:creationId xmlns:a16="http://schemas.microsoft.com/office/drawing/2014/main" id="{3B4DF385-F1B3-E910-CBF5-1FB48B42EC9B}"/>
              </a:ext>
            </a:extLst>
          </p:cNvPr>
          <p:cNvSpPr>
            <a:spLocks noGrp="1"/>
          </p:cNvSpPr>
          <p:nvPr>
            <p:ph idx="1"/>
          </p:nvPr>
        </p:nvSpPr>
        <p:spPr/>
        <p:txBody>
          <a:bodyPr>
            <a:normAutofit fontScale="92500" lnSpcReduction="10000"/>
          </a:bodyPr>
          <a:lstStyle/>
          <a:p>
            <a:r>
              <a:rPr lang="en-US" dirty="0"/>
              <a:t>After program is approved, institution must submit yearly:</a:t>
            </a:r>
          </a:p>
          <a:p>
            <a:pPr lvl="1"/>
            <a:r>
              <a:rPr lang="en-US" dirty="0"/>
              <a:t>To Governor</a:t>
            </a:r>
          </a:p>
          <a:p>
            <a:pPr lvl="2"/>
            <a:r>
              <a:rPr lang="en-US" dirty="0"/>
              <a:t>List of students that completed program during previous award year*</a:t>
            </a:r>
          </a:p>
          <a:p>
            <a:pPr lvl="2"/>
            <a:r>
              <a:rPr lang="en-US" dirty="0"/>
              <a:t>Information necessary for Governor to verify job placement rate</a:t>
            </a:r>
          </a:p>
          <a:p>
            <a:pPr lvl="1"/>
            <a:r>
              <a:rPr lang="en-US" dirty="0"/>
              <a:t>To Secretary</a:t>
            </a:r>
          </a:p>
          <a:p>
            <a:pPr lvl="2"/>
            <a:r>
              <a:rPr lang="en-US" dirty="0"/>
              <a:t>Published tuition &amp; fees</a:t>
            </a:r>
          </a:p>
          <a:p>
            <a:r>
              <a:rPr lang="en-US" dirty="0"/>
              <a:t>*Excluded students</a:t>
            </a:r>
          </a:p>
          <a:p>
            <a:pPr lvl="1"/>
            <a:r>
              <a:rPr lang="en-US" dirty="0"/>
              <a:t>Death</a:t>
            </a:r>
          </a:p>
          <a:p>
            <a:pPr lvl="1"/>
            <a:r>
              <a:rPr lang="en-US" dirty="0"/>
              <a:t>Medical condition which prevents employment</a:t>
            </a:r>
          </a:p>
          <a:p>
            <a:pPr lvl="1"/>
            <a:r>
              <a:rPr lang="en-US" dirty="0"/>
              <a:t>Order to military service for period longer than 30 days</a:t>
            </a:r>
          </a:p>
          <a:p>
            <a:pPr lvl="1"/>
            <a:r>
              <a:rPr lang="en-US" dirty="0"/>
              <a:t>Incarcerated</a:t>
            </a:r>
          </a:p>
        </p:txBody>
      </p:sp>
      <p:sp>
        <p:nvSpPr>
          <p:cNvPr id="5" name="Footer Placeholder 4">
            <a:extLst>
              <a:ext uri="{FF2B5EF4-FFF2-40B4-BE49-F238E27FC236}">
                <a16:creationId xmlns:a16="http://schemas.microsoft.com/office/drawing/2014/main" id="{643AAA87-ABBB-B247-ABD3-1B1691442DA3}"/>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9383B126-228B-25C9-3C69-0CEFED3AACE0}"/>
              </a:ext>
            </a:extLst>
          </p:cNvPr>
          <p:cNvSpPr>
            <a:spLocks noGrp="1"/>
          </p:cNvSpPr>
          <p:nvPr>
            <p:ph type="sldNum" sz="quarter" idx="12"/>
          </p:nvPr>
        </p:nvSpPr>
        <p:spPr/>
        <p:txBody>
          <a:bodyPr/>
          <a:lstStyle/>
          <a:p>
            <a:pPr>
              <a:defRPr/>
            </a:pPr>
            <a:fld id="{39FE050F-16FD-4253-B0A2-B2A85814118A}" type="slidenum">
              <a:rPr lang="en-US" smtClean="0"/>
              <a:pPr>
                <a:defRPr/>
              </a:pPr>
              <a:t>36</a:t>
            </a:fld>
            <a:endParaRPr lang="en-US"/>
          </a:p>
        </p:txBody>
      </p:sp>
    </p:spTree>
    <p:extLst>
      <p:ext uri="{BB962C8B-B14F-4D97-AF65-F5344CB8AC3E}">
        <p14:creationId xmlns:p14="http://schemas.microsoft.com/office/powerpoint/2010/main" val="42043292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812F7-585A-759C-96D9-B3C199465C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086DB-6E09-CC77-CAFA-576F669DE779}"/>
              </a:ext>
            </a:extLst>
          </p:cNvPr>
          <p:cNvSpPr>
            <a:spLocks noGrp="1"/>
          </p:cNvSpPr>
          <p:nvPr>
            <p:ph type="title"/>
          </p:nvPr>
        </p:nvSpPr>
        <p:spPr/>
        <p:txBody>
          <a:bodyPr/>
          <a:lstStyle/>
          <a:p>
            <a:r>
              <a:rPr lang="en-US" dirty="0"/>
              <a:t>Workforce Pell – Value Added Earnings</a:t>
            </a:r>
          </a:p>
        </p:txBody>
      </p:sp>
      <p:sp>
        <p:nvSpPr>
          <p:cNvPr id="3" name="Content Placeholder 2">
            <a:extLst>
              <a:ext uri="{FF2B5EF4-FFF2-40B4-BE49-F238E27FC236}">
                <a16:creationId xmlns:a16="http://schemas.microsoft.com/office/drawing/2014/main" id="{269067EA-5066-0FA4-38D1-A92F0DA0B57F}"/>
              </a:ext>
            </a:extLst>
          </p:cNvPr>
          <p:cNvSpPr>
            <a:spLocks noGrp="1"/>
          </p:cNvSpPr>
          <p:nvPr>
            <p:ph idx="1"/>
          </p:nvPr>
        </p:nvSpPr>
        <p:spPr/>
        <p:txBody>
          <a:bodyPr>
            <a:normAutofit fontScale="92500" lnSpcReduction="10000"/>
          </a:bodyPr>
          <a:lstStyle/>
          <a:p>
            <a:r>
              <a:rPr lang="en-US" dirty="0"/>
              <a:t>Program’s total tuition and fees may not exceed Value-Added Earnings of students who are working, received Pell Grant, and completed program</a:t>
            </a:r>
          </a:p>
          <a:p>
            <a:pPr lvl="1"/>
            <a:r>
              <a:rPr lang="en-US" dirty="0"/>
              <a:t>First year (and second year if needed) – N ≥ 50</a:t>
            </a:r>
          </a:p>
          <a:p>
            <a:pPr lvl="1"/>
            <a:r>
              <a:rPr lang="en-US" dirty="0"/>
              <a:t>First, second, and third year – N ≥ 30</a:t>
            </a:r>
          </a:p>
          <a:p>
            <a:pPr lvl="1"/>
            <a:r>
              <a:rPr lang="en-US" dirty="0"/>
              <a:t>If N &lt; 30 VAE not calculated</a:t>
            </a:r>
          </a:p>
          <a:p>
            <a:r>
              <a:rPr lang="en-US" dirty="0"/>
              <a:t>VAE calculated by difference between:</a:t>
            </a:r>
          </a:p>
          <a:p>
            <a:pPr lvl="1"/>
            <a:r>
              <a:rPr lang="en-US" dirty="0"/>
              <a:t>Median earnings adjusted by price parities, and</a:t>
            </a:r>
          </a:p>
          <a:p>
            <a:pPr lvl="1"/>
            <a:r>
              <a:rPr lang="en-US" dirty="0"/>
              <a:t>150% of poverty for a single person</a:t>
            </a:r>
          </a:p>
          <a:p>
            <a:r>
              <a:rPr lang="en-US" dirty="0"/>
              <a:t>Tuition &amp; fees must be equal to or less than VAE</a:t>
            </a:r>
          </a:p>
          <a:p>
            <a:r>
              <a:rPr lang="en-US" dirty="0"/>
              <a:t>Programs with tuition &amp; fees greater than VAE not eligible for Workforce Pell </a:t>
            </a:r>
          </a:p>
        </p:txBody>
      </p:sp>
      <p:sp>
        <p:nvSpPr>
          <p:cNvPr id="5" name="Footer Placeholder 4">
            <a:extLst>
              <a:ext uri="{FF2B5EF4-FFF2-40B4-BE49-F238E27FC236}">
                <a16:creationId xmlns:a16="http://schemas.microsoft.com/office/drawing/2014/main" id="{6879E4A9-0A76-806D-2BEA-E53CF69BA715}"/>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B301FEA8-EE2B-F7F2-B603-F029A634F11F}"/>
              </a:ext>
            </a:extLst>
          </p:cNvPr>
          <p:cNvSpPr>
            <a:spLocks noGrp="1"/>
          </p:cNvSpPr>
          <p:nvPr>
            <p:ph type="sldNum" sz="quarter" idx="12"/>
          </p:nvPr>
        </p:nvSpPr>
        <p:spPr/>
        <p:txBody>
          <a:bodyPr/>
          <a:lstStyle/>
          <a:p>
            <a:pPr>
              <a:defRPr/>
            </a:pPr>
            <a:fld id="{39FE050F-16FD-4253-B0A2-B2A85814118A}" type="slidenum">
              <a:rPr lang="en-US" smtClean="0"/>
              <a:pPr>
                <a:defRPr/>
              </a:pPr>
              <a:t>37</a:t>
            </a:fld>
            <a:endParaRPr lang="en-US"/>
          </a:p>
        </p:txBody>
      </p:sp>
    </p:spTree>
    <p:extLst>
      <p:ext uri="{BB962C8B-B14F-4D97-AF65-F5344CB8AC3E}">
        <p14:creationId xmlns:p14="http://schemas.microsoft.com/office/powerpoint/2010/main" val="2738633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8C49F-4E3B-A1C0-0F1D-674B0E11E123}"/>
              </a:ext>
            </a:extLst>
          </p:cNvPr>
          <p:cNvSpPr>
            <a:spLocks noGrp="1"/>
          </p:cNvSpPr>
          <p:nvPr>
            <p:ph type="title"/>
          </p:nvPr>
        </p:nvSpPr>
        <p:spPr/>
        <p:txBody>
          <a:bodyPr>
            <a:normAutofit fontScale="90000"/>
          </a:bodyPr>
          <a:lstStyle/>
          <a:p>
            <a:pPr algn="ctr"/>
            <a:r>
              <a:rPr lang="en-US" b="1" dirty="0"/>
              <a:t>Obtaining Median Earnings: Example 1. 2029-30 Award Year</a:t>
            </a:r>
          </a:p>
        </p:txBody>
      </p:sp>
      <p:sp>
        <p:nvSpPr>
          <p:cNvPr id="4" name="Slide Number Placeholder 3">
            <a:extLst>
              <a:ext uri="{FF2B5EF4-FFF2-40B4-BE49-F238E27FC236}">
                <a16:creationId xmlns:a16="http://schemas.microsoft.com/office/drawing/2014/main" id="{13FB449B-C17A-1C70-0586-E3535887BC1E}"/>
              </a:ext>
            </a:extLst>
          </p:cNvPr>
          <p:cNvSpPr>
            <a:spLocks noGrp="1"/>
          </p:cNvSpPr>
          <p:nvPr>
            <p:ph type="sldNum" sz="quarter" idx="11"/>
          </p:nvPr>
        </p:nvSpPr>
        <p:spPr/>
        <p:txBody>
          <a:bodyPr/>
          <a:lstStyle/>
          <a:p>
            <a:fld id="{453947A8-A283-8742-8174-5C9445EF7F0F}" type="slidenum">
              <a:rPr lang="en-US" smtClean="0"/>
              <a:pPr/>
              <a:t>38</a:t>
            </a:fld>
            <a:endParaRPr lang="en-US" dirty="0"/>
          </a:p>
        </p:txBody>
      </p:sp>
      <p:sp>
        <p:nvSpPr>
          <p:cNvPr id="7" name="Content Placeholder 2">
            <a:extLst>
              <a:ext uri="{FF2B5EF4-FFF2-40B4-BE49-F238E27FC236}">
                <a16:creationId xmlns:a16="http://schemas.microsoft.com/office/drawing/2014/main" id="{4B6E815B-C6F9-65C6-D272-86B234A9242B}"/>
              </a:ext>
            </a:extLst>
          </p:cNvPr>
          <p:cNvSpPr>
            <a:spLocks noGrp="1"/>
          </p:cNvSpPr>
          <p:nvPr>
            <p:ph idx="1"/>
          </p:nvPr>
        </p:nvSpPr>
        <p:spPr>
          <a:xfrm>
            <a:off x="620077" y="2670165"/>
            <a:ext cx="6279071" cy="1653941"/>
          </a:xfrm>
        </p:spPr>
        <p:txBody>
          <a:bodyPr>
            <a:noAutofit/>
          </a:bodyPr>
          <a:lstStyle/>
          <a:p>
            <a:r>
              <a:rPr lang="en-US" dirty="0"/>
              <a:t>The process begins at least 6 months prior to the beginning of the 2029-30 award year. </a:t>
            </a:r>
          </a:p>
          <a:p>
            <a:r>
              <a:rPr lang="en-US" dirty="0"/>
              <a:t>To obtain a list of median earnings from the Federal agency with earnings data the Department will compile a list of at least 50 individuals that completed the program during the 2026-27 award year. </a:t>
            </a:r>
          </a:p>
          <a:p>
            <a:r>
              <a:rPr lang="en-US" dirty="0"/>
              <a:t>University of XYZ has 70 completers in the 2026-27 award year. Thus, the Department does not need to add completers from the prior award year because there are more than 50. </a:t>
            </a:r>
          </a:p>
        </p:txBody>
      </p:sp>
    </p:spTree>
    <p:extLst>
      <p:ext uri="{BB962C8B-B14F-4D97-AF65-F5344CB8AC3E}">
        <p14:creationId xmlns:p14="http://schemas.microsoft.com/office/powerpoint/2010/main" val="3316045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051B-7AC5-2333-2D69-84B2BE1FC1DC}"/>
              </a:ext>
            </a:extLst>
          </p:cNvPr>
          <p:cNvSpPr>
            <a:spLocks noGrp="1"/>
          </p:cNvSpPr>
          <p:nvPr>
            <p:ph type="title"/>
          </p:nvPr>
        </p:nvSpPr>
        <p:spPr>
          <a:xfrm>
            <a:off x="668084" y="1254382"/>
            <a:ext cx="5915025" cy="495800"/>
          </a:xfrm>
        </p:spPr>
        <p:txBody>
          <a:bodyPr>
            <a:normAutofit fontScale="90000"/>
          </a:bodyPr>
          <a:lstStyle/>
          <a:p>
            <a:pPr algn="ctr"/>
            <a:r>
              <a:rPr lang="en-US" b="1" dirty="0"/>
              <a:t>Value-Added Earnings: Example 1</a:t>
            </a:r>
          </a:p>
        </p:txBody>
      </p:sp>
      <p:sp>
        <p:nvSpPr>
          <p:cNvPr id="4" name="Slide Number Placeholder 3">
            <a:extLst>
              <a:ext uri="{FF2B5EF4-FFF2-40B4-BE49-F238E27FC236}">
                <a16:creationId xmlns:a16="http://schemas.microsoft.com/office/drawing/2014/main" id="{80798ACE-E383-2720-4E76-40951721179D}"/>
              </a:ext>
            </a:extLst>
          </p:cNvPr>
          <p:cNvSpPr>
            <a:spLocks noGrp="1"/>
          </p:cNvSpPr>
          <p:nvPr>
            <p:ph type="sldNum" sz="quarter" idx="11"/>
          </p:nvPr>
        </p:nvSpPr>
        <p:spPr/>
        <p:txBody>
          <a:bodyPr/>
          <a:lstStyle/>
          <a:p>
            <a:fld id="{453947A8-A283-8742-8174-5C9445EF7F0F}" type="slidenum">
              <a:rPr lang="en-US" smtClean="0"/>
              <a:pPr/>
              <a:t>39</a:t>
            </a:fld>
            <a:endParaRPr lang="en-US" dirty="0"/>
          </a:p>
        </p:txBody>
      </p:sp>
      <p:graphicFrame>
        <p:nvGraphicFramePr>
          <p:cNvPr id="5" name="Table 4">
            <a:extLst>
              <a:ext uri="{FF2B5EF4-FFF2-40B4-BE49-F238E27FC236}">
                <a16:creationId xmlns:a16="http://schemas.microsoft.com/office/drawing/2014/main" id="{D32F103D-3236-E90E-103A-1F840A0A385C}"/>
              </a:ext>
            </a:extLst>
          </p:cNvPr>
          <p:cNvGraphicFramePr>
            <a:graphicFrameLocks noGrp="1"/>
          </p:cNvGraphicFramePr>
          <p:nvPr/>
        </p:nvGraphicFramePr>
        <p:xfrm>
          <a:off x="1036312" y="2418712"/>
          <a:ext cx="5178572" cy="951256"/>
        </p:xfrm>
        <a:graphic>
          <a:graphicData uri="http://schemas.openxmlformats.org/drawingml/2006/table">
            <a:tbl>
              <a:tblPr>
                <a:tableStyleId>{5C22544A-7EE6-4342-B048-85BDC9FD1C3A}</a:tableStyleId>
              </a:tblPr>
              <a:tblGrid>
                <a:gridCol w="739796">
                  <a:extLst>
                    <a:ext uri="{9D8B030D-6E8A-4147-A177-3AD203B41FA5}">
                      <a16:colId xmlns:a16="http://schemas.microsoft.com/office/drawing/2014/main" val="2196435957"/>
                    </a:ext>
                  </a:extLst>
                </a:gridCol>
                <a:gridCol w="739796">
                  <a:extLst>
                    <a:ext uri="{9D8B030D-6E8A-4147-A177-3AD203B41FA5}">
                      <a16:colId xmlns:a16="http://schemas.microsoft.com/office/drawing/2014/main" val="1654447425"/>
                    </a:ext>
                  </a:extLst>
                </a:gridCol>
                <a:gridCol w="739796">
                  <a:extLst>
                    <a:ext uri="{9D8B030D-6E8A-4147-A177-3AD203B41FA5}">
                      <a16:colId xmlns:a16="http://schemas.microsoft.com/office/drawing/2014/main" val="1870800746"/>
                    </a:ext>
                  </a:extLst>
                </a:gridCol>
                <a:gridCol w="739796">
                  <a:extLst>
                    <a:ext uri="{9D8B030D-6E8A-4147-A177-3AD203B41FA5}">
                      <a16:colId xmlns:a16="http://schemas.microsoft.com/office/drawing/2014/main" val="2960724192"/>
                    </a:ext>
                  </a:extLst>
                </a:gridCol>
                <a:gridCol w="739796">
                  <a:extLst>
                    <a:ext uri="{9D8B030D-6E8A-4147-A177-3AD203B41FA5}">
                      <a16:colId xmlns:a16="http://schemas.microsoft.com/office/drawing/2014/main" val="3474602810"/>
                    </a:ext>
                  </a:extLst>
                </a:gridCol>
                <a:gridCol w="739796">
                  <a:extLst>
                    <a:ext uri="{9D8B030D-6E8A-4147-A177-3AD203B41FA5}">
                      <a16:colId xmlns:a16="http://schemas.microsoft.com/office/drawing/2014/main" val="2537268637"/>
                    </a:ext>
                  </a:extLst>
                </a:gridCol>
                <a:gridCol w="739796">
                  <a:extLst>
                    <a:ext uri="{9D8B030D-6E8A-4147-A177-3AD203B41FA5}">
                      <a16:colId xmlns:a16="http://schemas.microsoft.com/office/drawing/2014/main" val="1825159954"/>
                    </a:ext>
                  </a:extLst>
                </a:gridCol>
              </a:tblGrid>
              <a:tr h="545537">
                <a:tc>
                  <a:txBody>
                    <a:bodyPr/>
                    <a:lstStyle/>
                    <a:p>
                      <a:pPr algn="ctr" rtl="0" fontAlgn="ctr">
                        <a:buNone/>
                      </a:pPr>
                      <a:r>
                        <a:rPr lang="en-US" sz="800" b="1" u="none" strike="noStrike" dirty="0">
                          <a:solidFill>
                            <a:schemeClr val="bg1"/>
                          </a:solidFill>
                          <a:effectLst/>
                        </a:rPr>
                        <a:t>College</a:t>
                      </a:r>
                      <a:endParaRPr lang="en-US" sz="800" b="1" i="0" u="none" strike="noStrike" dirty="0">
                        <a:solidFill>
                          <a:schemeClr val="bg1"/>
                        </a:solidFill>
                        <a:effectLst/>
                        <a:latin typeface="Aptos" panose="020B0004020202020204" pitchFamily="34" charset="0"/>
                      </a:endParaRP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State</a:t>
                      </a:r>
                      <a:endParaRPr lang="en-US" sz="800" b="1" i="0" u="none" strike="noStrike" dirty="0">
                        <a:solidFill>
                          <a:schemeClr val="bg1"/>
                        </a:solidFill>
                        <a:effectLst/>
                        <a:latin typeface="Aptos" panose="020B0004020202020204" pitchFamily="34" charset="0"/>
                      </a:endParaRP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3-Year Median Earnings</a:t>
                      </a:r>
                      <a:endParaRPr lang="en-US" sz="800" b="1" i="0" u="none" strike="noStrike" dirty="0">
                        <a:solidFill>
                          <a:schemeClr val="bg1"/>
                        </a:solidFill>
                        <a:effectLst/>
                        <a:latin typeface="Aptos" panose="020B0004020202020204" pitchFamily="34" charset="0"/>
                      </a:endParaRP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Regional Price Parity Index</a:t>
                      </a:r>
                      <a:endParaRPr lang="en-US" sz="800" b="1" i="0" u="none" strike="noStrike" dirty="0">
                        <a:solidFill>
                          <a:schemeClr val="bg1"/>
                        </a:solidFill>
                        <a:effectLst/>
                        <a:latin typeface="Aptos" panose="020B0004020202020204" pitchFamily="34" charset="0"/>
                      </a:endParaRP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Adjusted 3-Year Median Earnings</a:t>
                      </a: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150% of Federal Poverty Line</a:t>
                      </a:r>
                    </a:p>
                  </a:txBody>
                  <a:tcPr marL="4740" marR="4740" marT="4740" marB="0" anchor="ctr">
                    <a:solidFill>
                      <a:srgbClr val="076369"/>
                    </a:solidFill>
                  </a:tcPr>
                </a:tc>
                <a:tc>
                  <a:txBody>
                    <a:bodyPr/>
                    <a:lstStyle/>
                    <a:p>
                      <a:pPr algn="ctr" rtl="0" fontAlgn="ctr">
                        <a:buNone/>
                      </a:pPr>
                      <a:r>
                        <a:rPr lang="en-US" sz="800" b="1" u="none" strike="noStrike" dirty="0">
                          <a:solidFill>
                            <a:schemeClr val="bg1"/>
                          </a:solidFill>
                          <a:effectLst/>
                        </a:rPr>
                        <a:t>Value-Added Earnings</a:t>
                      </a:r>
                    </a:p>
                  </a:txBody>
                  <a:tcPr marL="4740" marR="4740" marT="4740" marB="0" anchor="ctr">
                    <a:solidFill>
                      <a:srgbClr val="076369"/>
                    </a:solidFill>
                  </a:tcPr>
                </a:tc>
                <a:extLst>
                  <a:ext uri="{0D108BD9-81ED-4DB2-BD59-A6C34878D82A}">
                    <a16:rowId xmlns:a16="http://schemas.microsoft.com/office/drawing/2014/main" val="3882234204"/>
                  </a:ext>
                </a:extLst>
              </a:tr>
              <a:tr h="405719">
                <a:tc>
                  <a:txBody>
                    <a:bodyPr/>
                    <a:lstStyle/>
                    <a:p>
                      <a:pPr algn="ctr" rtl="0" fontAlgn="ctr">
                        <a:buNone/>
                      </a:pPr>
                      <a:r>
                        <a:rPr lang="en-US" sz="800" u="none" strike="noStrike" dirty="0">
                          <a:effectLst/>
                        </a:rPr>
                        <a:t>XYZ University</a:t>
                      </a:r>
                      <a:endParaRPr lang="en-US" sz="800" b="0" i="0" u="none" strike="noStrike" dirty="0">
                        <a:solidFill>
                          <a:srgbClr val="000000"/>
                        </a:solidFill>
                        <a:effectLst/>
                        <a:latin typeface="Aptos" panose="020B0004020202020204" pitchFamily="34" charset="0"/>
                      </a:endParaRPr>
                    </a:p>
                  </a:txBody>
                  <a:tcPr marL="4740" marR="4740" marT="4740" marB="0" anchor="ctr"/>
                </a:tc>
                <a:tc>
                  <a:txBody>
                    <a:bodyPr/>
                    <a:lstStyle/>
                    <a:p>
                      <a:pPr algn="ctr" rtl="0" fontAlgn="ctr">
                        <a:buNone/>
                      </a:pPr>
                      <a:r>
                        <a:rPr lang="en-US" sz="800" b="0" i="0" u="none" strike="noStrike" dirty="0">
                          <a:solidFill>
                            <a:srgbClr val="000000"/>
                          </a:solidFill>
                          <a:effectLst/>
                          <a:latin typeface="Aptos" panose="020B0004020202020204" pitchFamily="34" charset="0"/>
                        </a:rPr>
                        <a:t>AR</a:t>
                      </a:r>
                    </a:p>
                  </a:txBody>
                  <a:tcPr marL="4740" marR="4740" marT="4740" marB="0" anchor="ctr"/>
                </a:tc>
                <a:tc>
                  <a:txBody>
                    <a:bodyPr/>
                    <a:lstStyle/>
                    <a:p>
                      <a:pPr algn="ctr" rtl="0" fontAlgn="ctr">
                        <a:buNone/>
                      </a:pPr>
                      <a:r>
                        <a:rPr lang="en-US" sz="800" b="0" u="none" strike="noStrike" dirty="0">
                          <a:solidFill>
                            <a:schemeClr val="tx1"/>
                          </a:solidFill>
                          <a:effectLst/>
                        </a:rPr>
                        <a:t>$25,000 </a:t>
                      </a:r>
                      <a:endParaRPr lang="en-US" sz="800" b="0" i="0" u="none" strike="noStrike" dirty="0">
                        <a:solidFill>
                          <a:schemeClr val="tx1"/>
                        </a:solidFill>
                        <a:effectLst/>
                        <a:latin typeface="Aptos" panose="020B0004020202020204" pitchFamily="34" charset="0"/>
                      </a:endParaRPr>
                    </a:p>
                  </a:txBody>
                  <a:tcPr marL="4740" marR="4740" marT="4740" marB="0" anchor="ctr"/>
                </a:tc>
                <a:tc>
                  <a:txBody>
                    <a:bodyPr/>
                    <a:lstStyle/>
                    <a:p>
                      <a:pPr algn="ctr" rtl="0" fontAlgn="ctr">
                        <a:buNone/>
                      </a:pPr>
                      <a:r>
                        <a:rPr lang="en-US" sz="800" b="0" i="0" u="none" strike="noStrike" dirty="0">
                          <a:solidFill>
                            <a:srgbClr val="000000"/>
                          </a:solidFill>
                          <a:effectLst/>
                          <a:latin typeface="Aptos" panose="020B0004020202020204" pitchFamily="34" charset="0"/>
                        </a:rPr>
                        <a:t>86.5</a:t>
                      </a:r>
                    </a:p>
                  </a:txBody>
                  <a:tcPr marL="4740" marR="4740" marT="4740" marB="0" anchor="ctr"/>
                </a:tc>
                <a:tc>
                  <a:txBody>
                    <a:bodyPr/>
                    <a:lstStyle/>
                    <a:p>
                      <a:pPr algn="ctr" rtl="0" fontAlgn="ctr">
                        <a:buNone/>
                      </a:pPr>
                      <a:r>
                        <a:rPr lang="en-US" sz="800" b="0" i="0" u="none" strike="noStrike" dirty="0">
                          <a:solidFill>
                            <a:srgbClr val="000000"/>
                          </a:solidFill>
                          <a:effectLst/>
                          <a:latin typeface="Aptos" panose="020B0004020202020204" pitchFamily="34" charset="0"/>
                        </a:rPr>
                        <a:t>$28,902</a:t>
                      </a:r>
                    </a:p>
                  </a:txBody>
                  <a:tcPr marL="4740" marR="4740" marT="4740" marB="0" anchor="ctr"/>
                </a:tc>
                <a:tc>
                  <a:txBody>
                    <a:bodyPr/>
                    <a:lstStyle/>
                    <a:p>
                      <a:pPr algn="ctr" rtl="0" fontAlgn="ctr">
                        <a:buNone/>
                      </a:pPr>
                      <a:r>
                        <a:rPr lang="en-US" sz="800" u="none" strike="noStrike" dirty="0">
                          <a:effectLst/>
                        </a:rPr>
                        <a:t>$21,780</a:t>
                      </a:r>
                      <a:endParaRPr lang="en-US" sz="800" b="0" i="0" u="none" strike="noStrike" dirty="0">
                        <a:solidFill>
                          <a:srgbClr val="000000"/>
                        </a:solidFill>
                        <a:effectLst/>
                        <a:latin typeface="Aptos" panose="020B0004020202020204" pitchFamily="34" charset="0"/>
                      </a:endParaRPr>
                    </a:p>
                  </a:txBody>
                  <a:tcPr marL="4740" marR="4740" marT="4740" marB="0" anchor="ctr"/>
                </a:tc>
                <a:tc>
                  <a:txBody>
                    <a:bodyPr/>
                    <a:lstStyle/>
                    <a:p>
                      <a:pPr algn="ctr" rtl="0" fontAlgn="ctr">
                        <a:buNone/>
                      </a:pPr>
                      <a:r>
                        <a:rPr lang="en-US" sz="800" b="1" i="0" u="none" strike="noStrike" dirty="0">
                          <a:solidFill>
                            <a:srgbClr val="000000"/>
                          </a:solidFill>
                          <a:effectLst/>
                          <a:latin typeface="Aptos" panose="020B0004020202020204" pitchFamily="34" charset="0"/>
                        </a:rPr>
                        <a:t>$7,122</a:t>
                      </a:r>
                    </a:p>
                  </a:txBody>
                  <a:tcPr marL="4740" marR="4740" marT="4740" marB="0" anchor="ctr"/>
                </a:tc>
                <a:extLst>
                  <a:ext uri="{0D108BD9-81ED-4DB2-BD59-A6C34878D82A}">
                    <a16:rowId xmlns:a16="http://schemas.microsoft.com/office/drawing/2014/main" val="786822374"/>
                  </a:ext>
                </a:extLst>
              </a:tr>
            </a:tbl>
          </a:graphicData>
        </a:graphic>
      </p:graphicFrame>
      <p:sp>
        <p:nvSpPr>
          <p:cNvPr id="11" name="TextBox 10">
            <a:extLst>
              <a:ext uri="{FF2B5EF4-FFF2-40B4-BE49-F238E27FC236}">
                <a16:creationId xmlns:a16="http://schemas.microsoft.com/office/drawing/2014/main" id="{494FAE24-0525-8DF6-D34C-3A24892B677C}"/>
              </a:ext>
            </a:extLst>
          </p:cNvPr>
          <p:cNvSpPr txBox="1"/>
          <p:nvPr/>
        </p:nvSpPr>
        <p:spPr>
          <a:xfrm>
            <a:off x="788878" y="3652432"/>
            <a:ext cx="5426003" cy="808042"/>
          </a:xfrm>
          <a:prstGeom prst="rect">
            <a:avLst/>
          </a:prstGeom>
          <a:noFill/>
        </p:spPr>
        <p:txBody>
          <a:bodyPr wrap="square">
            <a:spAutoFit/>
          </a:bodyPr>
          <a:lstStyle/>
          <a:p>
            <a:pPr marL="257175">
              <a:lnSpc>
                <a:spcPct val="115000"/>
              </a:lnSpc>
              <a:spcAft>
                <a:spcPts val="450"/>
              </a:spcAft>
            </a:pPr>
            <a:r>
              <a:rPr lang="en-US" sz="1125" kern="100" dirty="0">
                <a:latin typeface="Aptos" panose="020B0004020202020204" pitchFamily="34" charset="0"/>
                <a:ea typeface="Aptos" panose="020B0004020202020204" pitchFamily="34" charset="0"/>
                <a:cs typeface="Rubik Light"/>
              </a:rPr>
              <a:t>Adjusted Median Earnings = ($25,000/86.5) * 100 = $28,902</a:t>
            </a:r>
          </a:p>
          <a:p>
            <a:pPr>
              <a:lnSpc>
                <a:spcPct val="115000"/>
              </a:lnSpc>
              <a:spcAft>
                <a:spcPts val="450"/>
              </a:spcAft>
            </a:pPr>
            <a:r>
              <a:rPr lang="en-US" sz="1125" kern="100" dirty="0">
                <a:latin typeface="Aptos" panose="020B0004020202020204" pitchFamily="34" charset="0"/>
                <a:ea typeface="Aptos" panose="020B0004020202020204" pitchFamily="34" charset="0"/>
                <a:cs typeface="Rubik Light"/>
              </a:rPr>
              <a:t>        Value Added Earnings = ($28,902 - $21,780) = $7,122</a:t>
            </a:r>
          </a:p>
          <a:p>
            <a:pPr>
              <a:lnSpc>
                <a:spcPct val="115000"/>
              </a:lnSpc>
              <a:spcAft>
                <a:spcPts val="450"/>
              </a:spcAft>
            </a:pPr>
            <a:endParaRPr lang="en-US" sz="1125" kern="100" dirty="0">
              <a:latin typeface="Aptos" panose="020B0004020202020204" pitchFamily="34" charset="0"/>
              <a:ea typeface="Aptos" panose="020B0004020202020204" pitchFamily="34" charset="0"/>
              <a:cs typeface="Rubik Light"/>
            </a:endParaRPr>
          </a:p>
        </p:txBody>
      </p:sp>
    </p:spTree>
    <p:extLst>
      <p:ext uri="{BB962C8B-B14F-4D97-AF65-F5344CB8AC3E}">
        <p14:creationId xmlns:p14="http://schemas.microsoft.com/office/powerpoint/2010/main" val="309603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45A91-9C3E-EC7D-95C0-6E1CFAA430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8EDE1A-C56D-C83E-2083-D1F7E6F029FB}"/>
              </a:ext>
            </a:extLst>
          </p:cNvPr>
          <p:cNvSpPr>
            <a:spLocks noGrp="1"/>
          </p:cNvSpPr>
          <p:nvPr>
            <p:ph type="title"/>
          </p:nvPr>
        </p:nvSpPr>
        <p:spPr/>
        <p:txBody>
          <a:bodyPr/>
          <a:lstStyle/>
          <a:p>
            <a:r>
              <a:rPr lang="en-US" dirty="0"/>
              <a:t>Program Accountability</a:t>
            </a:r>
          </a:p>
        </p:txBody>
      </p:sp>
      <p:sp>
        <p:nvSpPr>
          <p:cNvPr id="3" name="Content Placeholder 2">
            <a:extLst>
              <a:ext uri="{FF2B5EF4-FFF2-40B4-BE49-F238E27FC236}">
                <a16:creationId xmlns:a16="http://schemas.microsoft.com/office/drawing/2014/main" id="{BAFD591B-9844-6E67-C356-8550DB6B54AB}"/>
              </a:ext>
            </a:extLst>
          </p:cNvPr>
          <p:cNvSpPr>
            <a:spLocks noGrp="1"/>
          </p:cNvSpPr>
          <p:nvPr>
            <p:ph idx="1"/>
          </p:nvPr>
        </p:nvSpPr>
        <p:spPr/>
        <p:txBody>
          <a:bodyPr/>
          <a:lstStyle/>
          <a:p>
            <a:r>
              <a:rPr lang="en-US" dirty="0"/>
              <a:t>Addition to PPA</a:t>
            </a:r>
          </a:p>
          <a:p>
            <a:pPr lvl="1"/>
            <a:r>
              <a:rPr lang="en-US" dirty="0"/>
              <a:t>…if an institution does not comply with the provisions of 34 CFR § 668.16(t) … in two out of any three consecutive award years, the institution will be placed on provisional status and the institution’s low-earning outcome programs shall not qualify for title IV, HEA funds.</a:t>
            </a:r>
          </a:p>
          <a:p>
            <a:r>
              <a:rPr lang="en-US" dirty="0"/>
              <a:t>§ 668.16(t)</a:t>
            </a:r>
          </a:p>
          <a:p>
            <a:pPr lvl="1"/>
            <a:r>
              <a:rPr lang="en-US" dirty="0"/>
              <a:t>(the institution) demonstrates that at least half of the institution’s recipients of title IV, HEA funds and at least half of the institution’s total title IV, HEA funds are not from low-earning outcome programs</a:t>
            </a:r>
          </a:p>
        </p:txBody>
      </p:sp>
      <p:sp>
        <p:nvSpPr>
          <p:cNvPr id="5" name="Footer Placeholder 4">
            <a:extLst>
              <a:ext uri="{FF2B5EF4-FFF2-40B4-BE49-F238E27FC236}">
                <a16:creationId xmlns:a16="http://schemas.microsoft.com/office/drawing/2014/main" id="{B9904942-53AE-90FE-8BFE-0D1E8A8AC55F}"/>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76D65729-1288-0838-CEF5-8B7936ADAB9A}"/>
              </a:ext>
            </a:extLst>
          </p:cNvPr>
          <p:cNvSpPr>
            <a:spLocks noGrp="1"/>
          </p:cNvSpPr>
          <p:nvPr>
            <p:ph type="sldNum" sz="quarter" idx="12"/>
          </p:nvPr>
        </p:nvSpPr>
        <p:spPr/>
        <p:txBody>
          <a:bodyPr/>
          <a:lstStyle/>
          <a:p>
            <a:pPr>
              <a:defRPr/>
            </a:pPr>
            <a:fld id="{39FE050F-16FD-4253-B0A2-B2A85814118A}" type="slidenum">
              <a:rPr lang="en-US" smtClean="0"/>
              <a:pPr>
                <a:defRPr/>
              </a:pPr>
              <a:t>4</a:t>
            </a:fld>
            <a:endParaRPr lang="en-US"/>
          </a:p>
        </p:txBody>
      </p:sp>
    </p:spTree>
    <p:extLst>
      <p:ext uri="{BB962C8B-B14F-4D97-AF65-F5344CB8AC3E}">
        <p14:creationId xmlns:p14="http://schemas.microsoft.com/office/powerpoint/2010/main" val="15597396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8AB7E-2235-D879-4DCF-DA60EA5D9B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1729D1-1912-806E-6EC7-8074B1A18F79}"/>
              </a:ext>
            </a:extLst>
          </p:cNvPr>
          <p:cNvSpPr>
            <a:spLocks noGrp="1"/>
          </p:cNvSpPr>
          <p:nvPr>
            <p:ph type="title"/>
          </p:nvPr>
        </p:nvSpPr>
        <p:spPr/>
        <p:txBody>
          <a:bodyPr>
            <a:normAutofit fontScale="90000"/>
          </a:bodyPr>
          <a:lstStyle/>
          <a:p>
            <a:pPr algn="ctr"/>
            <a:r>
              <a:rPr lang="en-US" b="1" dirty="0"/>
              <a:t>Obtaining Median Earnings: Example 2. </a:t>
            </a:r>
            <a:br>
              <a:rPr lang="en-US" b="1" dirty="0"/>
            </a:br>
            <a:r>
              <a:rPr lang="en-US" b="1" dirty="0"/>
              <a:t>2032-33 Award Year </a:t>
            </a:r>
          </a:p>
        </p:txBody>
      </p:sp>
      <p:sp>
        <p:nvSpPr>
          <p:cNvPr id="4" name="Slide Number Placeholder 3">
            <a:extLst>
              <a:ext uri="{FF2B5EF4-FFF2-40B4-BE49-F238E27FC236}">
                <a16:creationId xmlns:a16="http://schemas.microsoft.com/office/drawing/2014/main" id="{019B62AB-3014-36D1-D1F8-C906F1127413}"/>
              </a:ext>
            </a:extLst>
          </p:cNvPr>
          <p:cNvSpPr>
            <a:spLocks noGrp="1"/>
          </p:cNvSpPr>
          <p:nvPr>
            <p:ph type="sldNum" sz="quarter" idx="11"/>
          </p:nvPr>
        </p:nvSpPr>
        <p:spPr/>
        <p:txBody>
          <a:bodyPr/>
          <a:lstStyle/>
          <a:p>
            <a:fld id="{453947A8-A283-8742-8174-5C9445EF7F0F}" type="slidenum">
              <a:rPr lang="en-US" smtClean="0"/>
              <a:pPr/>
              <a:t>40</a:t>
            </a:fld>
            <a:endParaRPr lang="en-US" dirty="0"/>
          </a:p>
        </p:txBody>
      </p:sp>
      <p:sp>
        <p:nvSpPr>
          <p:cNvPr id="7" name="Content Placeholder 2">
            <a:extLst>
              <a:ext uri="{FF2B5EF4-FFF2-40B4-BE49-F238E27FC236}">
                <a16:creationId xmlns:a16="http://schemas.microsoft.com/office/drawing/2014/main" id="{D90EC0A6-9E34-BEDC-0F40-BCCBABFE7553}"/>
              </a:ext>
            </a:extLst>
          </p:cNvPr>
          <p:cNvSpPr>
            <a:spLocks noGrp="1"/>
          </p:cNvSpPr>
          <p:nvPr>
            <p:ph idx="1"/>
          </p:nvPr>
        </p:nvSpPr>
        <p:spPr>
          <a:xfrm>
            <a:off x="661226" y="2387049"/>
            <a:ext cx="6447501" cy="2447628"/>
          </a:xfrm>
        </p:spPr>
        <p:txBody>
          <a:bodyPr>
            <a:normAutofit fontScale="85000" lnSpcReduction="10000"/>
          </a:bodyPr>
          <a:lstStyle/>
          <a:p>
            <a:pPr marL="0" indent="0">
              <a:buNone/>
            </a:pPr>
            <a:endParaRPr lang="en-US" dirty="0"/>
          </a:p>
          <a:p>
            <a:r>
              <a:rPr lang="en-US" dirty="0"/>
              <a:t>University of ABC has 10 completers in the 2029-30 Award Year; ED must add completers from the prior award year. </a:t>
            </a:r>
          </a:p>
          <a:p>
            <a:r>
              <a:rPr lang="en-US" dirty="0"/>
              <a:t>There are 30 completers in the 2028-29 award year. Total completers from the two award years equals 40 for University of ABC.  ED must add completers from the prior award year.</a:t>
            </a:r>
          </a:p>
          <a:p>
            <a:r>
              <a:rPr lang="en-US" dirty="0"/>
              <a:t>There are 15 completers from the 2027-28 award year. Total completers from the three award years equals 55. This is a sufficient number of completers for University of ABC, and the process stops.</a:t>
            </a:r>
          </a:p>
        </p:txBody>
      </p:sp>
    </p:spTree>
    <p:extLst>
      <p:ext uri="{BB962C8B-B14F-4D97-AF65-F5344CB8AC3E}">
        <p14:creationId xmlns:p14="http://schemas.microsoft.com/office/powerpoint/2010/main" val="412511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C6C6-AEAF-5BA9-A4A8-1658021E4A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314A6E-62AE-EDE2-BBE4-C22F32AF0065}"/>
              </a:ext>
            </a:extLst>
          </p:cNvPr>
          <p:cNvSpPr>
            <a:spLocks noGrp="1"/>
          </p:cNvSpPr>
          <p:nvPr>
            <p:ph type="title"/>
          </p:nvPr>
        </p:nvSpPr>
        <p:spPr>
          <a:xfrm>
            <a:off x="1607630" y="1371601"/>
            <a:ext cx="5915025" cy="495800"/>
          </a:xfrm>
        </p:spPr>
        <p:txBody>
          <a:bodyPr>
            <a:normAutofit fontScale="90000"/>
          </a:bodyPr>
          <a:lstStyle/>
          <a:p>
            <a:pPr algn="ctr"/>
            <a:r>
              <a:rPr lang="en-US" b="1" dirty="0"/>
              <a:t>Value-Added Earnings: </a:t>
            </a:r>
            <a:br>
              <a:rPr lang="en-US" b="1" dirty="0"/>
            </a:br>
            <a:r>
              <a:rPr lang="en-US" b="1" dirty="0"/>
              <a:t>Example 2</a:t>
            </a:r>
          </a:p>
        </p:txBody>
      </p:sp>
      <p:sp>
        <p:nvSpPr>
          <p:cNvPr id="4" name="Slide Number Placeholder 3">
            <a:extLst>
              <a:ext uri="{FF2B5EF4-FFF2-40B4-BE49-F238E27FC236}">
                <a16:creationId xmlns:a16="http://schemas.microsoft.com/office/drawing/2014/main" id="{8423AD5C-48CF-7A19-66A9-406EC7DAA139}"/>
              </a:ext>
            </a:extLst>
          </p:cNvPr>
          <p:cNvSpPr>
            <a:spLocks noGrp="1"/>
          </p:cNvSpPr>
          <p:nvPr>
            <p:ph type="sldNum" sz="quarter" idx="11"/>
          </p:nvPr>
        </p:nvSpPr>
        <p:spPr/>
        <p:txBody>
          <a:bodyPr/>
          <a:lstStyle/>
          <a:p>
            <a:fld id="{453947A8-A283-8742-8174-5C9445EF7F0F}" type="slidenum">
              <a:rPr lang="en-US" smtClean="0"/>
              <a:pPr/>
              <a:t>41</a:t>
            </a:fld>
            <a:endParaRPr lang="en-US" dirty="0"/>
          </a:p>
        </p:txBody>
      </p:sp>
      <p:graphicFrame>
        <p:nvGraphicFramePr>
          <p:cNvPr id="3" name="Table 2">
            <a:extLst>
              <a:ext uri="{FF2B5EF4-FFF2-40B4-BE49-F238E27FC236}">
                <a16:creationId xmlns:a16="http://schemas.microsoft.com/office/drawing/2014/main" id="{F1ECF084-40A5-DF57-5B0B-CB505A6E7C6A}"/>
              </a:ext>
            </a:extLst>
          </p:cNvPr>
          <p:cNvGraphicFramePr>
            <a:graphicFrameLocks noGrp="1"/>
          </p:cNvGraphicFramePr>
          <p:nvPr/>
        </p:nvGraphicFramePr>
        <p:xfrm>
          <a:off x="915535" y="2712976"/>
          <a:ext cx="6312803" cy="1268342"/>
        </p:xfrm>
        <a:graphic>
          <a:graphicData uri="http://schemas.openxmlformats.org/drawingml/2006/table">
            <a:tbl>
              <a:tblPr>
                <a:tableStyleId>{5C22544A-7EE6-4342-B048-85BDC9FD1C3A}</a:tableStyleId>
              </a:tblPr>
              <a:tblGrid>
                <a:gridCol w="901829">
                  <a:extLst>
                    <a:ext uri="{9D8B030D-6E8A-4147-A177-3AD203B41FA5}">
                      <a16:colId xmlns:a16="http://schemas.microsoft.com/office/drawing/2014/main" val="2196435957"/>
                    </a:ext>
                  </a:extLst>
                </a:gridCol>
                <a:gridCol w="901829">
                  <a:extLst>
                    <a:ext uri="{9D8B030D-6E8A-4147-A177-3AD203B41FA5}">
                      <a16:colId xmlns:a16="http://schemas.microsoft.com/office/drawing/2014/main" val="1654447425"/>
                    </a:ext>
                  </a:extLst>
                </a:gridCol>
                <a:gridCol w="901829">
                  <a:extLst>
                    <a:ext uri="{9D8B030D-6E8A-4147-A177-3AD203B41FA5}">
                      <a16:colId xmlns:a16="http://schemas.microsoft.com/office/drawing/2014/main" val="1870800746"/>
                    </a:ext>
                  </a:extLst>
                </a:gridCol>
                <a:gridCol w="901829">
                  <a:extLst>
                    <a:ext uri="{9D8B030D-6E8A-4147-A177-3AD203B41FA5}">
                      <a16:colId xmlns:a16="http://schemas.microsoft.com/office/drawing/2014/main" val="2960724192"/>
                    </a:ext>
                  </a:extLst>
                </a:gridCol>
                <a:gridCol w="901829">
                  <a:extLst>
                    <a:ext uri="{9D8B030D-6E8A-4147-A177-3AD203B41FA5}">
                      <a16:colId xmlns:a16="http://schemas.microsoft.com/office/drawing/2014/main" val="3474602810"/>
                    </a:ext>
                  </a:extLst>
                </a:gridCol>
                <a:gridCol w="901829">
                  <a:extLst>
                    <a:ext uri="{9D8B030D-6E8A-4147-A177-3AD203B41FA5}">
                      <a16:colId xmlns:a16="http://schemas.microsoft.com/office/drawing/2014/main" val="2537268637"/>
                    </a:ext>
                  </a:extLst>
                </a:gridCol>
                <a:gridCol w="901829">
                  <a:extLst>
                    <a:ext uri="{9D8B030D-6E8A-4147-A177-3AD203B41FA5}">
                      <a16:colId xmlns:a16="http://schemas.microsoft.com/office/drawing/2014/main" val="1825159954"/>
                    </a:ext>
                  </a:extLst>
                </a:gridCol>
              </a:tblGrid>
              <a:tr h="727383">
                <a:tc>
                  <a:txBody>
                    <a:bodyPr/>
                    <a:lstStyle/>
                    <a:p>
                      <a:pPr algn="ctr" rtl="0" fontAlgn="ctr">
                        <a:buNone/>
                      </a:pPr>
                      <a:r>
                        <a:rPr lang="en-US" sz="1100" b="1" u="none" strike="noStrike" dirty="0">
                          <a:solidFill>
                            <a:schemeClr val="bg1"/>
                          </a:solidFill>
                          <a:effectLst/>
                        </a:rPr>
                        <a:t>College</a:t>
                      </a:r>
                      <a:endParaRPr lang="en-US" sz="1100" b="1" i="0" u="none" strike="noStrike" dirty="0">
                        <a:solidFill>
                          <a:schemeClr val="bg1"/>
                        </a:solidFill>
                        <a:effectLst/>
                        <a:latin typeface="Aptos" panose="020B0004020202020204" pitchFamily="34" charset="0"/>
                      </a:endParaRP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State</a:t>
                      </a:r>
                      <a:endParaRPr lang="en-US" sz="1100" b="1" i="0" u="none" strike="noStrike" dirty="0">
                        <a:solidFill>
                          <a:schemeClr val="bg1"/>
                        </a:solidFill>
                        <a:effectLst/>
                        <a:latin typeface="Aptos" panose="020B0004020202020204" pitchFamily="34" charset="0"/>
                      </a:endParaRP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3-Year Median Earnings</a:t>
                      </a:r>
                      <a:endParaRPr lang="en-US" sz="1100" b="1" i="0" u="none" strike="noStrike" dirty="0">
                        <a:solidFill>
                          <a:schemeClr val="bg1"/>
                        </a:solidFill>
                        <a:effectLst/>
                        <a:latin typeface="Aptos" panose="020B0004020202020204" pitchFamily="34" charset="0"/>
                      </a:endParaRP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Regional Price Parity Index</a:t>
                      </a:r>
                      <a:endParaRPr lang="en-US" sz="1100" b="1" i="0" u="none" strike="noStrike" dirty="0">
                        <a:solidFill>
                          <a:schemeClr val="bg1"/>
                        </a:solidFill>
                        <a:effectLst/>
                        <a:latin typeface="Aptos" panose="020B0004020202020204" pitchFamily="34" charset="0"/>
                      </a:endParaRP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Adjusted 3-Year Median Earnings</a:t>
                      </a: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150% of Federal Poverty Line</a:t>
                      </a:r>
                    </a:p>
                  </a:txBody>
                  <a:tcPr marL="6320" marR="6320" marT="6320" marB="0" anchor="ctr">
                    <a:solidFill>
                      <a:srgbClr val="076369"/>
                    </a:solidFill>
                  </a:tcPr>
                </a:tc>
                <a:tc>
                  <a:txBody>
                    <a:bodyPr/>
                    <a:lstStyle/>
                    <a:p>
                      <a:pPr algn="ctr" rtl="0" fontAlgn="ctr">
                        <a:buNone/>
                      </a:pPr>
                      <a:r>
                        <a:rPr lang="en-US" sz="1100" b="1" u="none" strike="noStrike" dirty="0">
                          <a:solidFill>
                            <a:schemeClr val="bg1"/>
                          </a:solidFill>
                          <a:effectLst/>
                        </a:rPr>
                        <a:t>Value-Added Earnings</a:t>
                      </a:r>
                    </a:p>
                  </a:txBody>
                  <a:tcPr marL="6320" marR="6320" marT="6320" marB="0" anchor="ctr">
                    <a:solidFill>
                      <a:srgbClr val="076369"/>
                    </a:solidFill>
                  </a:tcPr>
                </a:tc>
                <a:extLst>
                  <a:ext uri="{0D108BD9-81ED-4DB2-BD59-A6C34878D82A}">
                    <a16:rowId xmlns:a16="http://schemas.microsoft.com/office/drawing/2014/main" val="3882234204"/>
                  </a:ext>
                </a:extLst>
              </a:tr>
              <a:tr h="540959">
                <a:tc>
                  <a:txBody>
                    <a:bodyPr/>
                    <a:lstStyle/>
                    <a:p>
                      <a:pPr algn="ctr" rtl="0" fontAlgn="ctr">
                        <a:buNone/>
                      </a:pPr>
                      <a:r>
                        <a:rPr lang="en-US" sz="1100" u="none" strike="noStrike" dirty="0">
                          <a:effectLst/>
                        </a:rPr>
                        <a:t>ABC University</a:t>
                      </a:r>
                      <a:endParaRPr lang="en-US" sz="1100" b="0" i="0" u="none" strike="noStrike" dirty="0">
                        <a:solidFill>
                          <a:srgbClr val="000000"/>
                        </a:solidFill>
                        <a:effectLst/>
                        <a:latin typeface="Aptos" panose="020B0004020202020204" pitchFamily="34" charset="0"/>
                      </a:endParaRPr>
                    </a:p>
                  </a:txBody>
                  <a:tcPr marL="6320" marR="6320" marT="6320" marB="0" anchor="ctr"/>
                </a:tc>
                <a:tc>
                  <a:txBody>
                    <a:bodyPr/>
                    <a:lstStyle/>
                    <a:p>
                      <a:pPr algn="ctr" rtl="0" fontAlgn="ctr">
                        <a:buNone/>
                      </a:pPr>
                      <a:r>
                        <a:rPr lang="en-US" sz="1100" b="0" i="0" u="none" strike="noStrike" dirty="0">
                          <a:solidFill>
                            <a:srgbClr val="000000"/>
                          </a:solidFill>
                          <a:effectLst/>
                          <a:latin typeface="Aptos" panose="020B0004020202020204" pitchFamily="34" charset="0"/>
                        </a:rPr>
                        <a:t>AK</a:t>
                      </a:r>
                    </a:p>
                  </a:txBody>
                  <a:tcPr marL="6320" marR="6320" marT="6320" marB="0" anchor="ctr"/>
                </a:tc>
                <a:tc>
                  <a:txBody>
                    <a:bodyPr/>
                    <a:lstStyle/>
                    <a:p>
                      <a:pPr algn="ctr" rtl="0" fontAlgn="ctr">
                        <a:buNone/>
                      </a:pPr>
                      <a:r>
                        <a:rPr lang="en-US" sz="1100" b="0" u="none" strike="noStrike" dirty="0">
                          <a:solidFill>
                            <a:schemeClr val="tx1"/>
                          </a:solidFill>
                          <a:effectLst/>
                        </a:rPr>
                        <a:t>$29,000 </a:t>
                      </a:r>
                      <a:endParaRPr lang="en-US" sz="1100" b="0" i="0" u="none" strike="noStrike" dirty="0">
                        <a:solidFill>
                          <a:schemeClr val="tx1"/>
                        </a:solidFill>
                        <a:effectLst/>
                        <a:latin typeface="Aptos" panose="020B0004020202020204" pitchFamily="34" charset="0"/>
                      </a:endParaRPr>
                    </a:p>
                  </a:txBody>
                  <a:tcPr marL="6320" marR="6320" marT="6320" marB="0" anchor="ctr"/>
                </a:tc>
                <a:tc>
                  <a:txBody>
                    <a:bodyPr/>
                    <a:lstStyle/>
                    <a:p>
                      <a:pPr algn="ctr" rtl="0" fontAlgn="ctr">
                        <a:buNone/>
                      </a:pPr>
                      <a:r>
                        <a:rPr lang="en-US" sz="1100" b="0" i="0" u="none" strike="noStrike" dirty="0">
                          <a:solidFill>
                            <a:srgbClr val="000000"/>
                          </a:solidFill>
                          <a:effectLst/>
                          <a:latin typeface="Aptos" panose="020B0004020202020204" pitchFamily="34" charset="0"/>
                        </a:rPr>
                        <a:t>101.7</a:t>
                      </a:r>
                    </a:p>
                  </a:txBody>
                  <a:tcPr marL="6320" marR="6320" marT="6320" marB="0" anchor="ctr"/>
                </a:tc>
                <a:tc>
                  <a:txBody>
                    <a:bodyPr/>
                    <a:lstStyle/>
                    <a:p>
                      <a:pPr algn="ctr" rtl="0" fontAlgn="ctr">
                        <a:buNone/>
                      </a:pPr>
                      <a:r>
                        <a:rPr lang="en-US" sz="1100" b="0" i="0" u="none" strike="noStrike" dirty="0">
                          <a:solidFill>
                            <a:srgbClr val="000000"/>
                          </a:solidFill>
                          <a:effectLst/>
                          <a:latin typeface="Aptos" panose="020B0004020202020204" pitchFamily="34" charset="0"/>
                        </a:rPr>
                        <a:t>$28,515</a:t>
                      </a:r>
                    </a:p>
                  </a:txBody>
                  <a:tcPr marL="6320" marR="6320" marT="6320" marB="0" anchor="ctr"/>
                </a:tc>
                <a:tc>
                  <a:txBody>
                    <a:bodyPr/>
                    <a:lstStyle/>
                    <a:p>
                      <a:pPr algn="ctr" rtl="0" fontAlgn="ctr">
                        <a:buNone/>
                      </a:pPr>
                      <a:r>
                        <a:rPr lang="en-US" sz="1100" u="none" strike="noStrike" dirty="0">
                          <a:effectLst/>
                        </a:rPr>
                        <a:t>$27,315</a:t>
                      </a:r>
                      <a:endParaRPr lang="en-US" sz="1100" b="0" i="0" u="none" strike="noStrike" dirty="0">
                        <a:solidFill>
                          <a:srgbClr val="000000"/>
                        </a:solidFill>
                        <a:effectLst/>
                        <a:latin typeface="Aptos" panose="020B0004020202020204" pitchFamily="34" charset="0"/>
                      </a:endParaRPr>
                    </a:p>
                  </a:txBody>
                  <a:tcPr marL="6320" marR="6320" marT="6320" marB="0" anchor="ctr"/>
                </a:tc>
                <a:tc>
                  <a:txBody>
                    <a:bodyPr/>
                    <a:lstStyle/>
                    <a:p>
                      <a:pPr algn="ctr" rtl="0" fontAlgn="ctr">
                        <a:buNone/>
                      </a:pPr>
                      <a:r>
                        <a:rPr lang="en-US" sz="1100" b="1" i="0" u="none" strike="noStrike" dirty="0">
                          <a:solidFill>
                            <a:srgbClr val="000000"/>
                          </a:solidFill>
                          <a:effectLst/>
                          <a:latin typeface="Aptos" panose="020B0004020202020204" pitchFamily="34" charset="0"/>
                        </a:rPr>
                        <a:t>$1,200</a:t>
                      </a:r>
                    </a:p>
                  </a:txBody>
                  <a:tcPr marL="6320" marR="6320" marT="6320" marB="0" anchor="ctr"/>
                </a:tc>
                <a:extLst>
                  <a:ext uri="{0D108BD9-81ED-4DB2-BD59-A6C34878D82A}">
                    <a16:rowId xmlns:a16="http://schemas.microsoft.com/office/drawing/2014/main" val="786822374"/>
                  </a:ext>
                </a:extLst>
              </a:tr>
            </a:tbl>
          </a:graphicData>
        </a:graphic>
      </p:graphicFrame>
      <p:sp>
        <p:nvSpPr>
          <p:cNvPr id="6" name="TextBox 5">
            <a:extLst>
              <a:ext uri="{FF2B5EF4-FFF2-40B4-BE49-F238E27FC236}">
                <a16:creationId xmlns:a16="http://schemas.microsoft.com/office/drawing/2014/main" id="{F3CEB1EA-3EF4-1FB3-9938-8399D0FBDE0B}"/>
              </a:ext>
            </a:extLst>
          </p:cNvPr>
          <p:cNvSpPr txBox="1"/>
          <p:nvPr/>
        </p:nvSpPr>
        <p:spPr>
          <a:xfrm>
            <a:off x="1300735" y="4229100"/>
            <a:ext cx="5379650" cy="583493"/>
          </a:xfrm>
          <a:prstGeom prst="rect">
            <a:avLst/>
          </a:prstGeom>
          <a:noFill/>
        </p:spPr>
        <p:txBody>
          <a:bodyPr wrap="square">
            <a:spAutoFit/>
          </a:bodyPr>
          <a:lstStyle/>
          <a:p>
            <a:pPr marL="342900">
              <a:lnSpc>
                <a:spcPct val="115000"/>
              </a:lnSpc>
              <a:spcAft>
                <a:spcPts val="600"/>
              </a:spcAft>
            </a:pPr>
            <a:r>
              <a:rPr lang="en-US" sz="1200" kern="100" dirty="0">
                <a:latin typeface="Aptos" panose="020B0004020202020204" pitchFamily="34" charset="0"/>
                <a:ea typeface="Aptos" panose="020B0004020202020204" pitchFamily="34" charset="0"/>
                <a:cs typeface="Rubik Light"/>
              </a:rPr>
              <a:t>Adjusted Median Earnings = ($29,000/101.7) * 100 = $28,515</a:t>
            </a:r>
          </a:p>
          <a:p>
            <a:pPr marL="342900">
              <a:lnSpc>
                <a:spcPct val="115000"/>
              </a:lnSpc>
              <a:spcAft>
                <a:spcPts val="600"/>
              </a:spcAft>
            </a:pPr>
            <a:r>
              <a:rPr lang="en-US" sz="1200" kern="100" dirty="0">
                <a:latin typeface="Aptos" panose="020B0004020202020204" pitchFamily="34" charset="0"/>
                <a:ea typeface="Aptos" panose="020B0004020202020204" pitchFamily="34" charset="0"/>
                <a:cs typeface="Rubik Light"/>
              </a:rPr>
              <a:t>Value Added Earnings = ($28,515 - $27,315) = $1,200</a:t>
            </a:r>
          </a:p>
        </p:txBody>
      </p:sp>
    </p:spTree>
    <p:extLst>
      <p:ext uri="{BB962C8B-B14F-4D97-AF65-F5344CB8AC3E}">
        <p14:creationId xmlns:p14="http://schemas.microsoft.com/office/powerpoint/2010/main" val="797420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10F67-765E-BA93-EB38-571ED10F3F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32D3D-A9C3-EB4E-FB9C-1BBAA1DC93E4}"/>
              </a:ext>
            </a:extLst>
          </p:cNvPr>
          <p:cNvSpPr>
            <a:spLocks noGrp="1"/>
          </p:cNvSpPr>
          <p:nvPr>
            <p:ph type="title"/>
          </p:nvPr>
        </p:nvSpPr>
        <p:spPr/>
        <p:txBody>
          <a:bodyPr/>
          <a:lstStyle/>
          <a:p>
            <a:r>
              <a:rPr lang="en-US" dirty="0"/>
              <a:t>Workforce Pell – Calculating Credit Hour Program</a:t>
            </a:r>
          </a:p>
        </p:txBody>
      </p:sp>
      <p:sp>
        <p:nvSpPr>
          <p:cNvPr id="3" name="Content Placeholder 2">
            <a:extLst>
              <a:ext uri="{FF2B5EF4-FFF2-40B4-BE49-F238E27FC236}">
                <a16:creationId xmlns:a16="http://schemas.microsoft.com/office/drawing/2014/main" id="{3242EF79-2005-62F8-C7E3-56D41BAAAF5F}"/>
              </a:ext>
            </a:extLst>
          </p:cNvPr>
          <p:cNvSpPr>
            <a:spLocks noGrp="1"/>
          </p:cNvSpPr>
          <p:nvPr>
            <p:ph idx="1"/>
          </p:nvPr>
        </p:nvSpPr>
        <p:spPr/>
        <p:txBody>
          <a:bodyPr>
            <a:normAutofit/>
          </a:bodyPr>
          <a:lstStyle/>
          <a:p>
            <a:r>
              <a:rPr lang="en-US" dirty="0"/>
              <a:t>Student eligible for $5,395 Pell (SAI=2000)</a:t>
            </a:r>
          </a:p>
          <a:p>
            <a:r>
              <a:rPr lang="en-US" dirty="0"/>
              <a:t>School academic year is 24 semester hours &amp; 30 weeks of instruction</a:t>
            </a:r>
          </a:p>
          <a:p>
            <a:r>
              <a:rPr lang="en-US" dirty="0"/>
              <a:t>Student enrolls in 10 semester hour program, enrolled in 10 instruction weeks</a:t>
            </a:r>
          </a:p>
          <a:p>
            <a:r>
              <a:rPr lang="en-US" dirty="0"/>
              <a:t>Institution must do clock-credit hour conversion since program does not lead to degree</a:t>
            </a:r>
          </a:p>
          <a:p>
            <a:r>
              <a:rPr lang="en-US" dirty="0"/>
              <a:t>Since program’s payment periods are not standard terms school must calculate Pell amount using Pell Formula 3</a:t>
            </a:r>
          </a:p>
        </p:txBody>
      </p:sp>
      <p:sp>
        <p:nvSpPr>
          <p:cNvPr id="5" name="Footer Placeholder 4">
            <a:extLst>
              <a:ext uri="{FF2B5EF4-FFF2-40B4-BE49-F238E27FC236}">
                <a16:creationId xmlns:a16="http://schemas.microsoft.com/office/drawing/2014/main" id="{2628CC09-A719-1788-2CF0-FC9AB8DC30F3}"/>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E53B858A-0611-1DA9-955A-0C74C3584BA5}"/>
              </a:ext>
            </a:extLst>
          </p:cNvPr>
          <p:cNvSpPr>
            <a:spLocks noGrp="1"/>
          </p:cNvSpPr>
          <p:nvPr>
            <p:ph type="sldNum" sz="quarter" idx="12"/>
          </p:nvPr>
        </p:nvSpPr>
        <p:spPr/>
        <p:txBody>
          <a:bodyPr/>
          <a:lstStyle/>
          <a:p>
            <a:pPr>
              <a:defRPr/>
            </a:pPr>
            <a:fld id="{39FE050F-16FD-4253-B0A2-B2A85814118A}" type="slidenum">
              <a:rPr lang="en-US" smtClean="0"/>
              <a:pPr>
                <a:defRPr/>
              </a:pPr>
              <a:t>42</a:t>
            </a:fld>
            <a:endParaRPr lang="en-US"/>
          </a:p>
        </p:txBody>
      </p:sp>
    </p:spTree>
    <p:extLst>
      <p:ext uri="{BB962C8B-B14F-4D97-AF65-F5344CB8AC3E}">
        <p14:creationId xmlns:p14="http://schemas.microsoft.com/office/powerpoint/2010/main" val="527653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71F19-212D-E7AE-1F32-1426F3AD0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438548-4ACA-B141-ADF9-F521DCB8BAB9}"/>
              </a:ext>
            </a:extLst>
          </p:cNvPr>
          <p:cNvSpPr>
            <a:spLocks noGrp="1"/>
          </p:cNvSpPr>
          <p:nvPr>
            <p:ph type="title"/>
          </p:nvPr>
        </p:nvSpPr>
        <p:spPr/>
        <p:txBody>
          <a:bodyPr/>
          <a:lstStyle/>
          <a:p>
            <a:r>
              <a:rPr lang="en-US" dirty="0"/>
              <a:t>Workforce Pell – Calculating Credit Hour Program (</a:t>
            </a:r>
            <a:r>
              <a:rPr lang="en-US" dirty="0" err="1"/>
              <a:t>cont</a:t>
            </a:r>
            <a:r>
              <a:rPr lang="en-US" dirty="0"/>
              <a:t>)</a:t>
            </a:r>
          </a:p>
        </p:txBody>
      </p:sp>
      <p:sp>
        <p:nvSpPr>
          <p:cNvPr id="5" name="Footer Placeholder 4">
            <a:extLst>
              <a:ext uri="{FF2B5EF4-FFF2-40B4-BE49-F238E27FC236}">
                <a16:creationId xmlns:a16="http://schemas.microsoft.com/office/drawing/2014/main" id="{8F252D34-8ACD-7B69-9E7B-BEF03D42FCAA}"/>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8F22699A-BCCE-96E2-1998-4BC92F1E157B}"/>
              </a:ext>
            </a:extLst>
          </p:cNvPr>
          <p:cNvSpPr>
            <a:spLocks noGrp="1"/>
          </p:cNvSpPr>
          <p:nvPr>
            <p:ph type="sldNum" sz="quarter" idx="12"/>
          </p:nvPr>
        </p:nvSpPr>
        <p:spPr/>
        <p:txBody>
          <a:bodyPr/>
          <a:lstStyle/>
          <a:p>
            <a:pPr>
              <a:defRPr/>
            </a:pPr>
            <a:fld id="{39FE050F-16FD-4253-B0A2-B2A85814118A}" type="slidenum">
              <a:rPr lang="en-US" smtClean="0"/>
              <a:pPr>
                <a:defRPr/>
              </a:pPr>
              <a:t>43</a:t>
            </a:fld>
            <a:endParaRPr lang="en-US"/>
          </a:p>
        </p:txBody>
      </p:sp>
      <p:pic>
        <p:nvPicPr>
          <p:cNvPr id="11" name="Content Placeholder 10" descr="Table">
            <a:extLst>
              <a:ext uri="{FF2B5EF4-FFF2-40B4-BE49-F238E27FC236}">
                <a16:creationId xmlns:a16="http://schemas.microsoft.com/office/drawing/2014/main" id="{20008F73-6FBB-3F3E-B84D-77043F47B67D}"/>
              </a:ext>
            </a:extLst>
          </p:cNvPr>
          <p:cNvPicPr>
            <a:picLocks noGrp="1" noChangeAspect="1"/>
          </p:cNvPicPr>
          <p:nvPr>
            <p:ph idx="1"/>
          </p:nvPr>
        </p:nvPicPr>
        <p:blipFill>
          <a:blip r:embed="rId2"/>
          <a:stretch>
            <a:fillRect/>
          </a:stretch>
        </p:blipFill>
        <p:spPr>
          <a:xfrm>
            <a:off x="1600201" y="3018611"/>
            <a:ext cx="4761310" cy="1829240"/>
          </a:xfrm>
          <a:prstGeom prst="rect">
            <a:avLst/>
          </a:prstGeom>
        </p:spPr>
      </p:pic>
    </p:spTree>
    <p:extLst>
      <p:ext uri="{BB962C8B-B14F-4D97-AF65-F5344CB8AC3E}">
        <p14:creationId xmlns:p14="http://schemas.microsoft.com/office/powerpoint/2010/main" val="19205451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73B17-75E8-F392-02D6-6CD632212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6CF9C7-BF08-87C6-3B44-FADD07A585DE}"/>
              </a:ext>
            </a:extLst>
          </p:cNvPr>
          <p:cNvSpPr>
            <a:spLocks noGrp="1"/>
          </p:cNvSpPr>
          <p:nvPr>
            <p:ph type="title"/>
          </p:nvPr>
        </p:nvSpPr>
        <p:spPr/>
        <p:txBody>
          <a:bodyPr/>
          <a:lstStyle/>
          <a:p>
            <a:r>
              <a:rPr lang="en-US" dirty="0"/>
              <a:t>Workforce Pell – Calculating Credit Hour Program (</a:t>
            </a:r>
            <a:r>
              <a:rPr lang="en-US" dirty="0" err="1"/>
              <a:t>cont</a:t>
            </a:r>
            <a:r>
              <a:rPr lang="en-US" dirty="0"/>
              <a:t>)</a:t>
            </a:r>
          </a:p>
        </p:txBody>
      </p:sp>
      <p:pic>
        <p:nvPicPr>
          <p:cNvPr id="7" name="Content Placeholder 6" descr="Graphical user interface, text, application">
            <a:extLst>
              <a:ext uri="{FF2B5EF4-FFF2-40B4-BE49-F238E27FC236}">
                <a16:creationId xmlns:a16="http://schemas.microsoft.com/office/drawing/2014/main" id="{7362DCC2-4ADF-F8EE-94DF-89E87720996B}"/>
              </a:ext>
            </a:extLst>
          </p:cNvPr>
          <p:cNvPicPr>
            <a:picLocks noGrp="1" noChangeAspect="1"/>
          </p:cNvPicPr>
          <p:nvPr>
            <p:ph idx="1"/>
          </p:nvPr>
        </p:nvPicPr>
        <p:blipFill>
          <a:blip r:embed="rId3"/>
          <a:stretch>
            <a:fillRect/>
          </a:stretch>
        </p:blipFill>
        <p:spPr>
          <a:xfrm>
            <a:off x="1600200" y="2514600"/>
            <a:ext cx="4761310" cy="621885"/>
          </a:xfrm>
          <a:prstGeom prst="rect">
            <a:avLst/>
          </a:prstGeom>
        </p:spPr>
      </p:pic>
      <p:sp>
        <p:nvSpPr>
          <p:cNvPr id="5" name="Footer Placeholder 4">
            <a:extLst>
              <a:ext uri="{FF2B5EF4-FFF2-40B4-BE49-F238E27FC236}">
                <a16:creationId xmlns:a16="http://schemas.microsoft.com/office/drawing/2014/main" id="{916471FC-AA93-2374-F7A9-F57211D467A7}"/>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9AA38ED2-D088-0EF4-5335-B13C71665C2E}"/>
              </a:ext>
            </a:extLst>
          </p:cNvPr>
          <p:cNvSpPr>
            <a:spLocks noGrp="1"/>
          </p:cNvSpPr>
          <p:nvPr>
            <p:ph type="sldNum" sz="quarter" idx="12"/>
          </p:nvPr>
        </p:nvSpPr>
        <p:spPr/>
        <p:txBody>
          <a:bodyPr/>
          <a:lstStyle/>
          <a:p>
            <a:pPr>
              <a:defRPr/>
            </a:pPr>
            <a:fld id="{39FE050F-16FD-4253-B0A2-B2A85814118A}" type="slidenum">
              <a:rPr lang="en-US" smtClean="0"/>
              <a:pPr>
                <a:defRPr/>
              </a:pPr>
              <a:t>44</a:t>
            </a:fld>
            <a:endParaRPr lang="en-US"/>
          </a:p>
        </p:txBody>
      </p:sp>
      <p:pic>
        <p:nvPicPr>
          <p:cNvPr id="9" name="Picture 8" descr="Table&#10;&#10;AI-generated content may be incorrect.">
            <a:extLst>
              <a:ext uri="{FF2B5EF4-FFF2-40B4-BE49-F238E27FC236}">
                <a16:creationId xmlns:a16="http://schemas.microsoft.com/office/drawing/2014/main" id="{5B1B7633-43AC-02CD-0680-4F216FA506D2}"/>
              </a:ext>
            </a:extLst>
          </p:cNvPr>
          <p:cNvPicPr>
            <a:picLocks noChangeAspect="1"/>
          </p:cNvPicPr>
          <p:nvPr/>
        </p:nvPicPr>
        <p:blipFill>
          <a:blip r:embed="rId4"/>
          <a:stretch>
            <a:fillRect/>
          </a:stretch>
        </p:blipFill>
        <p:spPr>
          <a:xfrm>
            <a:off x="1543050" y="3298075"/>
            <a:ext cx="5208521" cy="1393226"/>
          </a:xfrm>
          <a:prstGeom prst="rect">
            <a:avLst/>
          </a:prstGeom>
        </p:spPr>
      </p:pic>
    </p:spTree>
    <p:extLst>
      <p:ext uri="{BB962C8B-B14F-4D97-AF65-F5344CB8AC3E}">
        <p14:creationId xmlns:p14="http://schemas.microsoft.com/office/powerpoint/2010/main" val="31408518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C5A96-6557-59B1-11D6-4CFFA3C91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6FAC5-379E-ADBE-62B7-A025A46DDBD4}"/>
              </a:ext>
            </a:extLst>
          </p:cNvPr>
          <p:cNvSpPr>
            <a:spLocks noGrp="1"/>
          </p:cNvSpPr>
          <p:nvPr>
            <p:ph type="title"/>
          </p:nvPr>
        </p:nvSpPr>
        <p:spPr/>
        <p:txBody>
          <a:bodyPr/>
          <a:lstStyle/>
          <a:p>
            <a:r>
              <a:rPr lang="en-US" dirty="0"/>
              <a:t>Workforce Pell</a:t>
            </a:r>
          </a:p>
        </p:txBody>
      </p:sp>
      <p:sp>
        <p:nvSpPr>
          <p:cNvPr id="3" name="Content Placeholder 2">
            <a:extLst>
              <a:ext uri="{FF2B5EF4-FFF2-40B4-BE49-F238E27FC236}">
                <a16:creationId xmlns:a16="http://schemas.microsoft.com/office/drawing/2014/main" id="{A07B6855-411D-C0D6-E9F2-81A02B476611}"/>
              </a:ext>
            </a:extLst>
          </p:cNvPr>
          <p:cNvSpPr>
            <a:spLocks noGrp="1"/>
          </p:cNvSpPr>
          <p:nvPr>
            <p:ph idx="1"/>
          </p:nvPr>
        </p:nvSpPr>
        <p:spPr/>
        <p:txBody>
          <a:bodyPr/>
          <a:lstStyle/>
          <a:p>
            <a:r>
              <a:rPr lang="en-US" dirty="0"/>
              <a:t>Workforce Innovation &amp; Opportunity Act (WIOA) funds must be awarded after any Workforce Pell funds are awarded</a:t>
            </a:r>
          </a:p>
          <a:p>
            <a:r>
              <a:rPr lang="en-US" dirty="0"/>
              <a:t>Institution must repay Pell if funds disbursed and then it’s determined program is ineligible</a:t>
            </a:r>
          </a:p>
          <a:p>
            <a:r>
              <a:rPr lang="en-US" dirty="0"/>
              <a:t>Can be awarded for programs that require assistantship, but Workforce Pell funds can only be used for classroom portion of program</a:t>
            </a:r>
          </a:p>
          <a:p>
            <a:pPr lvl="1"/>
            <a:r>
              <a:rPr lang="en-US" dirty="0"/>
              <a:t>Classroom work can be interspersed with assistantship</a:t>
            </a:r>
          </a:p>
          <a:p>
            <a:pPr lvl="1"/>
            <a:endParaRPr lang="en-US" dirty="0"/>
          </a:p>
          <a:p>
            <a:pPr lvl="1"/>
            <a:endParaRPr lang="en-US" dirty="0"/>
          </a:p>
        </p:txBody>
      </p:sp>
      <p:sp>
        <p:nvSpPr>
          <p:cNvPr id="5" name="Footer Placeholder 4">
            <a:extLst>
              <a:ext uri="{FF2B5EF4-FFF2-40B4-BE49-F238E27FC236}">
                <a16:creationId xmlns:a16="http://schemas.microsoft.com/office/drawing/2014/main" id="{88BF708B-29BD-BAF6-5CA1-3E7B97EA1456}"/>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D5AA0A10-8C7A-931E-A4A8-476042D5A397}"/>
              </a:ext>
            </a:extLst>
          </p:cNvPr>
          <p:cNvSpPr>
            <a:spLocks noGrp="1"/>
          </p:cNvSpPr>
          <p:nvPr>
            <p:ph type="sldNum" sz="quarter" idx="12"/>
          </p:nvPr>
        </p:nvSpPr>
        <p:spPr/>
        <p:txBody>
          <a:bodyPr/>
          <a:lstStyle/>
          <a:p>
            <a:pPr>
              <a:defRPr/>
            </a:pPr>
            <a:fld id="{39FE050F-16FD-4253-B0A2-B2A85814118A}" type="slidenum">
              <a:rPr lang="en-US" smtClean="0"/>
              <a:pPr>
                <a:defRPr/>
              </a:pPr>
              <a:t>45</a:t>
            </a:fld>
            <a:endParaRPr lang="en-US"/>
          </a:p>
        </p:txBody>
      </p:sp>
    </p:spTree>
    <p:extLst>
      <p:ext uri="{BB962C8B-B14F-4D97-AF65-F5344CB8AC3E}">
        <p14:creationId xmlns:p14="http://schemas.microsoft.com/office/powerpoint/2010/main" val="37625359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28ABD-E9E0-4B54-FE9E-F5C72E947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47E27A-9D07-B225-1928-FB2542A8D5B1}"/>
              </a:ext>
            </a:extLst>
          </p:cNvPr>
          <p:cNvSpPr>
            <a:spLocks noGrp="1"/>
          </p:cNvSpPr>
          <p:nvPr>
            <p:ph type="title"/>
          </p:nvPr>
        </p:nvSpPr>
        <p:spPr/>
        <p:txBody>
          <a:bodyPr/>
          <a:lstStyle/>
          <a:p>
            <a:r>
              <a:rPr lang="en-US" dirty="0"/>
              <a:t>Loan Changes</a:t>
            </a:r>
          </a:p>
        </p:txBody>
      </p:sp>
      <p:sp>
        <p:nvSpPr>
          <p:cNvPr id="3" name="Content Placeholder 2">
            <a:extLst>
              <a:ext uri="{FF2B5EF4-FFF2-40B4-BE49-F238E27FC236}">
                <a16:creationId xmlns:a16="http://schemas.microsoft.com/office/drawing/2014/main" id="{248C2806-DD4D-41BC-E1C8-A4365C30AED3}"/>
              </a:ext>
            </a:extLst>
          </p:cNvPr>
          <p:cNvSpPr>
            <a:spLocks noGrp="1"/>
          </p:cNvSpPr>
          <p:nvPr>
            <p:ph idx="1"/>
          </p:nvPr>
        </p:nvSpPr>
        <p:spPr/>
        <p:txBody>
          <a:bodyPr/>
          <a:lstStyle/>
          <a:p>
            <a:r>
              <a:rPr lang="en-US" dirty="0"/>
              <a:t>Beginning July 1, 2027, a defaulted student loan borrower may rehabilitate their defaulted loan(s) twice</a:t>
            </a:r>
          </a:p>
          <a:p>
            <a:r>
              <a:rPr lang="en-US" dirty="0"/>
              <a:t>Income Based Repayment Plan – 15% of the amount of a student’s (and if applicable student’s spouse) AGI that exceeds 150% of poverty rate</a:t>
            </a:r>
          </a:p>
          <a:p>
            <a:pPr lvl="1"/>
            <a:endParaRPr lang="en-US" dirty="0"/>
          </a:p>
        </p:txBody>
      </p:sp>
      <p:sp>
        <p:nvSpPr>
          <p:cNvPr id="5" name="Footer Placeholder 4">
            <a:extLst>
              <a:ext uri="{FF2B5EF4-FFF2-40B4-BE49-F238E27FC236}">
                <a16:creationId xmlns:a16="http://schemas.microsoft.com/office/drawing/2014/main" id="{A838F9E0-5288-D25D-21F1-3C0AC7D290AD}"/>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34BF82EB-DB55-FEC6-DBEF-1CCC4473861B}"/>
              </a:ext>
            </a:extLst>
          </p:cNvPr>
          <p:cNvSpPr>
            <a:spLocks noGrp="1"/>
          </p:cNvSpPr>
          <p:nvPr>
            <p:ph type="sldNum" sz="quarter" idx="12"/>
          </p:nvPr>
        </p:nvSpPr>
        <p:spPr/>
        <p:txBody>
          <a:bodyPr/>
          <a:lstStyle/>
          <a:p>
            <a:pPr>
              <a:defRPr/>
            </a:pPr>
            <a:fld id="{39FE050F-16FD-4253-B0A2-B2A85814118A}" type="slidenum">
              <a:rPr lang="en-US" smtClean="0"/>
              <a:pPr>
                <a:defRPr/>
              </a:pPr>
              <a:t>46</a:t>
            </a:fld>
            <a:endParaRPr lang="en-US"/>
          </a:p>
        </p:txBody>
      </p:sp>
    </p:spTree>
    <p:extLst>
      <p:ext uri="{BB962C8B-B14F-4D97-AF65-F5344CB8AC3E}">
        <p14:creationId xmlns:p14="http://schemas.microsoft.com/office/powerpoint/2010/main" val="18566083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1C22A-BA4E-AB55-3AE7-1BA171CEA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F260B2-00CE-1EED-9375-9B403A3F3BDD}"/>
              </a:ext>
            </a:extLst>
          </p:cNvPr>
          <p:cNvSpPr>
            <a:spLocks noGrp="1"/>
          </p:cNvSpPr>
          <p:nvPr>
            <p:ph type="title"/>
          </p:nvPr>
        </p:nvSpPr>
        <p:spPr/>
        <p:txBody>
          <a:bodyPr/>
          <a:lstStyle/>
          <a:p>
            <a:r>
              <a:rPr lang="en-US" dirty="0"/>
              <a:t>Loan Changes – Less than FT Enrollment</a:t>
            </a:r>
          </a:p>
        </p:txBody>
      </p:sp>
      <p:sp>
        <p:nvSpPr>
          <p:cNvPr id="3" name="Content Placeholder 2">
            <a:extLst>
              <a:ext uri="{FF2B5EF4-FFF2-40B4-BE49-F238E27FC236}">
                <a16:creationId xmlns:a16="http://schemas.microsoft.com/office/drawing/2014/main" id="{908D6820-2C3C-6649-CD3B-DB7349EE282B}"/>
              </a:ext>
            </a:extLst>
          </p:cNvPr>
          <p:cNvSpPr>
            <a:spLocks noGrp="1"/>
          </p:cNvSpPr>
          <p:nvPr>
            <p:ph idx="1"/>
          </p:nvPr>
        </p:nvSpPr>
        <p:spPr/>
        <p:txBody>
          <a:bodyPr/>
          <a:lstStyle/>
          <a:p>
            <a:r>
              <a:rPr lang="en-US" dirty="0"/>
              <a:t>Loans must be prorated for any student enrolled less than full-time</a:t>
            </a:r>
          </a:p>
          <a:p>
            <a:r>
              <a:rPr lang="en-US" dirty="0"/>
              <a:t>For students enrolled in the Academic Year</a:t>
            </a:r>
          </a:p>
          <a:p>
            <a:pPr lvl="1"/>
            <a:r>
              <a:rPr lang="en-US" dirty="0"/>
              <a:t>(Number of Credit Hours Enrolled for Academic Year ÷ Number of Credit Hours Considered FT for the AY) X 100 </a:t>
            </a:r>
          </a:p>
          <a:p>
            <a:pPr lvl="2"/>
            <a:r>
              <a:rPr lang="en-US" dirty="0"/>
              <a:t>Rounded to nearest whole percentage point</a:t>
            </a:r>
          </a:p>
        </p:txBody>
      </p:sp>
      <p:sp>
        <p:nvSpPr>
          <p:cNvPr id="5" name="Footer Placeholder 4">
            <a:extLst>
              <a:ext uri="{FF2B5EF4-FFF2-40B4-BE49-F238E27FC236}">
                <a16:creationId xmlns:a16="http://schemas.microsoft.com/office/drawing/2014/main" id="{666B65EA-D095-F888-D58A-1DCFC539ED6D}"/>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3FAC01AA-A0D5-B1A0-9738-A20650BF347D}"/>
              </a:ext>
            </a:extLst>
          </p:cNvPr>
          <p:cNvSpPr>
            <a:spLocks noGrp="1"/>
          </p:cNvSpPr>
          <p:nvPr>
            <p:ph type="sldNum" sz="quarter" idx="12"/>
          </p:nvPr>
        </p:nvSpPr>
        <p:spPr/>
        <p:txBody>
          <a:bodyPr/>
          <a:lstStyle/>
          <a:p>
            <a:pPr>
              <a:defRPr/>
            </a:pPr>
            <a:fld id="{39FE050F-16FD-4253-B0A2-B2A85814118A}" type="slidenum">
              <a:rPr lang="en-US" smtClean="0"/>
              <a:pPr>
                <a:defRPr/>
              </a:pPr>
              <a:t>47</a:t>
            </a:fld>
            <a:endParaRPr lang="en-US"/>
          </a:p>
        </p:txBody>
      </p:sp>
    </p:spTree>
    <p:extLst>
      <p:ext uri="{BB962C8B-B14F-4D97-AF65-F5344CB8AC3E}">
        <p14:creationId xmlns:p14="http://schemas.microsoft.com/office/powerpoint/2010/main" val="37970205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318D8-8557-AACE-3266-220C5401A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A02BD-8015-BCA9-6908-571FA9D5D10D}"/>
              </a:ext>
            </a:extLst>
          </p:cNvPr>
          <p:cNvSpPr>
            <a:spLocks noGrp="1"/>
          </p:cNvSpPr>
          <p:nvPr>
            <p:ph type="title"/>
          </p:nvPr>
        </p:nvSpPr>
        <p:spPr/>
        <p:txBody>
          <a:bodyPr/>
          <a:lstStyle/>
          <a:p>
            <a:r>
              <a:rPr lang="en-US" dirty="0"/>
              <a:t>Loan Changes – Institutional Loan Limits</a:t>
            </a:r>
          </a:p>
        </p:txBody>
      </p:sp>
      <p:sp>
        <p:nvSpPr>
          <p:cNvPr id="3" name="Content Placeholder 2">
            <a:extLst>
              <a:ext uri="{FF2B5EF4-FFF2-40B4-BE49-F238E27FC236}">
                <a16:creationId xmlns:a16="http://schemas.microsoft.com/office/drawing/2014/main" id="{202BAF0E-9F8B-8CBF-68FC-4F82139A6913}"/>
              </a:ext>
            </a:extLst>
          </p:cNvPr>
          <p:cNvSpPr>
            <a:spLocks noGrp="1"/>
          </p:cNvSpPr>
          <p:nvPr>
            <p:ph idx="1"/>
          </p:nvPr>
        </p:nvSpPr>
        <p:spPr/>
        <p:txBody>
          <a:bodyPr/>
          <a:lstStyle/>
          <a:p>
            <a:r>
              <a:rPr lang="en-US" dirty="0"/>
              <a:t>Beginning July 1, 2026, an institution may limit total amount of loans a student (or student’s parent) may borrow for a specific program of study</a:t>
            </a:r>
          </a:p>
          <a:p>
            <a:r>
              <a:rPr lang="en-US" dirty="0"/>
              <a:t>Prior to implementation institution must:</a:t>
            </a:r>
          </a:p>
          <a:p>
            <a:pPr lvl="1"/>
            <a:r>
              <a:rPr lang="en-US" dirty="0"/>
              <a:t>Document decision</a:t>
            </a:r>
          </a:p>
          <a:p>
            <a:pPr lvl="1"/>
            <a:r>
              <a:rPr lang="en-US" dirty="0"/>
              <a:t>Provide clear information and explain decision to current and potential students</a:t>
            </a:r>
          </a:p>
          <a:p>
            <a:pPr lvl="2"/>
            <a:r>
              <a:rPr lang="en-US" dirty="0"/>
              <a:t>Course Catalog</a:t>
            </a:r>
          </a:p>
          <a:p>
            <a:pPr lvl="2"/>
            <a:r>
              <a:rPr lang="en-US" dirty="0"/>
              <a:t>Website</a:t>
            </a:r>
          </a:p>
          <a:p>
            <a:pPr lvl="2"/>
            <a:r>
              <a:rPr lang="en-US" dirty="0"/>
              <a:t>Award Notification</a:t>
            </a:r>
          </a:p>
        </p:txBody>
      </p:sp>
      <p:sp>
        <p:nvSpPr>
          <p:cNvPr id="5" name="Footer Placeholder 4">
            <a:extLst>
              <a:ext uri="{FF2B5EF4-FFF2-40B4-BE49-F238E27FC236}">
                <a16:creationId xmlns:a16="http://schemas.microsoft.com/office/drawing/2014/main" id="{59608D82-37DF-7195-84B9-4682568019C6}"/>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922DB5EB-8AD4-1904-4B8D-BB02BC7C2589}"/>
              </a:ext>
            </a:extLst>
          </p:cNvPr>
          <p:cNvSpPr>
            <a:spLocks noGrp="1"/>
          </p:cNvSpPr>
          <p:nvPr>
            <p:ph type="sldNum" sz="quarter" idx="12"/>
          </p:nvPr>
        </p:nvSpPr>
        <p:spPr/>
        <p:txBody>
          <a:bodyPr/>
          <a:lstStyle/>
          <a:p>
            <a:pPr>
              <a:defRPr/>
            </a:pPr>
            <a:fld id="{39FE050F-16FD-4253-B0A2-B2A85814118A}" type="slidenum">
              <a:rPr lang="en-US" smtClean="0"/>
              <a:pPr>
                <a:defRPr/>
              </a:pPr>
              <a:t>48</a:t>
            </a:fld>
            <a:endParaRPr lang="en-US"/>
          </a:p>
        </p:txBody>
      </p:sp>
    </p:spTree>
    <p:extLst>
      <p:ext uri="{BB962C8B-B14F-4D97-AF65-F5344CB8AC3E}">
        <p14:creationId xmlns:p14="http://schemas.microsoft.com/office/powerpoint/2010/main" val="2376416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1B69A-A137-FB94-93D6-CB4578C3D6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22202D-ADA0-4F9A-41A7-820CF62A03BD}"/>
              </a:ext>
            </a:extLst>
          </p:cNvPr>
          <p:cNvSpPr>
            <a:spLocks noGrp="1"/>
          </p:cNvSpPr>
          <p:nvPr>
            <p:ph type="title"/>
          </p:nvPr>
        </p:nvSpPr>
        <p:spPr/>
        <p:txBody>
          <a:bodyPr/>
          <a:lstStyle/>
          <a:p>
            <a:r>
              <a:rPr lang="en-US" dirty="0"/>
              <a:t>Loan Changes – Payment Postponement</a:t>
            </a:r>
          </a:p>
        </p:txBody>
      </p:sp>
      <p:sp>
        <p:nvSpPr>
          <p:cNvPr id="3" name="Content Placeholder 2">
            <a:extLst>
              <a:ext uri="{FF2B5EF4-FFF2-40B4-BE49-F238E27FC236}">
                <a16:creationId xmlns:a16="http://schemas.microsoft.com/office/drawing/2014/main" id="{07034816-D700-5928-1C7C-3448DD070A0E}"/>
              </a:ext>
            </a:extLst>
          </p:cNvPr>
          <p:cNvSpPr>
            <a:spLocks noGrp="1"/>
          </p:cNvSpPr>
          <p:nvPr>
            <p:ph idx="1"/>
          </p:nvPr>
        </p:nvSpPr>
        <p:spPr/>
        <p:txBody>
          <a:bodyPr/>
          <a:lstStyle/>
          <a:p>
            <a:r>
              <a:rPr lang="en-US" dirty="0"/>
              <a:t>For loans disbursed on or after July 1, 2027, students:</a:t>
            </a:r>
          </a:p>
          <a:p>
            <a:pPr lvl="1"/>
            <a:r>
              <a:rPr lang="en-US" dirty="0"/>
              <a:t>May not receive</a:t>
            </a:r>
          </a:p>
          <a:p>
            <a:pPr lvl="2"/>
            <a:r>
              <a:rPr lang="en-US" dirty="0"/>
              <a:t>an unemployment deferment</a:t>
            </a:r>
          </a:p>
          <a:p>
            <a:pPr lvl="2"/>
            <a:r>
              <a:rPr lang="en-US" dirty="0"/>
              <a:t>an economic hardship deferment</a:t>
            </a:r>
          </a:p>
          <a:p>
            <a:pPr lvl="1"/>
            <a:r>
              <a:rPr lang="en-US" dirty="0"/>
              <a:t>May receive a forbearance for a period that does not exceed nine months within a 24-month period</a:t>
            </a:r>
          </a:p>
        </p:txBody>
      </p:sp>
      <p:sp>
        <p:nvSpPr>
          <p:cNvPr id="5" name="Footer Placeholder 4">
            <a:extLst>
              <a:ext uri="{FF2B5EF4-FFF2-40B4-BE49-F238E27FC236}">
                <a16:creationId xmlns:a16="http://schemas.microsoft.com/office/drawing/2014/main" id="{F0652416-2067-3621-BAE6-DFC82B482432}"/>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C139DFEC-3F7D-4E17-9CE6-503CF73672F0}"/>
              </a:ext>
            </a:extLst>
          </p:cNvPr>
          <p:cNvSpPr>
            <a:spLocks noGrp="1"/>
          </p:cNvSpPr>
          <p:nvPr>
            <p:ph type="sldNum" sz="quarter" idx="12"/>
          </p:nvPr>
        </p:nvSpPr>
        <p:spPr/>
        <p:txBody>
          <a:bodyPr/>
          <a:lstStyle/>
          <a:p>
            <a:pPr>
              <a:defRPr/>
            </a:pPr>
            <a:fld id="{39FE050F-16FD-4253-B0A2-B2A85814118A}" type="slidenum">
              <a:rPr lang="en-US" smtClean="0"/>
              <a:pPr>
                <a:defRPr/>
              </a:pPr>
              <a:t>49</a:t>
            </a:fld>
            <a:endParaRPr lang="en-US"/>
          </a:p>
        </p:txBody>
      </p:sp>
    </p:spTree>
    <p:extLst>
      <p:ext uri="{BB962C8B-B14F-4D97-AF65-F5344CB8AC3E}">
        <p14:creationId xmlns:p14="http://schemas.microsoft.com/office/powerpoint/2010/main" val="180792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3CF70-6681-476B-2085-95C5CF0A8C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B21005-31D3-DD77-99A1-CC353F883741}"/>
              </a:ext>
            </a:extLst>
          </p:cNvPr>
          <p:cNvSpPr>
            <a:spLocks noGrp="1"/>
          </p:cNvSpPr>
          <p:nvPr>
            <p:ph type="title"/>
          </p:nvPr>
        </p:nvSpPr>
        <p:spPr/>
        <p:txBody>
          <a:bodyPr/>
          <a:lstStyle/>
          <a:p>
            <a:r>
              <a:rPr lang="en-US" dirty="0"/>
              <a:t>Program Accountability</a:t>
            </a:r>
          </a:p>
        </p:txBody>
      </p:sp>
      <p:sp>
        <p:nvSpPr>
          <p:cNvPr id="3" name="Content Placeholder 2">
            <a:extLst>
              <a:ext uri="{FF2B5EF4-FFF2-40B4-BE49-F238E27FC236}">
                <a16:creationId xmlns:a16="http://schemas.microsoft.com/office/drawing/2014/main" id="{58FC88DE-B60F-6F99-FF0E-FE87542E7524}"/>
              </a:ext>
            </a:extLst>
          </p:cNvPr>
          <p:cNvSpPr>
            <a:spLocks noGrp="1"/>
          </p:cNvSpPr>
          <p:nvPr>
            <p:ph idx="1"/>
          </p:nvPr>
        </p:nvSpPr>
        <p:spPr/>
        <p:txBody>
          <a:bodyPr>
            <a:normAutofit/>
          </a:bodyPr>
          <a:lstStyle/>
          <a:p>
            <a:r>
              <a:rPr lang="en-US" dirty="0"/>
              <a:t>Earnings Threshold</a:t>
            </a:r>
          </a:p>
          <a:p>
            <a:pPr lvl="1"/>
            <a:r>
              <a:rPr lang="en-US" dirty="0"/>
              <a:t>For undergrad programs </a:t>
            </a:r>
          </a:p>
          <a:p>
            <a:pPr lvl="2"/>
            <a:r>
              <a:rPr lang="en-US" dirty="0"/>
              <a:t>Median earnings of working adults aged 25-34 with only a high school diploma (or equivalent) and who were not enrolled in an eligible institution</a:t>
            </a:r>
          </a:p>
          <a:p>
            <a:pPr lvl="1"/>
            <a:r>
              <a:rPr lang="en-US" dirty="0"/>
              <a:t>For grad programs</a:t>
            </a:r>
          </a:p>
          <a:p>
            <a:pPr lvl="2"/>
            <a:r>
              <a:rPr lang="en-US" dirty="0"/>
              <a:t>Median earnings of working adults aged 25-34 with only a baccalaureate degree and were not enrolled in an eligible institution</a:t>
            </a:r>
          </a:p>
          <a:p>
            <a:r>
              <a:rPr lang="en-US" dirty="0"/>
              <a:t>Working definition – Individuals who are in the labor force, employed, and have a positive non-zero income</a:t>
            </a:r>
          </a:p>
        </p:txBody>
      </p:sp>
      <p:sp>
        <p:nvSpPr>
          <p:cNvPr id="5" name="Footer Placeholder 4">
            <a:extLst>
              <a:ext uri="{FF2B5EF4-FFF2-40B4-BE49-F238E27FC236}">
                <a16:creationId xmlns:a16="http://schemas.microsoft.com/office/drawing/2014/main" id="{D1DCB864-14ED-562A-5C32-97BCA7BC41C1}"/>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CDDE1856-9001-489D-2FBE-4525F4F02273}"/>
              </a:ext>
            </a:extLst>
          </p:cNvPr>
          <p:cNvSpPr>
            <a:spLocks noGrp="1"/>
          </p:cNvSpPr>
          <p:nvPr>
            <p:ph type="sldNum" sz="quarter" idx="12"/>
          </p:nvPr>
        </p:nvSpPr>
        <p:spPr/>
        <p:txBody>
          <a:bodyPr/>
          <a:lstStyle/>
          <a:p>
            <a:pPr>
              <a:defRPr/>
            </a:pPr>
            <a:fld id="{39FE050F-16FD-4253-B0A2-B2A85814118A}" type="slidenum">
              <a:rPr lang="en-US" smtClean="0"/>
              <a:pPr>
                <a:defRPr/>
              </a:pPr>
              <a:t>5</a:t>
            </a:fld>
            <a:endParaRPr lang="en-US"/>
          </a:p>
        </p:txBody>
      </p:sp>
    </p:spTree>
    <p:extLst>
      <p:ext uri="{BB962C8B-B14F-4D97-AF65-F5344CB8AC3E}">
        <p14:creationId xmlns:p14="http://schemas.microsoft.com/office/powerpoint/2010/main" val="23813452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A0531-1E16-87D4-0748-B98088E74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2E3E15-0E66-D6C6-4DA6-93D968A935D4}"/>
              </a:ext>
            </a:extLst>
          </p:cNvPr>
          <p:cNvSpPr>
            <a:spLocks noGrp="1"/>
          </p:cNvSpPr>
          <p:nvPr>
            <p:ph type="title"/>
          </p:nvPr>
        </p:nvSpPr>
        <p:spPr/>
        <p:txBody>
          <a:bodyPr/>
          <a:lstStyle/>
          <a:p>
            <a:r>
              <a:rPr lang="en-US" dirty="0"/>
              <a:t>Pell/COA</a:t>
            </a:r>
          </a:p>
        </p:txBody>
      </p:sp>
      <p:sp>
        <p:nvSpPr>
          <p:cNvPr id="3" name="Content Placeholder 2">
            <a:extLst>
              <a:ext uri="{FF2B5EF4-FFF2-40B4-BE49-F238E27FC236}">
                <a16:creationId xmlns:a16="http://schemas.microsoft.com/office/drawing/2014/main" id="{A1431142-C3E2-85BE-B9E9-D010D16BC793}"/>
              </a:ext>
            </a:extLst>
          </p:cNvPr>
          <p:cNvSpPr>
            <a:spLocks noGrp="1"/>
          </p:cNvSpPr>
          <p:nvPr>
            <p:ph idx="1"/>
          </p:nvPr>
        </p:nvSpPr>
        <p:spPr/>
        <p:txBody>
          <a:bodyPr/>
          <a:lstStyle/>
          <a:p>
            <a:r>
              <a:rPr lang="en-US" dirty="0"/>
              <a:t>If non-federal sources of aid is equal to or greater than COA then student is ineligible for Pell</a:t>
            </a:r>
          </a:p>
          <a:p>
            <a:pPr lvl="1"/>
            <a:r>
              <a:rPr lang="en-US" dirty="0"/>
              <a:t>State aid</a:t>
            </a:r>
          </a:p>
          <a:p>
            <a:pPr lvl="1"/>
            <a:r>
              <a:rPr lang="en-US" dirty="0"/>
              <a:t>Private aid</a:t>
            </a:r>
          </a:p>
          <a:p>
            <a:pPr lvl="1"/>
            <a:r>
              <a:rPr lang="en-US" dirty="0"/>
              <a:t>Institutional aid</a:t>
            </a:r>
          </a:p>
          <a:p>
            <a:pPr lvl="1"/>
            <a:r>
              <a:rPr lang="en-US" dirty="0"/>
              <a:t>Does not include emergency aid</a:t>
            </a:r>
          </a:p>
          <a:p>
            <a:r>
              <a:rPr lang="en-US" dirty="0"/>
              <a:t>If prior to final disbursement of Pell the institution becomes aware that student has or will receive aid equal to or in excess of COA then institution must</a:t>
            </a:r>
          </a:p>
          <a:p>
            <a:pPr lvl="1"/>
            <a:r>
              <a:rPr lang="en-US" dirty="0"/>
              <a:t>Reduce non-Federal aid, or</a:t>
            </a:r>
          </a:p>
          <a:p>
            <a:pPr lvl="1"/>
            <a:r>
              <a:rPr lang="en-US" dirty="0"/>
              <a:t>Return all Pell funds received by student</a:t>
            </a:r>
          </a:p>
          <a:p>
            <a:pPr lvl="1"/>
            <a:endParaRPr lang="en-US" dirty="0"/>
          </a:p>
        </p:txBody>
      </p:sp>
      <p:sp>
        <p:nvSpPr>
          <p:cNvPr id="5" name="Footer Placeholder 4">
            <a:extLst>
              <a:ext uri="{FF2B5EF4-FFF2-40B4-BE49-F238E27FC236}">
                <a16:creationId xmlns:a16="http://schemas.microsoft.com/office/drawing/2014/main" id="{73122D5C-92E4-915C-1A3F-C8E697EEAF99}"/>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C2EE0BEF-29EB-CEB0-0EFD-CEF2EEABE5D6}"/>
              </a:ext>
            </a:extLst>
          </p:cNvPr>
          <p:cNvSpPr>
            <a:spLocks noGrp="1"/>
          </p:cNvSpPr>
          <p:nvPr>
            <p:ph type="sldNum" sz="quarter" idx="12"/>
          </p:nvPr>
        </p:nvSpPr>
        <p:spPr/>
        <p:txBody>
          <a:bodyPr/>
          <a:lstStyle/>
          <a:p>
            <a:pPr>
              <a:defRPr/>
            </a:pPr>
            <a:fld id="{39FE050F-16FD-4253-B0A2-B2A85814118A}" type="slidenum">
              <a:rPr lang="en-US" smtClean="0"/>
              <a:pPr>
                <a:defRPr/>
              </a:pPr>
              <a:t>50</a:t>
            </a:fld>
            <a:endParaRPr lang="en-US"/>
          </a:p>
        </p:txBody>
      </p:sp>
    </p:spTree>
    <p:extLst>
      <p:ext uri="{BB962C8B-B14F-4D97-AF65-F5344CB8AC3E}">
        <p14:creationId xmlns:p14="http://schemas.microsoft.com/office/powerpoint/2010/main" val="11972200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08BD1-0829-D021-82C8-45C954D6F2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037F1-0591-BDCE-93AE-7A8429AD2500}"/>
              </a:ext>
            </a:extLst>
          </p:cNvPr>
          <p:cNvSpPr>
            <a:spLocks noGrp="1"/>
          </p:cNvSpPr>
          <p:nvPr>
            <p:ph type="title"/>
          </p:nvPr>
        </p:nvSpPr>
        <p:spPr/>
        <p:txBody>
          <a:bodyPr/>
          <a:lstStyle/>
          <a:p>
            <a:r>
              <a:rPr lang="en-US" dirty="0"/>
              <a:t>Pell/COA</a:t>
            </a:r>
          </a:p>
        </p:txBody>
      </p:sp>
      <p:sp>
        <p:nvSpPr>
          <p:cNvPr id="3" name="Content Placeholder 2">
            <a:extLst>
              <a:ext uri="{FF2B5EF4-FFF2-40B4-BE49-F238E27FC236}">
                <a16:creationId xmlns:a16="http://schemas.microsoft.com/office/drawing/2014/main" id="{203D8ECD-A819-C3CD-75A0-93CCD5D20807}"/>
              </a:ext>
            </a:extLst>
          </p:cNvPr>
          <p:cNvSpPr>
            <a:spLocks noGrp="1"/>
          </p:cNvSpPr>
          <p:nvPr>
            <p:ph idx="1"/>
          </p:nvPr>
        </p:nvSpPr>
        <p:spPr/>
        <p:txBody>
          <a:bodyPr/>
          <a:lstStyle/>
          <a:p>
            <a:r>
              <a:rPr lang="en-US" dirty="0"/>
              <a:t>Test case:  Semester based institution, disburses aid in August and January</a:t>
            </a:r>
          </a:p>
          <a:p>
            <a:r>
              <a:rPr lang="en-US" dirty="0"/>
              <a:t>Initial package (no aid disbursed):</a:t>
            </a:r>
          </a:p>
          <a:p>
            <a:pPr lvl="1"/>
            <a:r>
              <a:rPr lang="en-US" dirty="0"/>
              <a:t>COA - $20,000</a:t>
            </a:r>
          </a:p>
          <a:p>
            <a:pPr lvl="1"/>
            <a:r>
              <a:rPr lang="en-US" dirty="0"/>
              <a:t>Non-federal aid - $19,000</a:t>
            </a:r>
          </a:p>
          <a:p>
            <a:pPr lvl="1"/>
            <a:r>
              <a:rPr lang="en-US" dirty="0"/>
              <a:t>Pell Grant - $5,000</a:t>
            </a:r>
          </a:p>
          <a:p>
            <a:r>
              <a:rPr lang="en-US" dirty="0"/>
              <a:t>Can student keep Pell?</a:t>
            </a:r>
          </a:p>
          <a:p>
            <a:r>
              <a:rPr lang="en-US" dirty="0"/>
              <a:t>YES!</a:t>
            </a:r>
          </a:p>
          <a:p>
            <a:endParaRPr lang="en-US" dirty="0"/>
          </a:p>
          <a:p>
            <a:pPr lvl="1"/>
            <a:endParaRPr lang="en-US" dirty="0"/>
          </a:p>
        </p:txBody>
      </p:sp>
      <p:sp>
        <p:nvSpPr>
          <p:cNvPr id="5" name="Footer Placeholder 4">
            <a:extLst>
              <a:ext uri="{FF2B5EF4-FFF2-40B4-BE49-F238E27FC236}">
                <a16:creationId xmlns:a16="http://schemas.microsoft.com/office/drawing/2014/main" id="{D2DF55C8-8A2D-3557-324B-6C3E0E36294A}"/>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BDC46A3D-F3DF-88A6-A7C5-18694C4FFDD9}"/>
              </a:ext>
            </a:extLst>
          </p:cNvPr>
          <p:cNvSpPr>
            <a:spLocks noGrp="1"/>
          </p:cNvSpPr>
          <p:nvPr>
            <p:ph type="sldNum" sz="quarter" idx="12"/>
          </p:nvPr>
        </p:nvSpPr>
        <p:spPr/>
        <p:txBody>
          <a:bodyPr/>
          <a:lstStyle/>
          <a:p>
            <a:pPr>
              <a:defRPr/>
            </a:pPr>
            <a:fld id="{39FE050F-16FD-4253-B0A2-B2A85814118A}" type="slidenum">
              <a:rPr lang="en-US" smtClean="0"/>
              <a:pPr>
                <a:defRPr/>
              </a:pPr>
              <a:t>51</a:t>
            </a:fld>
            <a:endParaRPr lang="en-US"/>
          </a:p>
        </p:txBody>
      </p:sp>
    </p:spTree>
    <p:extLst>
      <p:ext uri="{BB962C8B-B14F-4D97-AF65-F5344CB8AC3E}">
        <p14:creationId xmlns:p14="http://schemas.microsoft.com/office/powerpoint/2010/main" val="30092101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6B348-BCC1-E013-38E0-67A5AB36FE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F6601-614B-D5D7-6A5A-C59C88CEDAD1}"/>
              </a:ext>
            </a:extLst>
          </p:cNvPr>
          <p:cNvSpPr>
            <a:spLocks noGrp="1"/>
          </p:cNvSpPr>
          <p:nvPr>
            <p:ph type="title"/>
          </p:nvPr>
        </p:nvSpPr>
        <p:spPr/>
        <p:txBody>
          <a:bodyPr/>
          <a:lstStyle/>
          <a:p>
            <a:r>
              <a:rPr lang="en-US" dirty="0"/>
              <a:t>Pell/COA</a:t>
            </a:r>
          </a:p>
        </p:txBody>
      </p:sp>
      <p:sp>
        <p:nvSpPr>
          <p:cNvPr id="3" name="Content Placeholder 2">
            <a:extLst>
              <a:ext uri="{FF2B5EF4-FFF2-40B4-BE49-F238E27FC236}">
                <a16:creationId xmlns:a16="http://schemas.microsoft.com/office/drawing/2014/main" id="{ECF72BFE-C77F-84D5-FA9A-5BDD47A9467A}"/>
              </a:ext>
            </a:extLst>
          </p:cNvPr>
          <p:cNvSpPr>
            <a:spLocks noGrp="1"/>
          </p:cNvSpPr>
          <p:nvPr>
            <p:ph idx="1"/>
          </p:nvPr>
        </p:nvSpPr>
        <p:spPr/>
        <p:txBody>
          <a:bodyPr/>
          <a:lstStyle/>
          <a:p>
            <a:r>
              <a:rPr lang="en-US" dirty="0"/>
              <a:t>Test case:  Semester based institution, disburses aid in August and January</a:t>
            </a:r>
          </a:p>
          <a:p>
            <a:r>
              <a:rPr lang="en-US" dirty="0"/>
              <a:t>Initial package:</a:t>
            </a:r>
          </a:p>
          <a:p>
            <a:pPr lvl="1"/>
            <a:r>
              <a:rPr lang="en-US" dirty="0"/>
              <a:t>COA - $20,000</a:t>
            </a:r>
          </a:p>
          <a:p>
            <a:pPr lvl="1"/>
            <a:r>
              <a:rPr lang="en-US" dirty="0"/>
              <a:t>Non-federal aid - $19,000</a:t>
            </a:r>
          </a:p>
          <a:p>
            <a:pPr lvl="1"/>
            <a:r>
              <a:rPr lang="en-US" dirty="0"/>
              <a:t>Pell Grant - $5,000</a:t>
            </a:r>
          </a:p>
          <a:p>
            <a:r>
              <a:rPr lang="en-US" dirty="0"/>
              <a:t>Notified of $2,000 outside scholarship in October</a:t>
            </a:r>
          </a:p>
          <a:p>
            <a:r>
              <a:rPr lang="en-US" dirty="0"/>
              <a:t>Can student keep Pell?</a:t>
            </a:r>
          </a:p>
          <a:p>
            <a:r>
              <a:rPr lang="en-US" dirty="0"/>
              <a:t>Either non-federal aid needs to be reduced, or all Pell must be canceled</a:t>
            </a:r>
          </a:p>
          <a:p>
            <a:endParaRPr lang="en-US" dirty="0"/>
          </a:p>
          <a:p>
            <a:pPr lvl="1"/>
            <a:endParaRPr lang="en-US" dirty="0"/>
          </a:p>
        </p:txBody>
      </p:sp>
      <p:sp>
        <p:nvSpPr>
          <p:cNvPr id="5" name="Footer Placeholder 4">
            <a:extLst>
              <a:ext uri="{FF2B5EF4-FFF2-40B4-BE49-F238E27FC236}">
                <a16:creationId xmlns:a16="http://schemas.microsoft.com/office/drawing/2014/main" id="{894EBC16-A595-2CA6-E43D-36232E9D6D32}"/>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CFD58B31-B92C-103B-5CD5-044D8D097175}"/>
              </a:ext>
            </a:extLst>
          </p:cNvPr>
          <p:cNvSpPr>
            <a:spLocks noGrp="1"/>
          </p:cNvSpPr>
          <p:nvPr>
            <p:ph type="sldNum" sz="quarter" idx="12"/>
          </p:nvPr>
        </p:nvSpPr>
        <p:spPr/>
        <p:txBody>
          <a:bodyPr/>
          <a:lstStyle/>
          <a:p>
            <a:pPr>
              <a:defRPr/>
            </a:pPr>
            <a:fld id="{39FE050F-16FD-4253-B0A2-B2A85814118A}" type="slidenum">
              <a:rPr lang="en-US" smtClean="0"/>
              <a:pPr>
                <a:defRPr/>
              </a:pPr>
              <a:t>52</a:t>
            </a:fld>
            <a:endParaRPr lang="en-US"/>
          </a:p>
        </p:txBody>
      </p:sp>
    </p:spTree>
    <p:extLst>
      <p:ext uri="{BB962C8B-B14F-4D97-AF65-F5344CB8AC3E}">
        <p14:creationId xmlns:p14="http://schemas.microsoft.com/office/powerpoint/2010/main" val="28190735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CD5C5-44A7-4893-4FED-9E7AAFE3C2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EFEF5-35B9-DA86-37B5-415C1165B548}"/>
              </a:ext>
            </a:extLst>
          </p:cNvPr>
          <p:cNvSpPr>
            <a:spLocks noGrp="1"/>
          </p:cNvSpPr>
          <p:nvPr>
            <p:ph type="title"/>
          </p:nvPr>
        </p:nvSpPr>
        <p:spPr/>
        <p:txBody>
          <a:bodyPr/>
          <a:lstStyle/>
          <a:p>
            <a:r>
              <a:rPr lang="en-US" dirty="0"/>
              <a:t>Pell/COA</a:t>
            </a:r>
          </a:p>
        </p:txBody>
      </p:sp>
      <p:sp>
        <p:nvSpPr>
          <p:cNvPr id="3" name="Content Placeholder 2">
            <a:extLst>
              <a:ext uri="{FF2B5EF4-FFF2-40B4-BE49-F238E27FC236}">
                <a16:creationId xmlns:a16="http://schemas.microsoft.com/office/drawing/2014/main" id="{6B34234A-6C27-1BBE-CC33-210BF264F335}"/>
              </a:ext>
            </a:extLst>
          </p:cNvPr>
          <p:cNvSpPr>
            <a:spLocks noGrp="1"/>
          </p:cNvSpPr>
          <p:nvPr>
            <p:ph idx="1"/>
          </p:nvPr>
        </p:nvSpPr>
        <p:spPr/>
        <p:txBody>
          <a:bodyPr/>
          <a:lstStyle/>
          <a:p>
            <a:r>
              <a:rPr lang="en-US" dirty="0"/>
              <a:t>Test case:  Semester based institution, disburses aid in August and January</a:t>
            </a:r>
          </a:p>
          <a:p>
            <a:r>
              <a:rPr lang="en-US" dirty="0"/>
              <a:t>Initial package:</a:t>
            </a:r>
          </a:p>
          <a:p>
            <a:pPr lvl="1"/>
            <a:r>
              <a:rPr lang="en-US" dirty="0"/>
              <a:t>COA - $20,000</a:t>
            </a:r>
          </a:p>
          <a:p>
            <a:pPr lvl="1"/>
            <a:r>
              <a:rPr lang="en-US" dirty="0"/>
              <a:t>Non-federal aid - $19,000</a:t>
            </a:r>
          </a:p>
          <a:p>
            <a:pPr lvl="1"/>
            <a:r>
              <a:rPr lang="en-US" dirty="0"/>
              <a:t>Pell Grant - $5,000</a:t>
            </a:r>
          </a:p>
          <a:p>
            <a:r>
              <a:rPr lang="en-US" dirty="0"/>
              <a:t>Notified of $2,000 outside scholarship in April</a:t>
            </a:r>
          </a:p>
          <a:p>
            <a:r>
              <a:rPr lang="en-US" dirty="0"/>
              <a:t>Can student keep Pell?</a:t>
            </a:r>
          </a:p>
          <a:p>
            <a:r>
              <a:rPr lang="en-US" dirty="0"/>
              <a:t>Yes!</a:t>
            </a:r>
          </a:p>
          <a:p>
            <a:endParaRPr lang="en-US" dirty="0"/>
          </a:p>
          <a:p>
            <a:pPr lvl="1"/>
            <a:endParaRPr lang="en-US" dirty="0"/>
          </a:p>
        </p:txBody>
      </p:sp>
      <p:sp>
        <p:nvSpPr>
          <p:cNvPr id="5" name="Footer Placeholder 4">
            <a:extLst>
              <a:ext uri="{FF2B5EF4-FFF2-40B4-BE49-F238E27FC236}">
                <a16:creationId xmlns:a16="http://schemas.microsoft.com/office/drawing/2014/main" id="{F8A21939-B3B0-0678-7585-B06BE8571996}"/>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FD64ACC9-B162-6486-D6BE-D2DC9D8E1CA0}"/>
              </a:ext>
            </a:extLst>
          </p:cNvPr>
          <p:cNvSpPr>
            <a:spLocks noGrp="1"/>
          </p:cNvSpPr>
          <p:nvPr>
            <p:ph type="sldNum" sz="quarter" idx="12"/>
          </p:nvPr>
        </p:nvSpPr>
        <p:spPr/>
        <p:txBody>
          <a:bodyPr/>
          <a:lstStyle/>
          <a:p>
            <a:pPr>
              <a:defRPr/>
            </a:pPr>
            <a:fld id="{39FE050F-16FD-4253-B0A2-B2A85814118A}" type="slidenum">
              <a:rPr lang="en-US" smtClean="0"/>
              <a:pPr>
                <a:defRPr/>
              </a:pPr>
              <a:t>53</a:t>
            </a:fld>
            <a:endParaRPr lang="en-US"/>
          </a:p>
        </p:txBody>
      </p:sp>
    </p:spTree>
    <p:extLst>
      <p:ext uri="{BB962C8B-B14F-4D97-AF65-F5344CB8AC3E}">
        <p14:creationId xmlns:p14="http://schemas.microsoft.com/office/powerpoint/2010/main" val="207658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19522-8BC9-7FB0-07ED-A5697BCC01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B338B7-165B-A6DC-D60C-2C3239BFD995}"/>
              </a:ext>
            </a:extLst>
          </p:cNvPr>
          <p:cNvSpPr>
            <a:spLocks noGrp="1"/>
          </p:cNvSpPr>
          <p:nvPr>
            <p:ph type="title"/>
          </p:nvPr>
        </p:nvSpPr>
        <p:spPr/>
        <p:txBody>
          <a:bodyPr/>
          <a:lstStyle/>
          <a:p>
            <a:r>
              <a:rPr lang="en-US" dirty="0"/>
              <a:t>Program Accountability</a:t>
            </a:r>
          </a:p>
        </p:txBody>
      </p:sp>
      <p:sp>
        <p:nvSpPr>
          <p:cNvPr id="3" name="Content Placeholder 2">
            <a:extLst>
              <a:ext uri="{FF2B5EF4-FFF2-40B4-BE49-F238E27FC236}">
                <a16:creationId xmlns:a16="http://schemas.microsoft.com/office/drawing/2014/main" id="{13E089C1-3692-5A5C-EB57-45BE79C06BF8}"/>
              </a:ext>
            </a:extLst>
          </p:cNvPr>
          <p:cNvSpPr>
            <a:spLocks noGrp="1"/>
          </p:cNvSpPr>
          <p:nvPr>
            <p:ph idx="1"/>
          </p:nvPr>
        </p:nvSpPr>
        <p:spPr/>
        <p:txBody>
          <a:bodyPr>
            <a:normAutofit/>
          </a:bodyPr>
          <a:lstStyle/>
          <a:p>
            <a:pPr lvl="1"/>
            <a:r>
              <a:rPr lang="en-US" dirty="0"/>
              <a:t>Median Earnings</a:t>
            </a:r>
          </a:p>
          <a:p>
            <a:pPr lvl="2"/>
            <a:r>
              <a:rPr lang="en-US" dirty="0"/>
              <a:t>Lowest of the median earnings of working adults</a:t>
            </a:r>
          </a:p>
          <a:p>
            <a:pPr lvl="3"/>
            <a:r>
              <a:rPr lang="en-US" dirty="0"/>
              <a:t>In the institution’s state</a:t>
            </a:r>
          </a:p>
          <a:p>
            <a:pPr lvl="3"/>
            <a:r>
              <a:rPr lang="en-US" dirty="0"/>
              <a:t>In same field of study under two- or four-digit CIP in the institution’s state</a:t>
            </a:r>
          </a:p>
          <a:p>
            <a:pPr lvl="3"/>
            <a:r>
              <a:rPr lang="en-US" dirty="0"/>
              <a:t>In same field of study under two- or four-digit CIP in the nation, or</a:t>
            </a:r>
          </a:p>
          <a:p>
            <a:pPr lvl="2"/>
            <a:r>
              <a:rPr lang="en-US" dirty="0"/>
              <a:t>If fewer than 50% of student enrolled in institution reside in the institution’s state, lowest of median earning of working adults</a:t>
            </a:r>
          </a:p>
          <a:p>
            <a:pPr lvl="3"/>
            <a:r>
              <a:rPr lang="en-US" dirty="0"/>
              <a:t>Nationally</a:t>
            </a:r>
          </a:p>
          <a:p>
            <a:pPr lvl="3"/>
            <a:r>
              <a:rPr lang="en-US" dirty="0"/>
              <a:t>In same field of study under two- or four-digit CIP in the nation</a:t>
            </a:r>
          </a:p>
        </p:txBody>
      </p:sp>
      <p:sp>
        <p:nvSpPr>
          <p:cNvPr id="5" name="Footer Placeholder 4">
            <a:extLst>
              <a:ext uri="{FF2B5EF4-FFF2-40B4-BE49-F238E27FC236}">
                <a16:creationId xmlns:a16="http://schemas.microsoft.com/office/drawing/2014/main" id="{D67D01B4-EDB1-F0EE-F6EA-19E7DE6935A8}"/>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0BF334A8-F6B4-D562-E206-ECC309972748}"/>
              </a:ext>
            </a:extLst>
          </p:cNvPr>
          <p:cNvSpPr>
            <a:spLocks noGrp="1"/>
          </p:cNvSpPr>
          <p:nvPr>
            <p:ph type="sldNum" sz="quarter" idx="12"/>
          </p:nvPr>
        </p:nvSpPr>
        <p:spPr/>
        <p:txBody>
          <a:bodyPr/>
          <a:lstStyle/>
          <a:p>
            <a:pPr>
              <a:defRPr/>
            </a:pPr>
            <a:fld id="{39FE050F-16FD-4253-B0A2-B2A85814118A}" type="slidenum">
              <a:rPr lang="en-US" smtClean="0"/>
              <a:pPr>
                <a:defRPr/>
              </a:pPr>
              <a:t>6</a:t>
            </a:fld>
            <a:endParaRPr lang="en-US"/>
          </a:p>
        </p:txBody>
      </p:sp>
    </p:spTree>
    <p:extLst>
      <p:ext uri="{BB962C8B-B14F-4D97-AF65-F5344CB8AC3E}">
        <p14:creationId xmlns:p14="http://schemas.microsoft.com/office/powerpoint/2010/main" val="1408435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4995F-0B29-2766-CF62-4D6E3B8685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52718E-BF25-A021-1C6D-BB410730A104}"/>
              </a:ext>
            </a:extLst>
          </p:cNvPr>
          <p:cNvSpPr>
            <a:spLocks noGrp="1"/>
          </p:cNvSpPr>
          <p:nvPr>
            <p:ph type="title"/>
          </p:nvPr>
        </p:nvSpPr>
        <p:spPr/>
        <p:txBody>
          <a:bodyPr/>
          <a:lstStyle/>
          <a:p>
            <a:r>
              <a:rPr lang="en-US" dirty="0"/>
              <a:t>Program Accountability</a:t>
            </a:r>
          </a:p>
        </p:txBody>
      </p:sp>
      <p:sp>
        <p:nvSpPr>
          <p:cNvPr id="3" name="Content Placeholder 2">
            <a:extLst>
              <a:ext uri="{FF2B5EF4-FFF2-40B4-BE49-F238E27FC236}">
                <a16:creationId xmlns:a16="http://schemas.microsoft.com/office/drawing/2014/main" id="{F59BAAA8-3B62-5F25-B91F-372371509E2F}"/>
              </a:ext>
            </a:extLst>
          </p:cNvPr>
          <p:cNvSpPr>
            <a:spLocks noGrp="1"/>
          </p:cNvSpPr>
          <p:nvPr>
            <p:ph idx="1"/>
          </p:nvPr>
        </p:nvSpPr>
        <p:spPr/>
        <p:txBody>
          <a:bodyPr>
            <a:normAutofit/>
          </a:bodyPr>
          <a:lstStyle/>
          <a:p>
            <a:pPr lvl="1"/>
            <a:r>
              <a:rPr lang="en-US" dirty="0"/>
              <a:t>A program passes the earnings premium measure if median annual earning of the students who complete program equal or exceed earnings threshold</a:t>
            </a:r>
          </a:p>
          <a:p>
            <a:pPr lvl="1"/>
            <a:r>
              <a:rPr lang="en-US" dirty="0"/>
              <a:t>A program fails the earnings premium measure if median annual earning of the students who complete program are </a:t>
            </a:r>
            <a:r>
              <a:rPr lang="en-US"/>
              <a:t>less than earnings </a:t>
            </a:r>
            <a:r>
              <a:rPr lang="en-US" dirty="0"/>
              <a:t>threshold</a:t>
            </a:r>
          </a:p>
          <a:p>
            <a:pPr lvl="1"/>
            <a:endParaRPr lang="en-US" dirty="0"/>
          </a:p>
        </p:txBody>
      </p:sp>
      <p:sp>
        <p:nvSpPr>
          <p:cNvPr id="5" name="Footer Placeholder 4">
            <a:extLst>
              <a:ext uri="{FF2B5EF4-FFF2-40B4-BE49-F238E27FC236}">
                <a16:creationId xmlns:a16="http://schemas.microsoft.com/office/drawing/2014/main" id="{C60F1798-CBF6-D1D3-43D7-52BE02F46180}"/>
              </a:ext>
            </a:extLst>
          </p:cNvPr>
          <p:cNvSpPr>
            <a:spLocks noGrp="1"/>
          </p:cNvSpPr>
          <p:nvPr>
            <p:ph type="ftr" sz="quarter" idx="11"/>
          </p:nvPr>
        </p:nvSpPr>
        <p:spPr/>
        <p:txBody>
          <a:bodyPr/>
          <a:lstStyle/>
          <a:p>
            <a:pPr>
              <a:defRPr/>
            </a:pPr>
            <a:r>
              <a:rPr lang="en-US"/>
              <a:t>Coordinating Commission for Postsecondary Education</a:t>
            </a:r>
            <a:endParaRPr lang="en-US" dirty="0"/>
          </a:p>
        </p:txBody>
      </p:sp>
      <p:sp>
        <p:nvSpPr>
          <p:cNvPr id="6" name="Slide Number Placeholder 5">
            <a:extLst>
              <a:ext uri="{FF2B5EF4-FFF2-40B4-BE49-F238E27FC236}">
                <a16:creationId xmlns:a16="http://schemas.microsoft.com/office/drawing/2014/main" id="{5A3E8686-A09C-998C-CFFB-C865398C57DE}"/>
              </a:ext>
            </a:extLst>
          </p:cNvPr>
          <p:cNvSpPr>
            <a:spLocks noGrp="1"/>
          </p:cNvSpPr>
          <p:nvPr>
            <p:ph type="sldNum" sz="quarter" idx="12"/>
          </p:nvPr>
        </p:nvSpPr>
        <p:spPr/>
        <p:txBody>
          <a:bodyPr/>
          <a:lstStyle/>
          <a:p>
            <a:pPr>
              <a:defRPr/>
            </a:pPr>
            <a:fld id="{39FE050F-16FD-4253-B0A2-B2A85814118A}" type="slidenum">
              <a:rPr lang="en-US" smtClean="0"/>
              <a:pPr>
                <a:defRPr/>
              </a:pPr>
              <a:t>7</a:t>
            </a:fld>
            <a:endParaRPr lang="en-US"/>
          </a:p>
        </p:txBody>
      </p:sp>
    </p:spTree>
    <p:extLst>
      <p:ext uri="{BB962C8B-B14F-4D97-AF65-F5344CB8AC3E}">
        <p14:creationId xmlns:p14="http://schemas.microsoft.com/office/powerpoint/2010/main" val="1465551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15137" y="228600"/>
            <a:ext cx="7209663" cy="689474"/>
          </a:xfrm>
          <a:prstGeom prst="rect">
            <a:avLst/>
          </a:prstGeom>
        </p:spPr>
        <p:txBody>
          <a:bodyPr vert="horz" wrap="square" lIns="0" tIns="271326" rIns="0" bIns="0" rtlCol="0" anchor="t">
            <a:spAutoFit/>
          </a:bodyPr>
          <a:lstStyle/>
          <a:p>
            <a:pPr marL="287179">
              <a:spcBef>
                <a:spcPts val="75"/>
              </a:spcBef>
            </a:pPr>
            <a:r>
              <a:rPr sz="2700" dirty="0"/>
              <a:t>Example</a:t>
            </a:r>
            <a:r>
              <a:rPr sz="2700" spc="-30" dirty="0"/>
              <a:t> </a:t>
            </a:r>
            <a:r>
              <a:rPr sz="2700" dirty="0"/>
              <a:t>#1:</a:t>
            </a:r>
            <a:r>
              <a:rPr sz="2700" spc="-41" dirty="0"/>
              <a:t> </a:t>
            </a:r>
            <a:r>
              <a:rPr sz="2700" dirty="0"/>
              <a:t>Undergraduate</a:t>
            </a:r>
            <a:r>
              <a:rPr sz="2700" spc="-30" dirty="0"/>
              <a:t> </a:t>
            </a:r>
            <a:r>
              <a:rPr sz="2700" dirty="0"/>
              <a:t>Degree</a:t>
            </a:r>
            <a:r>
              <a:rPr sz="2700" spc="-38" dirty="0"/>
              <a:t> </a:t>
            </a:r>
            <a:r>
              <a:rPr sz="2700" spc="-8" dirty="0"/>
              <a:t>Program</a:t>
            </a:r>
            <a:endParaRPr sz="2700" dirty="0"/>
          </a:p>
        </p:txBody>
      </p:sp>
      <p:sp>
        <p:nvSpPr>
          <p:cNvPr id="3" name="object 3"/>
          <p:cNvSpPr txBox="1"/>
          <p:nvPr/>
        </p:nvSpPr>
        <p:spPr>
          <a:xfrm>
            <a:off x="739521" y="1776341"/>
            <a:ext cx="6400800" cy="995946"/>
          </a:xfrm>
          <a:prstGeom prst="rect">
            <a:avLst/>
          </a:prstGeom>
        </p:spPr>
        <p:txBody>
          <a:bodyPr vert="horz" wrap="square" lIns="0" tIns="87154" rIns="0" bIns="0" rtlCol="0">
            <a:spAutoFit/>
          </a:bodyPr>
          <a:lstStyle/>
          <a:p>
            <a:pPr marL="180499" indent="-170974">
              <a:spcBef>
                <a:spcPts val="686"/>
              </a:spcBef>
              <a:buClr>
                <a:srgbClr val="002E3C"/>
              </a:buClr>
              <a:buChar char="•"/>
              <a:tabLst>
                <a:tab pos="180499" algn="l"/>
              </a:tabLst>
            </a:pPr>
            <a:r>
              <a:rPr sz="1350" dirty="0">
                <a:solidFill>
                  <a:srgbClr val="393939"/>
                </a:solidFill>
                <a:latin typeface="Arial"/>
                <a:cs typeface="Arial"/>
              </a:rPr>
              <a:t>This</a:t>
            </a:r>
            <a:r>
              <a:rPr sz="1350" spc="-26" dirty="0">
                <a:solidFill>
                  <a:srgbClr val="393939"/>
                </a:solidFill>
                <a:latin typeface="Arial"/>
                <a:cs typeface="Arial"/>
              </a:rPr>
              <a:t> </a:t>
            </a:r>
            <a:r>
              <a:rPr sz="1350" dirty="0">
                <a:solidFill>
                  <a:srgbClr val="393939"/>
                </a:solidFill>
                <a:latin typeface="Arial"/>
                <a:cs typeface="Arial"/>
              </a:rPr>
              <a:t>is</a:t>
            </a:r>
            <a:r>
              <a:rPr sz="1350" spc="-19" dirty="0">
                <a:solidFill>
                  <a:srgbClr val="393939"/>
                </a:solidFill>
                <a:latin typeface="Arial"/>
                <a:cs typeface="Arial"/>
              </a:rPr>
              <a:t> </a:t>
            </a:r>
            <a:r>
              <a:rPr sz="1350" dirty="0">
                <a:solidFill>
                  <a:srgbClr val="393939"/>
                </a:solidFill>
                <a:latin typeface="Arial"/>
                <a:cs typeface="Arial"/>
              </a:rPr>
              <a:t>an</a:t>
            </a:r>
            <a:r>
              <a:rPr sz="1350" spc="-15" dirty="0">
                <a:solidFill>
                  <a:srgbClr val="393939"/>
                </a:solidFill>
                <a:latin typeface="Arial"/>
                <a:cs typeface="Arial"/>
              </a:rPr>
              <a:t> </a:t>
            </a:r>
            <a:r>
              <a:rPr sz="1350" dirty="0">
                <a:solidFill>
                  <a:srgbClr val="393939"/>
                </a:solidFill>
                <a:latin typeface="Arial"/>
                <a:cs typeface="Arial"/>
              </a:rPr>
              <a:t>associate</a:t>
            </a:r>
            <a:r>
              <a:rPr sz="1350" spc="-11" dirty="0">
                <a:solidFill>
                  <a:srgbClr val="393939"/>
                </a:solidFill>
                <a:latin typeface="Arial"/>
                <a:cs typeface="Arial"/>
              </a:rPr>
              <a:t> </a:t>
            </a:r>
            <a:r>
              <a:rPr sz="1350" dirty="0">
                <a:solidFill>
                  <a:srgbClr val="393939"/>
                </a:solidFill>
                <a:latin typeface="Arial"/>
                <a:cs typeface="Arial"/>
              </a:rPr>
              <a:t>degree</a:t>
            </a:r>
            <a:r>
              <a:rPr sz="1350" spc="-4" dirty="0">
                <a:solidFill>
                  <a:srgbClr val="393939"/>
                </a:solidFill>
                <a:latin typeface="Arial"/>
                <a:cs typeface="Arial"/>
              </a:rPr>
              <a:t> </a:t>
            </a:r>
            <a:r>
              <a:rPr sz="1350" dirty="0">
                <a:solidFill>
                  <a:srgbClr val="393939"/>
                </a:solidFill>
                <a:latin typeface="Arial"/>
                <a:cs typeface="Arial"/>
              </a:rPr>
              <a:t>program</a:t>
            </a:r>
            <a:r>
              <a:rPr sz="1350" spc="-4" dirty="0">
                <a:solidFill>
                  <a:srgbClr val="393939"/>
                </a:solidFill>
                <a:latin typeface="Arial"/>
                <a:cs typeface="Arial"/>
              </a:rPr>
              <a:t> </a:t>
            </a:r>
            <a:r>
              <a:rPr sz="1350" dirty="0">
                <a:solidFill>
                  <a:srgbClr val="393939"/>
                </a:solidFill>
                <a:latin typeface="Arial"/>
                <a:cs typeface="Arial"/>
              </a:rPr>
              <a:t>at</a:t>
            </a:r>
            <a:r>
              <a:rPr sz="1350" spc="-26" dirty="0">
                <a:solidFill>
                  <a:srgbClr val="393939"/>
                </a:solidFill>
                <a:latin typeface="Arial"/>
                <a:cs typeface="Arial"/>
              </a:rPr>
              <a:t> </a:t>
            </a:r>
            <a:r>
              <a:rPr sz="1350" dirty="0">
                <a:solidFill>
                  <a:srgbClr val="393939"/>
                </a:solidFill>
                <a:latin typeface="Arial"/>
                <a:cs typeface="Arial"/>
              </a:rPr>
              <a:t>a</a:t>
            </a:r>
            <a:r>
              <a:rPr sz="1350" spc="-23" dirty="0">
                <a:solidFill>
                  <a:srgbClr val="393939"/>
                </a:solidFill>
                <a:latin typeface="Arial"/>
                <a:cs typeface="Arial"/>
              </a:rPr>
              <a:t> </a:t>
            </a:r>
            <a:r>
              <a:rPr sz="1350" dirty="0">
                <a:solidFill>
                  <a:srgbClr val="393939"/>
                </a:solidFill>
                <a:latin typeface="Arial"/>
                <a:cs typeface="Arial"/>
              </a:rPr>
              <a:t>college</a:t>
            </a:r>
            <a:r>
              <a:rPr sz="1350" spc="4" dirty="0">
                <a:solidFill>
                  <a:srgbClr val="393939"/>
                </a:solidFill>
                <a:latin typeface="Arial"/>
                <a:cs typeface="Arial"/>
              </a:rPr>
              <a:t> </a:t>
            </a:r>
            <a:r>
              <a:rPr sz="1350" dirty="0">
                <a:solidFill>
                  <a:srgbClr val="393939"/>
                </a:solidFill>
                <a:latin typeface="Arial"/>
                <a:cs typeface="Arial"/>
              </a:rPr>
              <a:t>in</a:t>
            </a:r>
            <a:r>
              <a:rPr sz="1350" spc="-23" dirty="0">
                <a:solidFill>
                  <a:srgbClr val="393939"/>
                </a:solidFill>
                <a:latin typeface="Arial"/>
                <a:cs typeface="Arial"/>
              </a:rPr>
              <a:t> </a:t>
            </a:r>
            <a:r>
              <a:rPr sz="1350" dirty="0">
                <a:solidFill>
                  <a:srgbClr val="393939"/>
                </a:solidFill>
                <a:latin typeface="Arial"/>
                <a:cs typeface="Arial"/>
              </a:rPr>
              <a:t>CA,</a:t>
            </a:r>
            <a:r>
              <a:rPr sz="1350" spc="-15" dirty="0">
                <a:solidFill>
                  <a:srgbClr val="393939"/>
                </a:solidFill>
                <a:latin typeface="Arial"/>
                <a:cs typeface="Arial"/>
              </a:rPr>
              <a:t> </a:t>
            </a:r>
            <a:r>
              <a:rPr sz="1350" dirty="0">
                <a:solidFill>
                  <a:srgbClr val="393939"/>
                </a:solidFill>
                <a:latin typeface="Arial"/>
                <a:cs typeface="Arial"/>
              </a:rPr>
              <a:t>which</a:t>
            </a:r>
            <a:r>
              <a:rPr sz="1350" spc="15" dirty="0">
                <a:solidFill>
                  <a:srgbClr val="393939"/>
                </a:solidFill>
                <a:latin typeface="Arial"/>
                <a:cs typeface="Arial"/>
              </a:rPr>
              <a:t> </a:t>
            </a:r>
            <a:r>
              <a:rPr sz="1350" dirty="0">
                <a:solidFill>
                  <a:srgbClr val="393939"/>
                </a:solidFill>
                <a:latin typeface="Arial"/>
                <a:cs typeface="Arial"/>
              </a:rPr>
              <a:t>enrolls</a:t>
            </a:r>
            <a:r>
              <a:rPr sz="1350" spc="-4" dirty="0">
                <a:solidFill>
                  <a:srgbClr val="393939"/>
                </a:solidFill>
                <a:latin typeface="Arial"/>
                <a:cs typeface="Arial"/>
              </a:rPr>
              <a:t> </a:t>
            </a:r>
            <a:r>
              <a:rPr sz="1350" dirty="0">
                <a:solidFill>
                  <a:srgbClr val="393939"/>
                </a:solidFill>
                <a:latin typeface="Arial"/>
                <a:cs typeface="Arial"/>
              </a:rPr>
              <a:t>most</a:t>
            </a:r>
            <a:r>
              <a:rPr sz="1350" spc="-15" dirty="0">
                <a:solidFill>
                  <a:srgbClr val="393939"/>
                </a:solidFill>
                <a:latin typeface="Arial"/>
                <a:cs typeface="Arial"/>
              </a:rPr>
              <a:t> </a:t>
            </a:r>
            <a:r>
              <a:rPr sz="1350" dirty="0">
                <a:solidFill>
                  <a:srgbClr val="393939"/>
                </a:solidFill>
                <a:latin typeface="Arial"/>
                <a:cs typeface="Arial"/>
              </a:rPr>
              <a:t>students</a:t>
            </a:r>
            <a:r>
              <a:rPr sz="1350" spc="-19" dirty="0">
                <a:solidFill>
                  <a:srgbClr val="393939"/>
                </a:solidFill>
                <a:latin typeface="Arial"/>
                <a:cs typeface="Arial"/>
              </a:rPr>
              <a:t> </a:t>
            </a:r>
            <a:r>
              <a:rPr sz="1350" dirty="0">
                <a:solidFill>
                  <a:srgbClr val="393939"/>
                </a:solidFill>
                <a:latin typeface="Arial"/>
                <a:cs typeface="Arial"/>
              </a:rPr>
              <a:t>from</a:t>
            </a:r>
            <a:r>
              <a:rPr sz="1350" spc="-15" dirty="0">
                <a:solidFill>
                  <a:srgbClr val="393939"/>
                </a:solidFill>
                <a:latin typeface="Arial"/>
                <a:cs typeface="Arial"/>
              </a:rPr>
              <a:t> </a:t>
            </a:r>
            <a:r>
              <a:rPr sz="1350" spc="-8" dirty="0">
                <a:solidFill>
                  <a:srgbClr val="393939"/>
                </a:solidFill>
                <a:latin typeface="Arial"/>
                <a:cs typeface="Arial"/>
              </a:rPr>
              <a:t>in-state.</a:t>
            </a:r>
            <a:endParaRPr sz="1350" dirty="0">
              <a:latin typeface="Arial"/>
              <a:cs typeface="Arial"/>
            </a:endParaRPr>
          </a:p>
          <a:p>
            <a:pPr marL="180499" indent="-170974">
              <a:spcBef>
                <a:spcPts val="611"/>
              </a:spcBef>
              <a:buClr>
                <a:srgbClr val="002E3C"/>
              </a:buClr>
              <a:buChar char="•"/>
              <a:tabLst>
                <a:tab pos="180499" algn="l"/>
              </a:tabLst>
            </a:pPr>
            <a:r>
              <a:rPr sz="1350" dirty="0">
                <a:solidFill>
                  <a:srgbClr val="393939"/>
                </a:solidFill>
                <a:latin typeface="Arial"/>
                <a:cs typeface="Arial"/>
              </a:rPr>
              <a:t>Since</a:t>
            </a:r>
            <a:r>
              <a:rPr sz="1350" spc="203" dirty="0">
                <a:solidFill>
                  <a:srgbClr val="393939"/>
                </a:solidFill>
                <a:latin typeface="Arial"/>
                <a:cs typeface="Arial"/>
              </a:rPr>
              <a:t> </a:t>
            </a:r>
            <a:r>
              <a:rPr sz="1350" dirty="0">
                <a:solidFill>
                  <a:srgbClr val="393939"/>
                </a:solidFill>
                <a:latin typeface="Arial"/>
                <a:cs typeface="Arial"/>
              </a:rPr>
              <a:t>the</a:t>
            </a:r>
            <a:r>
              <a:rPr sz="1350" spc="217" dirty="0">
                <a:solidFill>
                  <a:srgbClr val="393939"/>
                </a:solidFill>
                <a:latin typeface="Arial"/>
                <a:cs typeface="Arial"/>
              </a:rPr>
              <a:t> </a:t>
            </a:r>
            <a:r>
              <a:rPr sz="1350" dirty="0">
                <a:solidFill>
                  <a:srgbClr val="393939"/>
                </a:solidFill>
                <a:latin typeface="Arial"/>
                <a:cs typeface="Arial"/>
              </a:rPr>
              <a:t>program’s</a:t>
            </a:r>
            <a:r>
              <a:rPr sz="1350" spc="210" dirty="0">
                <a:solidFill>
                  <a:srgbClr val="393939"/>
                </a:solidFill>
                <a:latin typeface="Arial"/>
                <a:cs typeface="Arial"/>
              </a:rPr>
              <a:t> </a:t>
            </a:r>
            <a:r>
              <a:rPr sz="1350" dirty="0">
                <a:solidFill>
                  <a:srgbClr val="393939"/>
                </a:solidFill>
                <a:latin typeface="Arial"/>
                <a:cs typeface="Arial"/>
              </a:rPr>
              <a:t>earnings</a:t>
            </a:r>
            <a:r>
              <a:rPr sz="1350" spc="221" dirty="0">
                <a:solidFill>
                  <a:srgbClr val="393939"/>
                </a:solidFill>
                <a:latin typeface="Arial"/>
                <a:cs typeface="Arial"/>
              </a:rPr>
              <a:t> </a:t>
            </a:r>
            <a:r>
              <a:rPr sz="1350" dirty="0">
                <a:solidFill>
                  <a:srgbClr val="393939"/>
                </a:solidFill>
                <a:latin typeface="Arial"/>
                <a:cs typeface="Arial"/>
              </a:rPr>
              <a:t>(</a:t>
            </a:r>
            <a:r>
              <a:rPr sz="1350" b="1" dirty="0">
                <a:solidFill>
                  <a:srgbClr val="393939"/>
                </a:solidFill>
                <a:latin typeface="Arial"/>
                <a:cs typeface="Arial"/>
              </a:rPr>
              <a:t>$53,872</a:t>
            </a:r>
            <a:r>
              <a:rPr sz="1350" dirty="0">
                <a:solidFill>
                  <a:srgbClr val="393939"/>
                </a:solidFill>
                <a:latin typeface="Arial"/>
                <a:cs typeface="Arial"/>
              </a:rPr>
              <a:t>)</a:t>
            </a:r>
            <a:r>
              <a:rPr sz="1350" spc="210" dirty="0">
                <a:solidFill>
                  <a:srgbClr val="393939"/>
                </a:solidFill>
                <a:latin typeface="Arial"/>
                <a:cs typeface="Arial"/>
              </a:rPr>
              <a:t> </a:t>
            </a:r>
            <a:r>
              <a:rPr sz="1350" dirty="0">
                <a:solidFill>
                  <a:srgbClr val="393939"/>
                </a:solidFill>
                <a:latin typeface="Arial"/>
                <a:cs typeface="Arial"/>
              </a:rPr>
              <a:t>exceed</a:t>
            </a:r>
            <a:r>
              <a:rPr sz="1350" spc="210" dirty="0">
                <a:solidFill>
                  <a:srgbClr val="393939"/>
                </a:solidFill>
                <a:latin typeface="Arial"/>
                <a:cs typeface="Arial"/>
              </a:rPr>
              <a:t> </a:t>
            </a:r>
            <a:r>
              <a:rPr sz="1350" dirty="0">
                <a:solidFill>
                  <a:srgbClr val="393939"/>
                </a:solidFill>
                <a:latin typeface="Arial"/>
                <a:cs typeface="Arial"/>
              </a:rPr>
              <a:t>the</a:t>
            </a:r>
            <a:r>
              <a:rPr sz="1350" spc="217" dirty="0">
                <a:solidFill>
                  <a:srgbClr val="393939"/>
                </a:solidFill>
                <a:latin typeface="Arial"/>
                <a:cs typeface="Arial"/>
              </a:rPr>
              <a:t> </a:t>
            </a:r>
            <a:r>
              <a:rPr sz="1350" dirty="0">
                <a:solidFill>
                  <a:srgbClr val="393939"/>
                </a:solidFill>
                <a:latin typeface="Arial"/>
                <a:cs typeface="Arial"/>
              </a:rPr>
              <a:t>earnings</a:t>
            </a:r>
            <a:r>
              <a:rPr sz="1350" spc="210" dirty="0">
                <a:solidFill>
                  <a:srgbClr val="393939"/>
                </a:solidFill>
                <a:latin typeface="Arial"/>
                <a:cs typeface="Arial"/>
              </a:rPr>
              <a:t> </a:t>
            </a:r>
            <a:r>
              <a:rPr sz="1350" dirty="0">
                <a:solidFill>
                  <a:srgbClr val="393939"/>
                </a:solidFill>
                <a:latin typeface="Arial"/>
                <a:cs typeface="Arial"/>
              </a:rPr>
              <a:t>benchmark</a:t>
            </a:r>
            <a:r>
              <a:rPr sz="1350" spc="221" dirty="0">
                <a:solidFill>
                  <a:srgbClr val="393939"/>
                </a:solidFill>
                <a:latin typeface="Arial"/>
                <a:cs typeface="Arial"/>
              </a:rPr>
              <a:t> </a:t>
            </a:r>
            <a:r>
              <a:rPr sz="1350" dirty="0">
                <a:solidFill>
                  <a:srgbClr val="393939"/>
                </a:solidFill>
                <a:latin typeface="Arial"/>
                <a:cs typeface="Arial"/>
              </a:rPr>
              <a:t>(</a:t>
            </a:r>
            <a:r>
              <a:rPr sz="1350" b="1" dirty="0">
                <a:solidFill>
                  <a:srgbClr val="393939"/>
                </a:solidFill>
                <a:latin typeface="Arial"/>
                <a:cs typeface="Arial"/>
              </a:rPr>
              <a:t>$36,082</a:t>
            </a:r>
            <a:r>
              <a:rPr sz="1350" dirty="0">
                <a:solidFill>
                  <a:srgbClr val="393939"/>
                </a:solidFill>
                <a:latin typeface="Arial"/>
                <a:cs typeface="Arial"/>
              </a:rPr>
              <a:t>),</a:t>
            </a:r>
            <a:r>
              <a:rPr sz="1350" spc="214" dirty="0">
                <a:solidFill>
                  <a:srgbClr val="393939"/>
                </a:solidFill>
                <a:latin typeface="Arial"/>
                <a:cs typeface="Arial"/>
              </a:rPr>
              <a:t> </a:t>
            </a:r>
            <a:r>
              <a:rPr sz="1350" dirty="0">
                <a:solidFill>
                  <a:srgbClr val="393939"/>
                </a:solidFill>
                <a:latin typeface="Arial"/>
                <a:cs typeface="Arial"/>
              </a:rPr>
              <a:t>this</a:t>
            </a:r>
            <a:r>
              <a:rPr sz="1350" spc="214" dirty="0">
                <a:solidFill>
                  <a:srgbClr val="393939"/>
                </a:solidFill>
                <a:latin typeface="Arial"/>
                <a:cs typeface="Arial"/>
              </a:rPr>
              <a:t> </a:t>
            </a:r>
            <a:r>
              <a:rPr sz="1350" spc="-8" dirty="0">
                <a:solidFill>
                  <a:srgbClr val="393939"/>
                </a:solidFill>
                <a:latin typeface="Arial"/>
                <a:cs typeface="Arial"/>
              </a:rPr>
              <a:t>program</a:t>
            </a:r>
            <a:r>
              <a:rPr lang="en-US" sz="1350" spc="-8" dirty="0">
                <a:solidFill>
                  <a:srgbClr val="393939"/>
                </a:solidFill>
                <a:latin typeface="Arial"/>
                <a:cs typeface="Arial"/>
              </a:rPr>
              <a:t> </a:t>
            </a:r>
            <a:r>
              <a:rPr sz="1350" b="1" dirty="0">
                <a:solidFill>
                  <a:srgbClr val="00AF50"/>
                </a:solidFill>
                <a:latin typeface="Arial"/>
                <a:cs typeface="Arial"/>
              </a:rPr>
              <a:t>passes</a:t>
            </a:r>
            <a:r>
              <a:rPr sz="1350" b="1" spc="-26" dirty="0">
                <a:solidFill>
                  <a:srgbClr val="00AF50"/>
                </a:solidFill>
                <a:latin typeface="Arial"/>
                <a:cs typeface="Arial"/>
              </a:rPr>
              <a:t> </a:t>
            </a:r>
            <a:r>
              <a:rPr sz="1350" dirty="0">
                <a:solidFill>
                  <a:srgbClr val="393939"/>
                </a:solidFill>
                <a:latin typeface="Arial"/>
                <a:cs typeface="Arial"/>
              </a:rPr>
              <a:t>the</a:t>
            </a:r>
            <a:r>
              <a:rPr sz="1350" spc="-30" dirty="0">
                <a:solidFill>
                  <a:srgbClr val="393939"/>
                </a:solidFill>
                <a:latin typeface="Arial"/>
                <a:cs typeface="Arial"/>
              </a:rPr>
              <a:t> </a:t>
            </a:r>
            <a:r>
              <a:rPr sz="1350" dirty="0">
                <a:solidFill>
                  <a:srgbClr val="393939"/>
                </a:solidFill>
                <a:latin typeface="Arial"/>
                <a:cs typeface="Arial"/>
              </a:rPr>
              <a:t>new</a:t>
            </a:r>
            <a:r>
              <a:rPr sz="1350" spc="-23" dirty="0">
                <a:solidFill>
                  <a:srgbClr val="393939"/>
                </a:solidFill>
                <a:latin typeface="Arial"/>
                <a:cs typeface="Arial"/>
              </a:rPr>
              <a:t> </a:t>
            </a:r>
            <a:r>
              <a:rPr sz="1350" dirty="0">
                <a:solidFill>
                  <a:srgbClr val="393939"/>
                </a:solidFill>
                <a:latin typeface="Arial"/>
                <a:cs typeface="Arial"/>
              </a:rPr>
              <a:t>accountability</a:t>
            </a:r>
            <a:r>
              <a:rPr sz="1350" spc="-8" dirty="0">
                <a:solidFill>
                  <a:srgbClr val="393939"/>
                </a:solidFill>
                <a:latin typeface="Arial"/>
                <a:cs typeface="Arial"/>
              </a:rPr>
              <a:t> test.</a:t>
            </a:r>
            <a:endParaRPr sz="1350" dirty="0">
              <a:latin typeface="Arial"/>
              <a:cs typeface="Arial"/>
            </a:endParaRPr>
          </a:p>
        </p:txBody>
      </p:sp>
      <p:pic>
        <p:nvPicPr>
          <p:cNvPr id="4" name="object 4"/>
          <p:cNvPicPr/>
          <p:nvPr/>
        </p:nvPicPr>
        <p:blipFill>
          <a:blip r:embed="rId2" cstate="print"/>
          <a:stretch>
            <a:fillRect/>
          </a:stretch>
        </p:blipFill>
        <p:spPr>
          <a:xfrm>
            <a:off x="287517" y="3904622"/>
            <a:ext cx="8329502" cy="685157"/>
          </a:xfrm>
          <a:prstGeom prst="rect">
            <a:avLst/>
          </a:prstGeom>
        </p:spPr>
      </p:pic>
      <p:sp>
        <p:nvSpPr>
          <p:cNvPr id="5" name="object 5"/>
          <p:cNvSpPr txBox="1">
            <a:spLocks noGrp="1"/>
          </p:cNvSpPr>
          <p:nvPr>
            <p:ph type="sldNum" sz="quarter" idx="7"/>
          </p:nvPr>
        </p:nvSpPr>
        <p:spPr>
          <a:xfrm>
            <a:off x="11212021" y="6159790"/>
            <a:ext cx="204089"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82550"/>
            <a:fld id="{81D60167-4931-47E6-BA6A-407CBD079E47}" type="slidenum">
              <a:rPr lang="en-US" spc="-50" smtClean="0"/>
              <a:pPr marL="82550"/>
              <a:t>8</a:t>
            </a:fld>
            <a:endParaRPr spc="-1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669417" y="381000"/>
            <a:ext cx="6340983" cy="689474"/>
          </a:xfrm>
          <a:prstGeom prst="rect">
            <a:avLst/>
          </a:prstGeom>
        </p:spPr>
        <p:txBody>
          <a:bodyPr vert="horz" wrap="square" lIns="0" tIns="271326" rIns="0" bIns="0" rtlCol="0" anchor="t">
            <a:spAutoFit/>
          </a:bodyPr>
          <a:lstStyle/>
          <a:p>
            <a:pPr marL="1383029">
              <a:spcBef>
                <a:spcPts val="75"/>
              </a:spcBef>
            </a:pPr>
            <a:r>
              <a:rPr sz="2700" dirty="0"/>
              <a:t>Example</a:t>
            </a:r>
            <a:r>
              <a:rPr sz="2700" spc="-15" dirty="0"/>
              <a:t> </a:t>
            </a:r>
            <a:r>
              <a:rPr sz="2700" dirty="0"/>
              <a:t>#2:</a:t>
            </a:r>
            <a:r>
              <a:rPr sz="2700" spc="-26" dirty="0"/>
              <a:t> </a:t>
            </a:r>
            <a:r>
              <a:rPr sz="2700" dirty="0"/>
              <a:t>Graduate</a:t>
            </a:r>
            <a:r>
              <a:rPr sz="2700" spc="-15" dirty="0"/>
              <a:t> </a:t>
            </a:r>
            <a:r>
              <a:rPr sz="2700" spc="-8" dirty="0"/>
              <a:t>Program</a:t>
            </a:r>
            <a:endParaRPr sz="2700" dirty="0"/>
          </a:p>
        </p:txBody>
      </p:sp>
      <p:sp>
        <p:nvSpPr>
          <p:cNvPr id="3" name="object 3"/>
          <p:cNvSpPr txBox="1"/>
          <p:nvPr/>
        </p:nvSpPr>
        <p:spPr>
          <a:xfrm>
            <a:off x="636973" y="1600200"/>
            <a:ext cx="6678228" cy="1756603"/>
          </a:xfrm>
          <a:prstGeom prst="rect">
            <a:avLst/>
          </a:prstGeom>
        </p:spPr>
        <p:txBody>
          <a:bodyPr vert="horz" wrap="square" lIns="0" tIns="87154" rIns="0" bIns="0" rtlCol="0">
            <a:spAutoFit/>
          </a:bodyPr>
          <a:lstStyle/>
          <a:p>
            <a:pPr marL="180499" indent="-170974">
              <a:spcBef>
                <a:spcPts val="686"/>
              </a:spcBef>
              <a:buClr>
                <a:srgbClr val="002E3C"/>
              </a:buClr>
              <a:buChar char="•"/>
              <a:tabLst>
                <a:tab pos="180499" algn="l"/>
              </a:tabLst>
            </a:pPr>
            <a:r>
              <a:rPr sz="1350" dirty="0">
                <a:solidFill>
                  <a:srgbClr val="393939"/>
                </a:solidFill>
                <a:latin typeface="Arial"/>
                <a:cs typeface="Arial"/>
              </a:rPr>
              <a:t>This</a:t>
            </a:r>
            <a:r>
              <a:rPr sz="1350" spc="-34" dirty="0">
                <a:solidFill>
                  <a:srgbClr val="393939"/>
                </a:solidFill>
                <a:latin typeface="Arial"/>
                <a:cs typeface="Arial"/>
              </a:rPr>
              <a:t> </a:t>
            </a:r>
            <a:r>
              <a:rPr sz="1350" dirty="0">
                <a:solidFill>
                  <a:srgbClr val="393939"/>
                </a:solidFill>
                <a:latin typeface="Arial"/>
                <a:cs typeface="Arial"/>
              </a:rPr>
              <a:t>is</a:t>
            </a:r>
            <a:r>
              <a:rPr sz="1350" spc="-15" dirty="0">
                <a:solidFill>
                  <a:srgbClr val="393939"/>
                </a:solidFill>
                <a:latin typeface="Arial"/>
                <a:cs typeface="Arial"/>
              </a:rPr>
              <a:t> </a:t>
            </a:r>
            <a:r>
              <a:rPr sz="1350" dirty="0">
                <a:solidFill>
                  <a:srgbClr val="393939"/>
                </a:solidFill>
                <a:latin typeface="Arial"/>
                <a:cs typeface="Arial"/>
              </a:rPr>
              <a:t>a</a:t>
            </a:r>
            <a:r>
              <a:rPr sz="1350" spc="-19" dirty="0">
                <a:solidFill>
                  <a:srgbClr val="393939"/>
                </a:solidFill>
                <a:latin typeface="Arial"/>
                <a:cs typeface="Arial"/>
              </a:rPr>
              <a:t> </a:t>
            </a:r>
            <a:r>
              <a:rPr sz="1350" dirty="0">
                <a:solidFill>
                  <a:srgbClr val="393939"/>
                </a:solidFill>
                <a:latin typeface="Arial"/>
                <a:cs typeface="Arial"/>
              </a:rPr>
              <a:t>master’s</a:t>
            </a:r>
            <a:r>
              <a:rPr sz="1350" spc="-15" dirty="0">
                <a:solidFill>
                  <a:srgbClr val="393939"/>
                </a:solidFill>
                <a:latin typeface="Arial"/>
                <a:cs typeface="Arial"/>
              </a:rPr>
              <a:t> </a:t>
            </a:r>
            <a:r>
              <a:rPr sz="1350" dirty="0">
                <a:solidFill>
                  <a:srgbClr val="393939"/>
                </a:solidFill>
                <a:latin typeface="Arial"/>
                <a:cs typeface="Arial"/>
              </a:rPr>
              <a:t>program</a:t>
            </a:r>
            <a:r>
              <a:rPr sz="1350" spc="-4" dirty="0">
                <a:solidFill>
                  <a:srgbClr val="393939"/>
                </a:solidFill>
                <a:latin typeface="Arial"/>
                <a:cs typeface="Arial"/>
              </a:rPr>
              <a:t> </a:t>
            </a:r>
            <a:r>
              <a:rPr sz="1350" dirty="0">
                <a:solidFill>
                  <a:srgbClr val="393939"/>
                </a:solidFill>
                <a:latin typeface="Arial"/>
                <a:cs typeface="Arial"/>
              </a:rPr>
              <a:t>at</a:t>
            </a:r>
            <a:r>
              <a:rPr sz="1350" spc="-11" dirty="0">
                <a:solidFill>
                  <a:srgbClr val="393939"/>
                </a:solidFill>
                <a:latin typeface="Arial"/>
                <a:cs typeface="Arial"/>
              </a:rPr>
              <a:t> </a:t>
            </a:r>
            <a:r>
              <a:rPr sz="1350" dirty="0">
                <a:solidFill>
                  <a:srgbClr val="393939"/>
                </a:solidFill>
                <a:latin typeface="Arial"/>
                <a:cs typeface="Arial"/>
              </a:rPr>
              <a:t>a</a:t>
            </a:r>
            <a:r>
              <a:rPr sz="1350" spc="-23" dirty="0">
                <a:solidFill>
                  <a:srgbClr val="393939"/>
                </a:solidFill>
                <a:latin typeface="Arial"/>
                <a:cs typeface="Arial"/>
              </a:rPr>
              <a:t> </a:t>
            </a:r>
            <a:r>
              <a:rPr sz="1350" dirty="0">
                <a:solidFill>
                  <a:srgbClr val="393939"/>
                </a:solidFill>
                <a:latin typeface="Arial"/>
                <a:cs typeface="Arial"/>
              </a:rPr>
              <a:t>college</a:t>
            </a:r>
            <a:r>
              <a:rPr sz="1350" spc="4" dirty="0">
                <a:solidFill>
                  <a:srgbClr val="393939"/>
                </a:solidFill>
                <a:latin typeface="Arial"/>
                <a:cs typeface="Arial"/>
              </a:rPr>
              <a:t> </a:t>
            </a:r>
            <a:r>
              <a:rPr sz="1350" dirty="0">
                <a:solidFill>
                  <a:srgbClr val="393939"/>
                </a:solidFill>
                <a:latin typeface="Arial"/>
                <a:cs typeface="Arial"/>
              </a:rPr>
              <a:t>in</a:t>
            </a:r>
            <a:r>
              <a:rPr sz="1350" spc="-19" dirty="0">
                <a:solidFill>
                  <a:srgbClr val="393939"/>
                </a:solidFill>
                <a:latin typeface="Arial"/>
                <a:cs typeface="Arial"/>
              </a:rPr>
              <a:t> </a:t>
            </a:r>
            <a:r>
              <a:rPr sz="1350" spc="-45" dirty="0">
                <a:solidFill>
                  <a:srgbClr val="393939"/>
                </a:solidFill>
                <a:latin typeface="Arial"/>
                <a:cs typeface="Arial"/>
              </a:rPr>
              <a:t>NY,</a:t>
            </a:r>
            <a:r>
              <a:rPr sz="1350" spc="-23" dirty="0">
                <a:solidFill>
                  <a:srgbClr val="393939"/>
                </a:solidFill>
                <a:latin typeface="Arial"/>
                <a:cs typeface="Arial"/>
              </a:rPr>
              <a:t> </a:t>
            </a:r>
            <a:r>
              <a:rPr sz="1350" dirty="0">
                <a:solidFill>
                  <a:srgbClr val="393939"/>
                </a:solidFill>
                <a:latin typeface="Arial"/>
                <a:cs typeface="Arial"/>
              </a:rPr>
              <a:t>which</a:t>
            </a:r>
            <a:r>
              <a:rPr sz="1350" spc="15" dirty="0">
                <a:solidFill>
                  <a:srgbClr val="393939"/>
                </a:solidFill>
                <a:latin typeface="Arial"/>
                <a:cs typeface="Arial"/>
              </a:rPr>
              <a:t> </a:t>
            </a:r>
            <a:r>
              <a:rPr sz="1350" dirty="0">
                <a:solidFill>
                  <a:srgbClr val="393939"/>
                </a:solidFill>
                <a:latin typeface="Arial"/>
                <a:cs typeface="Arial"/>
              </a:rPr>
              <a:t>enrolls</a:t>
            </a:r>
            <a:r>
              <a:rPr sz="1350" spc="4" dirty="0">
                <a:solidFill>
                  <a:srgbClr val="393939"/>
                </a:solidFill>
                <a:latin typeface="Arial"/>
                <a:cs typeface="Arial"/>
              </a:rPr>
              <a:t> </a:t>
            </a:r>
            <a:r>
              <a:rPr sz="1350" dirty="0">
                <a:solidFill>
                  <a:srgbClr val="393939"/>
                </a:solidFill>
                <a:latin typeface="Arial"/>
                <a:cs typeface="Arial"/>
              </a:rPr>
              <a:t>most</a:t>
            </a:r>
            <a:r>
              <a:rPr sz="1350" spc="-19" dirty="0">
                <a:solidFill>
                  <a:srgbClr val="393939"/>
                </a:solidFill>
                <a:latin typeface="Arial"/>
                <a:cs typeface="Arial"/>
              </a:rPr>
              <a:t> </a:t>
            </a:r>
            <a:r>
              <a:rPr sz="1350" dirty="0">
                <a:solidFill>
                  <a:srgbClr val="393939"/>
                </a:solidFill>
                <a:latin typeface="Arial"/>
                <a:cs typeface="Arial"/>
              </a:rPr>
              <a:t>students</a:t>
            </a:r>
            <a:r>
              <a:rPr sz="1350" spc="-4" dirty="0">
                <a:solidFill>
                  <a:srgbClr val="393939"/>
                </a:solidFill>
                <a:latin typeface="Arial"/>
                <a:cs typeface="Arial"/>
              </a:rPr>
              <a:t> </a:t>
            </a:r>
            <a:r>
              <a:rPr sz="1350" dirty="0">
                <a:solidFill>
                  <a:srgbClr val="393939"/>
                </a:solidFill>
                <a:latin typeface="Arial"/>
                <a:cs typeface="Arial"/>
              </a:rPr>
              <a:t>from</a:t>
            </a:r>
            <a:r>
              <a:rPr sz="1350" spc="-23" dirty="0">
                <a:solidFill>
                  <a:srgbClr val="393939"/>
                </a:solidFill>
                <a:latin typeface="Arial"/>
                <a:cs typeface="Arial"/>
              </a:rPr>
              <a:t> </a:t>
            </a:r>
            <a:r>
              <a:rPr sz="1350" spc="-8" dirty="0">
                <a:solidFill>
                  <a:srgbClr val="393939"/>
                </a:solidFill>
                <a:latin typeface="Arial"/>
                <a:cs typeface="Arial"/>
              </a:rPr>
              <a:t>out-of-state.</a:t>
            </a:r>
            <a:endParaRPr sz="1350" dirty="0">
              <a:latin typeface="Arial"/>
              <a:cs typeface="Arial"/>
            </a:endParaRPr>
          </a:p>
          <a:p>
            <a:pPr marL="180975" marR="3810" indent="-171926">
              <a:lnSpc>
                <a:spcPct val="110000"/>
              </a:lnSpc>
              <a:spcBef>
                <a:spcPts val="450"/>
              </a:spcBef>
              <a:buClr>
                <a:srgbClr val="002E3C"/>
              </a:buClr>
              <a:buChar char="•"/>
              <a:tabLst>
                <a:tab pos="180975" algn="l"/>
              </a:tabLst>
            </a:pPr>
            <a:r>
              <a:rPr sz="1350" dirty="0">
                <a:solidFill>
                  <a:srgbClr val="393939"/>
                </a:solidFill>
                <a:latin typeface="Arial"/>
                <a:cs typeface="Arial"/>
              </a:rPr>
              <a:t>Thus,</a:t>
            </a:r>
            <a:r>
              <a:rPr sz="1350" spc="86" dirty="0">
                <a:solidFill>
                  <a:srgbClr val="393939"/>
                </a:solidFill>
                <a:latin typeface="Arial"/>
                <a:cs typeface="Arial"/>
              </a:rPr>
              <a:t> </a:t>
            </a:r>
            <a:r>
              <a:rPr sz="1350" dirty="0">
                <a:solidFill>
                  <a:srgbClr val="393939"/>
                </a:solidFill>
                <a:latin typeface="Arial"/>
                <a:cs typeface="Arial"/>
              </a:rPr>
              <a:t>this</a:t>
            </a:r>
            <a:r>
              <a:rPr sz="1350" spc="94" dirty="0">
                <a:solidFill>
                  <a:srgbClr val="393939"/>
                </a:solidFill>
                <a:latin typeface="Arial"/>
                <a:cs typeface="Arial"/>
              </a:rPr>
              <a:t> </a:t>
            </a:r>
            <a:r>
              <a:rPr sz="1350" dirty="0">
                <a:solidFill>
                  <a:srgbClr val="393939"/>
                </a:solidFill>
                <a:latin typeface="Arial"/>
                <a:cs typeface="Arial"/>
              </a:rPr>
              <a:t>program’s</a:t>
            </a:r>
            <a:r>
              <a:rPr sz="1350" spc="90" dirty="0">
                <a:solidFill>
                  <a:srgbClr val="393939"/>
                </a:solidFill>
                <a:latin typeface="Arial"/>
                <a:cs typeface="Arial"/>
              </a:rPr>
              <a:t> </a:t>
            </a:r>
            <a:r>
              <a:rPr sz="1350" dirty="0">
                <a:solidFill>
                  <a:srgbClr val="393939"/>
                </a:solidFill>
                <a:latin typeface="Arial"/>
                <a:cs typeface="Arial"/>
              </a:rPr>
              <a:t>earnings</a:t>
            </a:r>
            <a:r>
              <a:rPr sz="1350" spc="105" dirty="0">
                <a:solidFill>
                  <a:srgbClr val="393939"/>
                </a:solidFill>
                <a:latin typeface="Arial"/>
                <a:cs typeface="Arial"/>
              </a:rPr>
              <a:t> </a:t>
            </a:r>
            <a:r>
              <a:rPr sz="1350" dirty="0">
                <a:solidFill>
                  <a:srgbClr val="393939"/>
                </a:solidFill>
                <a:latin typeface="Arial"/>
                <a:cs typeface="Arial"/>
              </a:rPr>
              <a:t>are</a:t>
            </a:r>
            <a:r>
              <a:rPr sz="1350" spc="86" dirty="0">
                <a:solidFill>
                  <a:srgbClr val="393939"/>
                </a:solidFill>
                <a:latin typeface="Arial"/>
                <a:cs typeface="Arial"/>
              </a:rPr>
              <a:t> </a:t>
            </a:r>
            <a:r>
              <a:rPr sz="1350" dirty="0">
                <a:solidFill>
                  <a:srgbClr val="393939"/>
                </a:solidFill>
                <a:latin typeface="Arial"/>
                <a:cs typeface="Arial"/>
              </a:rPr>
              <a:t>compared</a:t>
            </a:r>
            <a:r>
              <a:rPr sz="1350" spc="101" dirty="0">
                <a:solidFill>
                  <a:srgbClr val="393939"/>
                </a:solidFill>
                <a:latin typeface="Arial"/>
                <a:cs typeface="Arial"/>
              </a:rPr>
              <a:t> </a:t>
            </a:r>
            <a:r>
              <a:rPr sz="1350" dirty="0">
                <a:solidFill>
                  <a:srgbClr val="393939"/>
                </a:solidFill>
                <a:latin typeface="Arial"/>
                <a:cs typeface="Arial"/>
              </a:rPr>
              <a:t>to</a:t>
            </a:r>
            <a:r>
              <a:rPr sz="1350" spc="86" dirty="0">
                <a:solidFill>
                  <a:srgbClr val="393939"/>
                </a:solidFill>
                <a:latin typeface="Arial"/>
                <a:cs typeface="Arial"/>
              </a:rPr>
              <a:t> </a:t>
            </a:r>
            <a:r>
              <a:rPr sz="1350" dirty="0">
                <a:solidFill>
                  <a:srgbClr val="393939"/>
                </a:solidFill>
                <a:latin typeface="Arial"/>
                <a:cs typeface="Arial"/>
              </a:rPr>
              <a:t>the</a:t>
            </a:r>
            <a:r>
              <a:rPr sz="1350" spc="90" dirty="0">
                <a:solidFill>
                  <a:srgbClr val="393939"/>
                </a:solidFill>
                <a:latin typeface="Arial"/>
                <a:cs typeface="Arial"/>
              </a:rPr>
              <a:t> </a:t>
            </a:r>
            <a:r>
              <a:rPr sz="1350" dirty="0">
                <a:solidFill>
                  <a:srgbClr val="393939"/>
                </a:solidFill>
                <a:latin typeface="Arial"/>
                <a:cs typeface="Arial"/>
              </a:rPr>
              <a:t>lowest</a:t>
            </a:r>
            <a:r>
              <a:rPr sz="1350" spc="94" dirty="0">
                <a:solidFill>
                  <a:srgbClr val="393939"/>
                </a:solidFill>
                <a:latin typeface="Arial"/>
                <a:cs typeface="Arial"/>
              </a:rPr>
              <a:t> </a:t>
            </a:r>
            <a:r>
              <a:rPr sz="1350" dirty="0">
                <a:solidFill>
                  <a:srgbClr val="393939"/>
                </a:solidFill>
                <a:latin typeface="Arial"/>
                <a:cs typeface="Arial"/>
              </a:rPr>
              <a:t>of</a:t>
            </a:r>
            <a:r>
              <a:rPr sz="1350" spc="98" dirty="0">
                <a:solidFill>
                  <a:srgbClr val="393939"/>
                </a:solidFill>
                <a:latin typeface="Arial"/>
                <a:cs typeface="Arial"/>
              </a:rPr>
              <a:t> </a:t>
            </a:r>
            <a:r>
              <a:rPr sz="1350" dirty="0">
                <a:solidFill>
                  <a:srgbClr val="393939"/>
                </a:solidFill>
                <a:latin typeface="Arial"/>
                <a:cs typeface="Arial"/>
              </a:rPr>
              <a:t>the</a:t>
            </a:r>
            <a:r>
              <a:rPr sz="1350" spc="90" dirty="0">
                <a:solidFill>
                  <a:srgbClr val="393939"/>
                </a:solidFill>
                <a:latin typeface="Arial"/>
                <a:cs typeface="Arial"/>
              </a:rPr>
              <a:t> </a:t>
            </a:r>
            <a:r>
              <a:rPr sz="1350" b="1" i="1" dirty="0">
                <a:solidFill>
                  <a:srgbClr val="393939"/>
                </a:solidFill>
                <a:latin typeface="Arial"/>
                <a:cs typeface="Arial"/>
              </a:rPr>
              <a:t>National</a:t>
            </a:r>
            <a:r>
              <a:rPr sz="1350" b="1" i="1" spc="94" dirty="0">
                <a:solidFill>
                  <a:srgbClr val="393939"/>
                </a:solidFill>
                <a:latin typeface="Arial"/>
                <a:cs typeface="Arial"/>
              </a:rPr>
              <a:t> </a:t>
            </a:r>
            <a:r>
              <a:rPr sz="1350" b="1" i="1" spc="-8" dirty="0">
                <a:solidFill>
                  <a:srgbClr val="393939"/>
                </a:solidFill>
                <a:latin typeface="Arial"/>
                <a:cs typeface="Arial"/>
              </a:rPr>
              <a:t>Same-</a:t>
            </a:r>
            <a:r>
              <a:rPr sz="1350" b="1" i="1" dirty="0">
                <a:solidFill>
                  <a:srgbClr val="393939"/>
                </a:solidFill>
                <a:latin typeface="Arial"/>
                <a:cs typeface="Arial"/>
              </a:rPr>
              <a:t>Field</a:t>
            </a:r>
            <a:r>
              <a:rPr sz="1350" b="1" i="1" spc="90" dirty="0">
                <a:solidFill>
                  <a:srgbClr val="393939"/>
                </a:solidFill>
                <a:latin typeface="Arial"/>
                <a:cs typeface="Arial"/>
              </a:rPr>
              <a:t> </a:t>
            </a:r>
            <a:r>
              <a:rPr sz="1350" b="1" i="1" spc="-8" dirty="0">
                <a:solidFill>
                  <a:srgbClr val="393939"/>
                </a:solidFill>
                <a:latin typeface="Arial"/>
                <a:cs typeface="Arial"/>
              </a:rPr>
              <a:t>Bachelor </a:t>
            </a:r>
            <a:r>
              <a:rPr sz="1350" b="1" i="1" dirty="0">
                <a:solidFill>
                  <a:srgbClr val="393939"/>
                </a:solidFill>
                <a:latin typeface="Arial"/>
                <a:cs typeface="Arial"/>
              </a:rPr>
              <a:t>Degree</a:t>
            </a:r>
            <a:r>
              <a:rPr sz="1350" b="1" i="1" spc="-19" dirty="0">
                <a:solidFill>
                  <a:srgbClr val="393939"/>
                </a:solidFill>
                <a:latin typeface="Arial"/>
                <a:cs typeface="Arial"/>
              </a:rPr>
              <a:t> </a:t>
            </a:r>
            <a:r>
              <a:rPr sz="1350" b="1" i="1" dirty="0">
                <a:solidFill>
                  <a:srgbClr val="393939"/>
                </a:solidFill>
                <a:latin typeface="Arial"/>
                <a:cs typeface="Arial"/>
              </a:rPr>
              <a:t>Benchmark</a:t>
            </a:r>
            <a:r>
              <a:rPr sz="1350" b="1" i="1" spc="-19" dirty="0">
                <a:solidFill>
                  <a:srgbClr val="393939"/>
                </a:solidFill>
                <a:latin typeface="Arial"/>
                <a:cs typeface="Arial"/>
              </a:rPr>
              <a:t> </a:t>
            </a:r>
            <a:r>
              <a:rPr sz="1350" dirty="0">
                <a:solidFill>
                  <a:srgbClr val="393939"/>
                </a:solidFill>
                <a:latin typeface="Arial"/>
                <a:cs typeface="Arial"/>
              </a:rPr>
              <a:t>and</a:t>
            </a:r>
            <a:r>
              <a:rPr sz="1350" spc="-19" dirty="0">
                <a:solidFill>
                  <a:srgbClr val="393939"/>
                </a:solidFill>
                <a:latin typeface="Arial"/>
                <a:cs typeface="Arial"/>
              </a:rPr>
              <a:t> </a:t>
            </a:r>
            <a:r>
              <a:rPr sz="1350" dirty="0">
                <a:solidFill>
                  <a:srgbClr val="393939"/>
                </a:solidFill>
                <a:latin typeface="Arial"/>
                <a:cs typeface="Arial"/>
              </a:rPr>
              <a:t>the</a:t>
            </a:r>
            <a:r>
              <a:rPr sz="1350" spc="-26" dirty="0">
                <a:solidFill>
                  <a:srgbClr val="393939"/>
                </a:solidFill>
                <a:latin typeface="Arial"/>
                <a:cs typeface="Arial"/>
              </a:rPr>
              <a:t> </a:t>
            </a:r>
            <a:r>
              <a:rPr sz="1350" b="1" i="1" dirty="0">
                <a:solidFill>
                  <a:srgbClr val="393939"/>
                </a:solidFill>
                <a:latin typeface="Arial"/>
                <a:cs typeface="Arial"/>
              </a:rPr>
              <a:t>National</a:t>
            </a:r>
            <a:r>
              <a:rPr sz="1350" b="1" i="1" spc="-30" dirty="0">
                <a:solidFill>
                  <a:srgbClr val="393939"/>
                </a:solidFill>
                <a:latin typeface="Arial"/>
                <a:cs typeface="Arial"/>
              </a:rPr>
              <a:t> </a:t>
            </a:r>
            <a:r>
              <a:rPr sz="1350" b="1" i="1" dirty="0">
                <a:solidFill>
                  <a:srgbClr val="393939"/>
                </a:solidFill>
                <a:latin typeface="Arial"/>
                <a:cs typeface="Arial"/>
              </a:rPr>
              <a:t>Bachelor</a:t>
            </a:r>
            <a:r>
              <a:rPr sz="1350" b="1" i="1" spc="-19" dirty="0">
                <a:solidFill>
                  <a:srgbClr val="393939"/>
                </a:solidFill>
                <a:latin typeface="Arial"/>
                <a:cs typeface="Arial"/>
              </a:rPr>
              <a:t> </a:t>
            </a:r>
            <a:r>
              <a:rPr sz="1350" b="1" i="1" dirty="0">
                <a:solidFill>
                  <a:srgbClr val="393939"/>
                </a:solidFill>
                <a:latin typeface="Arial"/>
                <a:cs typeface="Arial"/>
              </a:rPr>
              <a:t>Degree</a:t>
            </a:r>
            <a:r>
              <a:rPr sz="1350" b="1" i="1" spc="-19" dirty="0">
                <a:solidFill>
                  <a:srgbClr val="393939"/>
                </a:solidFill>
                <a:latin typeface="Arial"/>
                <a:cs typeface="Arial"/>
              </a:rPr>
              <a:t> </a:t>
            </a:r>
            <a:r>
              <a:rPr sz="1350" b="1" i="1" spc="-8" dirty="0">
                <a:solidFill>
                  <a:srgbClr val="393939"/>
                </a:solidFill>
                <a:latin typeface="Arial"/>
                <a:cs typeface="Arial"/>
              </a:rPr>
              <a:t>Benchmark</a:t>
            </a:r>
            <a:r>
              <a:rPr sz="1350" spc="-8" dirty="0">
                <a:solidFill>
                  <a:srgbClr val="393939"/>
                </a:solidFill>
                <a:latin typeface="Arial"/>
                <a:cs typeface="Arial"/>
              </a:rPr>
              <a:t>.</a:t>
            </a:r>
            <a:endParaRPr sz="1350" dirty="0">
              <a:latin typeface="Arial"/>
              <a:cs typeface="Arial"/>
            </a:endParaRPr>
          </a:p>
          <a:p>
            <a:pPr marL="180499" marR="6668" indent="-171450">
              <a:lnSpc>
                <a:spcPct val="110000"/>
              </a:lnSpc>
              <a:spcBef>
                <a:spcPts val="450"/>
              </a:spcBef>
              <a:buClr>
                <a:srgbClr val="002E3C"/>
              </a:buClr>
              <a:buChar char="•"/>
              <a:tabLst>
                <a:tab pos="180499" algn="l"/>
              </a:tabLst>
            </a:pPr>
            <a:r>
              <a:rPr sz="1350" dirty="0">
                <a:solidFill>
                  <a:srgbClr val="393939"/>
                </a:solidFill>
                <a:latin typeface="Arial"/>
                <a:cs typeface="Arial"/>
              </a:rPr>
              <a:t>Since</a:t>
            </a:r>
            <a:r>
              <a:rPr sz="1350" spc="68" dirty="0">
                <a:solidFill>
                  <a:srgbClr val="393939"/>
                </a:solidFill>
                <a:latin typeface="Arial"/>
                <a:cs typeface="Arial"/>
              </a:rPr>
              <a:t> </a:t>
            </a:r>
            <a:r>
              <a:rPr sz="1350" dirty="0">
                <a:solidFill>
                  <a:srgbClr val="393939"/>
                </a:solidFill>
                <a:latin typeface="Arial"/>
                <a:cs typeface="Arial"/>
              </a:rPr>
              <a:t>the</a:t>
            </a:r>
            <a:r>
              <a:rPr sz="1350" spc="71" dirty="0">
                <a:solidFill>
                  <a:srgbClr val="393939"/>
                </a:solidFill>
                <a:latin typeface="Arial"/>
                <a:cs typeface="Arial"/>
              </a:rPr>
              <a:t> </a:t>
            </a:r>
            <a:r>
              <a:rPr sz="1350" dirty="0">
                <a:solidFill>
                  <a:srgbClr val="393939"/>
                </a:solidFill>
                <a:latin typeface="Arial"/>
                <a:cs typeface="Arial"/>
              </a:rPr>
              <a:t>program’s</a:t>
            </a:r>
            <a:r>
              <a:rPr sz="1350" spc="75" dirty="0">
                <a:solidFill>
                  <a:srgbClr val="393939"/>
                </a:solidFill>
                <a:latin typeface="Arial"/>
                <a:cs typeface="Arial"/>
              </a:rPr>
              <a:t> </a:t>
            </a:r>
            <a:r>
              <a:rPr sz="1350" dirty="0">
                <a:solidFill>
                  <a:srgbClr val="393939"/>
                </a:solidFill>
                <a:latin typeface="Arial"/>
                <a:cs typeface="Arial"/>
              </a:rPr>
              <a:t>earnings</a:t>
            </a:r>
            <a:r>
              <a:rPr sz="1350" spc="83" dirty="0">
                <a:solidFill>
                  <a:srgbClr val="393939"/>
                </a:solidFill>
                <a:latin typeface="Arial"/>
                <a:cs typeface="Arial"/>
              </a:rPr>
              <a:t> </a:t>
            </a:r>
            <a:r>
              <a:rPr sz="1350" dirty="0">
                <a:solidFill>
                  <a:srgbClr val="393939"/>
                </a:solidFill>
                <a:latin typeface="Arial"/>
                <a:cs typeface="Arial"/>
              </a:rPr>
              <a:t>(</a:t>
            </a:r>
            <a:r>
              <a:rPr sz="1350" b="1" dirty="0">
                <a:solidFill>
                  <a:srgbClr val="393939"/>
                </a:solidFill>
                <a:latin typeface="Arial"/>
                <a:cs typeface="Arial"/>
              </a:rPr>
              <a:t>$46,372</a:t>
            </a:r>
            <a:r>
              <a:rPr sz="1350" dirty="0">
                <a:solidFill>
                  <a:srgbClr val="393939"/>
                </a:solidFill>
                <a:latin typeface="Arial"/>
                <a:cs typeface="Arial"/>
              </a:rPr>
              <a:t>)</a:t>
            </a:r>
            <a:r>
              <a:rPr sz="1350" spc="75" dirty="0">
                <a:solidFill>
                  <a:srgbClr val="393939"/>
                </a:solidFill>
                <a:latin typeface="Arial"/>
                <a:cs typeface="Arial"/>
              </a:rPr>
              <a:t> </a:t>
            </a:r>
            <a:r>
              <a:rPr sz="1350" dirty="0">
                <a:solidFill>
                  <a:srgbClr val="393939"/>
                </a:solidFill>
                <a:latin typeface="Arial"/>
                <a:cs typeface="Arial"/>
              </a:rPr>
              <a:t>does</a:t>
            </a:r>
            <a:r>
              <a:rPr sz="1350" spc="71" dirty="0">
                <a:solidFill>
                  <a:srgbClr val="393939"/>
                </a:solidFill>
                <a:latin typeface="Arial"/>
                <a:cs typeface="Arial"/>
              </a:rPr>
              <a:t> </a:t>
            </a:r>
            <a:r>
              <a:rPr sz="1350" dirty="0">
                <a:solidFill>
                  <a:srgbClr val="393939"/>
                </a:solidFill>
                <a:latin typeface="Arial"/>
                <a:cs typeface="Arial"/>
              </a:rPr>
              <a:t>not</a:t>
            </a:r>
            <a:r>
              <a:rPr sz="1350" spc="75" dirty="0">
                <a:solidFill>
                  <a:srgbClr val="393939"/>
                </a:solidFill>
                <a:latin typeface="Arial"/>
                <a:cs typeface="Arial"/>
              </a:rPr>
              <a:t> </a:t>
            </a:r>
            <a:r>
              <a:rPr sz="1350" dirty="0">
                <a:solidFill>
                  <a:srgbClr val="393939"/>
                </a:solidFill>
                <a:latin typeface="Arial"/>
                <a:cs typeface="Arial"/>
              </a:rPr>
              <a:t>exceed</a:t>
            </a:r>
            <a:r>
              <a:rPr sz="1350" spc="75" dirty="0">
                <a:solidFill>
                  <a:srgbClr val="393939"/>
                </a:solidFill>
                <a:latin typeface="Arial"/>
                <a:cs typeface="Arial"/>
              </a:rPr>
              <a:t> </a:t>
            </a:r>
            <a:r>
              <a:rPr sz="1350" dirty="0">
                <a:solidFill>
                  <a:srgbClr val="393939"/>
                </a:solidFill>
                <a:latin typeface="Arial"/>
                <a:cs typeface="Arial"/>
              </a:rPr>
              <a:t>the</a:t>
            </a:r>
            <a:r>
              <a:rPr sz="1350" spc="71" dirty="0">
                <a:solidFill>
                  <a:srgbClr val="393939"/>
                </a:solidFill>
                <a:latin typeface="Arial"/>
                <a:cs typeface="Arial"/>
              </a:rPr>
              <a:t> </a:t>
            </a:r>
            <a:r>
              <a:rPr sz="1350" dirty="0">
                <a:solidFill>
                  <a:srgbClr val="393939"/>
                </a:solidFill>
                <a:latin typeface="Arial"/>
                <a:cs typeface="Arial"/>
              </a:rPr>
              <a:t>earnings</a:t>
            </a:r>
            <a:r>
              <a:rPr sz="1350" spc="75" dirty="0">
                <a:solidFill>
                  <a:srgbClr val="393939"/>
                </a:solidFill>
                <a:latin typeface="Arial"/>
                <a:cs typeface="Arial"/>
              </a:rPr>
              <a:t> </a:t>
            </a:r>
            <a:r>
              <a:rPr sz="1350" dirty="0">
                <a:solidFill>
                  <a:srgbClr val="393939"/>
                </a:solidFill>
                <a:latin typeface="Arial"/>
                <a:cs typeface="Arial"/>
              </a:rPr>
              <a:t>benchmark</a:t>
            </a:r>
            <a:r>
              <a:rPr sz="1350" spc="75" dirty="0">
                <a:solidFill>
                  <a:srgbClr val="393939"/>
                </a:solidFill>
                <a:latin typeface="Arial"/>
                <a:cs typeface="Arial"/>
              </a:rPr>
              <a:t> </a:t>
            </a:r>
            <a:r>
              <a:rPr sz="1350" dirty="0">
                <a:solidFill>
                  <a:srgbClr val="393939"/>
                </a:solidFill>
                <a:latin typeface="Arial"/>
                <a:cs typeface="Arial"/>
              </a:rPr>
              <a:t>(</a:t>
            </a:r>
            <a:r>
              <a:rPr sz="1350" b="1" dirty="0">
                <a:solidFill>
                  <a:srgbClr val="393939"/>
                </a:solidFill>
                <a:latin typeface="Arial"/>
                <a:cs typeface="Arial"/>
              </a:rPr>
              <a:t>$48,304</a:t>
            </a:r>
            <a:r>
              <a:rPr sz="1350" dirty="0">
                <a:solidFill>
                  <a:srgbClr val="393939"/>
                </a:solidFill>
                <a:latin typeface="Arial"/>
                <a:cs typeface="Arial"/>
              </a:rPr>
              <a:t>),</a:t>
            </a:r>
            <a:r>
              <a:rPr sz="1350" spc="79" dirty="0">
                <a:solidFill>
                  <a:srgbClr val="393939"/>
                </a:solidFill>
                <a:latin typeface="Arial"/>
                <a:cs typeface="Arial"/>
              </a:rPr>
              <a:t> </a:t>
            </a:r>
            <a:r>
              <a:rPr sz="1350" spc="-15" dirty="0">
                <a:solidFill>
                  <a:srgbClr val="393939"/>
                </a:solidFill>
                <a:latin typeface="Arial"/>
                <a:cs typeface="Arial"/>
              </a:rPr>
              <a:t>this </a:t>
            </a:r>
            <a:r>
              <a:rPr sz="1350" dirty="0">
                <a:solidFill>
                  <a:srgbClr val="393939"/>
                </a:solidFill>
                <a:latin typeface="Arial"/>
                <a:cs typeface="Arial"/>
              </a:rPr>
              <a:t>program</a:t>
            </a:r>
            <a:r>
              <a:rPr sz="1350" spc="-15" dirty="0">
                <a:solidFill>
                  <a:srgbClr val="393939"/>
                </a:solidFill>
                <a:latin typeface="Arial"/>
                <a:cs typeface="Arial"/>
              </a:rPr>
              <a:t> </a:t>
            </a:r>
            <a:r>
              <a:rPr sz="1350" b="1" dirty="0">
                <a:solidFill>
                  <a:srgbClr val="FF0000"/>
                </a:solidFill>
                <a:latin typeface="Arial"/>
                <a:cs typeface="Arial"/>
              </a:rPr>
              <a:t>fails</a:t>
            </a:r>
            <a:r>
              <a:rPr sz="1350" b="1" spc="-30" dirty="0">
                <a:solidFill>
                  <a:srgbClr val="FF0000"/>
                </a:solidFill>
                <a:latin typeface="Arial"/>
                <a:cs typeface="Arial"/>
              </a:rPr>
              <a:t> </a:t>
            </a:r>
            <a:r>
              <a:rPr sz="1350" dirty="0">
                <a:solidFill>
                  <a:srgbClr val="393939"/>
                </a:solidFill>
                <a:latin typeface="Arial"/>
                <a:cs typeface="Arial"/>
              </a:rPr>
              <a:t>the</a:t>
            </a:r>
            <a:r>
              <a:rPr sz="1350" spc="-23" dirty="0">
                <a:solidFill>
                  <a:srgbClr val="393939"/>
                </a:solidFill>
                <a:latin typeface="Arial"/>
                <a:cs typeface="Arial"/>
              </a:rPr>
              <a:t> </a:t>
            </a:r>
            <a:r>
              <a:rPr sz="1350" dirty="0">
                <a:solidFill>
                  <a:srgbClr val="393939"/>
                </a:solidFill>
                <a:latin typeface="Arial"/>
                <a:cs typeface="Arial"/>
              </a:rPr>
              <a:t>new</a:t>
            </a:r>
            <a:r>
              <a:rPr sz="1350" spc="-23" dirty="0">
                <a:solidFill>
                  <a:srgbClr val="393939"/>
                </a:solidFill>
                <a:latin typeface="Arial"/>
                <a:cs typeface="Arial"/>
              </a:rPr>
              <a:t> </a:t>
            </a:r>
            <a:r>
              <a:rPr sz="1350" dirty="0">
                <a:solidFill>
                  <a:srgbClr val="393939"/>
                </a:solidFill>
                <a:latin typeface="Arial"/>
                <a:cs typeface="Arial"/>
              </a:rPr>
              <a:t>accountability</a:t>
            </a:r>
            <a:r>
              <a:rPr sz="1350" spc="-4" dirty="0">
                <a:solidFill>
                  <a:srgbClr val="393939"/>
                </a:solidFill>
                <a:latin typeface="Arial"/>
                <a:cs typeface="Arial"/>
              </a:rPr>
              <a:t> </a:t>
            </a:r>
            <a:r>
              <a:rPr sz="1350" spc="-8" dirty="0">
                <a:solidFill>
                  <a:srgbClr val="393939"/>
                </a:solidFill>
                <a:latin typeface="Arial"/>
                <a:cs typeface="Arial"/>
              </a:rPr>
              <a:t>test.</a:t>
            </a:r>
            <a:endParaRPr sz="1350" dirty="0">
              <a:latin typeface="Arial"/>
              <a:cs typeface="Arial"/>
            </a:endParaRPr>
          </a:p>
        </p:txBody>
      </p:sp>
      <p:pic>
        <p:nvPicPr>
          <p:cNvPr id="4" name="object 4"/>
          <p:cNvPicPr/>
          <p:nvPr/>
        </p:nvPicPr>
        <p:blipFill>
          <a:blip r:embed="rId2" cstate="print"/>
          <a:stretch>
            <a:fillRect/>
          </a:stretch>
        </p:blipFill>
        <p:spPr>
          <a:xfrm>
            <a:off x="396974" y="4174657"/>
            <a:ext cx="8162387" cy="671402"/>
          </a:xfrm>
          <a:prstGeom prst="rect">
            <a:avLst/>
          </a:prstGeom>
        </p:spPr>
      </p:pic>
      <p:sp>
        <p:nvSpPr>
          <p:cNvPr id="5" name="object 5"/>
          <p:cNvSpPr txBox="1">
            <a:spLocks noGrp="1"/>
          </p:cNvSpPr>
          <p:nvPr>
            <p:ph type="sldNum" sz="quarter" idx="7"/>
          </p:nvPr>
        </p:nvSpPr>
        <p:spPr>
          <a:xfrm>
            <a:off x="11212021" y="6159790"/>
            <a:ext cx="204089" cy="167004"/>
          </a:xfrm>
          <a:prstGeom prst="rect">
            <a:avLst/>
          </a:prstGeom>
        </p:spPr>
        <p:txBody>
          <a:bodyPr vert="horz" wrap="square" lIns="0" tIns="0" rIns="0" bIns="0" rtlCol="0">
            <a:spAutoFit/>
          </a:bodyPr>
          <a:lstStyle>
            <a:defPPr>
              <a:defRPr kern="0"/>
            </a:defPPr>
            <a:lvl1pPr>
              <a:defRPr sz="1000" b="0" i="0">
                <a:solidFill>
                  <a:schemeClr val="bg1"/>
                </a:solidFill>
                <a:latin typeface="Arial"/>
                <a:cs typeface="Arial"/>
              </a:defRPr>
            </a:lvl1pPr>
          </a:lstStyle>
          <a:p>
            <a:pPr marL="82550"/>
            <a:fld id="{81D60167-4931-47E6-BA6A-407CBD079E47}" type="slidenum">
              <a:rPr lang="en-US" spc="-50" smtClean="0"/>
              <a:pPr marL="82550"/>
              <a:t>9</a:t>
            </a:fld>
            <a:endParaRPr spc="-19" dirty="0"/>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99699D5100244B1714FF40FD708DC" ma:contentTypeVersion="14" ma:contentTypeDescription="Create a new document." ma:contentTypeScope="" ma:versionID="fff93536da49d6eaec78a01440e54e66">
  <xsd:schema xmlns:xsd="http://www.w3.org/2001/XMLSchema" xmlns:xs="http://www.w3.org/2001/XMLSchema" xmlns:p="http://schemas.microsoft.com/office/2006/metadata/properties" xmlns:ns2="3569278c-99fb-47f5-92cd-a0a03c4a0a8f" xmlns:ns3="8a08aac4-572a-4067-a167-6c8c2a6b4e1a" targetNamespace="http://schemas.microsoft.com/office/2006/metadata/properties" ma:root="true" ma:fieldsID="6037163def13e68397e68e40d2144b0f" ns2:_="" ns3:_="">
    <xsd:import namespace="3569278c-99fb-47f5-92cd-a0a03c4a0a8f"/>
    <xsd:import namespace="8a08aac4-572a-4067-a167-6c8c2a6b4e1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69278c-99fb-47f5-92cd-a0a03c4a0a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9763ad0-490b-4d1c-b747-15af6fab7c0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a08aac4-572a-4067-a167-6c8c2a6b4e1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103a5b8-53ca-4d7f-bfdd-967907c055c2}" ma:internalName="TaxCatchAll" ma:showField="CatchAllData" ma:web="8a08aac4-572a-4067-a167-6c8c2a6b4e1a">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a08aac4-572a-4067-a167-6c8c2a6b4e1a" xsi:nil="true"/>
    <lcf76f155ced4ddcb4097134ff3c332f xmlns="3569278c-99fb-47f5-92cd-a0a03c4a0a8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AD996A5-6FF0-49EB-AF11-B8F5B03F7EF3}"/>
</file>

<file path=customXml/itemProps2.xml><?xml version="1.0" encoding="utf-8"?>
<ds:datastoreItem xmlns:ds="http://schemas.openxmlformats.org/officeDocument/2006/customXml" ds:itemID="{43DFA8E0-2684-428C-B210-CF0423296EC3}"/>
</file>

<file path=customXml/itemProps3.xml><?xml version="1.0" encoding="utf-8"?>
<ds:datastoreItem xmlns:ds="http://schemas.openxmlformats.org/officeDocument/2006/customXml" ds:itemID="{EC649EA3-87E9-40A0-8D51-30749890A92D}"/>
</file>

<file path=docProps/app.xml><?xml version="1.0" encoding="utf-8"?>
<Properties xmlns="http://schemas.openxmlformats.org/officeDocument/2006/extended-properties" xmlns:vt="http://schemas.openxmlformats.org/officeDocument/2006/docPropsVTypes">
  <Template/>
  <TotalTime>36017</TotalTime>
  <Words>3917</Words>
  <Application>Microsoft Office PowerPoint</Application>
  <PresentationFormat>On-screen Show (4:3)</PresentationFormat>
  <Paragraphs>622</Paragraphs>
  <Slides>53</Slides>
  <Notes>16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53</vt:i4>
      </vt:variant>
    </vt:vector>
  </HeadingPairs>
  <TitlesOfParts>
    <vt:vector size="62" baseType="lpstr">
      <vt:lpstr>Aptos</vt:lpstr>
      <vt:lpstr>Arial</vt:lpstr>
      <vt:lpstr>Calibri</vt:lpstr>
      <vt:lpstr>Times New Roman</vt:lpstr>
      <vt:lpstr>Trebuchet MS</vt:lpstr>
      <vt:lpstr>Wingdings</vt:lpstr>
      <vt:lpstr>Wingdings 3</vt:lpstr>
      <vt:lpstr>Custom Design</vt:lpstr>
      <vt:lpstr>Facet</vt:lpstr>
      <vt:lpstr>Negotiated Rulemaking Session</vt:lpstr>
      <vt:lpstr>Disclaimer</vt:lpstr>
      <vt:lpstr>Agenda</vt:lpstr>
      <vt:lpstr>Program Accountability</vt:lpstr>
      <vt:lpstr>Program Accountability</vt:lpstr>
      <vt:lpstr>Program Accountability</vt:lpstr>
      <vt:lpstr>Program Accountability</vt:lpstr>
      <vt:lpstr>Example #1: Undergraduate Degree Program</vt:lpstr>
      <vt:lpstr>Example #2: Graduate Program</vt:lpstr>
      <vt:lpstr>Program Accountability - Timing</vt:lpstr>
      <vt:lpstr>(2) Cohorts used for Earnings Test</vt:lpstr>
      <vt:lpstr>Why use Completers from the 2021 Award Year?</vt:lpstr>
      <vt:lpstr>Timeline</vt:lpstr>
      <vt:lpstr>Cohort Aggregation Method</vt:lpstr>
      <vt:lpstr>Illustrative Example of Cohort Aggregation</vt:lpstr>
      <vt:lpstr>Illustrative Example of Cohort Aggregation</vt:lpstr>
      <vt:lpstr>Cohort Aggregation Will Be Common</vt:lpstr>
      <vt:lpstr>Program Accountability</vt:lpstr>
      <vt:lpstr>Other Accountability Items</vt:lpstr>
      <vt:lpstr>Fail Rate, by State Program-Weighted</vt:lpstr>
      <vt:lpstr>Pass/Fail Rate, by State Student-Weighted</vt:lpstr>
      <vt:lpstr>Most Common Undergraduate Certificate Programs That Fail Student-Weighted</vt:lpstr>
      <vt:lpstr>Most Common Associate Degree Programs That Fail Student-Weighted</vt:lpstr>
      <vt:lpstr>Most Common Bachelor Degree Programs That Fail Student-Weighted</vt:lpstr>
      <vt:lpstr>Most Common Master’s Degree Programs That Fail Student-Weighted</vt:lpstr>
      <vt:lpstr>Workforce Pell</vt:lpstr>
      <vt:lpstr>Workforce Pell</vt:lpstr>
      <vt:lpstr>Workforce Pell</vt:lpstr>
      <vt:lpstr>Workforce Pell</vt:lpstr>
      <vt:lpstr>Workforce Pell</vt:lpstr>
      <vt:lpstr>Workforce Pell – Governor (or Tribal Government) Approval Process</vt:lpstr>
      <vt:lpstr>Workforce Pell – Governor (or Tribal Government) Approval Process</vt:lpstr>
      <vt:lpstr>Workforce Pell – Governor (or Tribal Government) Submission to Secretary</vt:lpstr>
      <vt:lpstr>Workforce Pell – Governor (or Tribal Government) to Governor Agreement</vt:lpstr>
      <vt:lpstr>Workforce Pell – Secretary Approval Process</vt:lpstr>
      <vt:lpstr>Workforce Pell – Institution Data Submitted to Governor (or Tribal Government)</vt:lpstr>
      <vt:lpstr>Workforce Pell – Value Added Earnings</vt:lpstr>
      <vt:lpstr>Obtaining Median Earnings: Example 1. 2029-30 Award Year</vt:lpstr>
      <vt:lpstr>Value-Added Earnings: Example 1</vt:lpstr>
      <vt:lpstr>Obtaining Median Earnings: Example 2.  2032-33 Award Year </vt:lpstr>
      <vt:lpstr>Value-Added Earnings:  Example 2</vt:lpstr>
      <vt:lpstr>Workforce Pell – Calculating Credit Hour Program</vt:lpstr>
      <vt:lpstr>Workforce Pell – Calculating Credit Hour Program (cont)</vt:lpstr>
      <vt:lpstr>Workforce Pell – Calculating Credit Hour Program (cont)</vt:lpstr>
      <vt:lpstr>Workforce Pell</vt:lpstr>
      <vt:lpstr>Loan Changes</vt:lpstr>
      <vt:lpstr>Loan Changes – Less than FT Enrollment</vt:lpstr>
      <vt:lpstr>Loan Changes – Institutional Loan Limits</vt:lpstr>
      <vt:lpstr>Loan Changes – Payment Postponement</vt:lpstr>
      <vt:lpstr>Pell/COA</vt:lpstr>
      <vt:lpstr>Pell/COA</vt:lpstr>
      <vt:lpstr>Pell/COA</vt:lpstr>
      <vt:lpstr>Pell/COA</vt:lpstr>
    </vt:vector>
  </TitlesOfParts>
  <Company>CCPE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 Ritchie Morrow</dc:creator>
  <cp:lastModifiedBy>Kimberly Scow</cp:lastModifiedBy>
  <cp:revision>382</cp:revision>
  <cp:lastPrinted>2015-11-12T18:11:34Z</cp:lastPrinted>
  <dcterms:created xsi:type="dcterms:W3CDTF">2005-01-13T17:05:23Z</dcterms:created>
  <dcterms:modified xsi:type="dcterms:W3CDTF">2026-03-23T18:54:16Z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0x01010072A99699D5100244B1714FF40FD708DC</vt:lpwstr>
  </property>
</Properties>
</file>